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8" r:id="rId3"/>
    <p:sldId id="260" r:id="rId4"/>
    <p:sldId id="261" r:id="rId5"/>
    <p:sldId id="263" r:id="rId6"/>
    <p:sldId id="259" r:id="rId7"/>
    <p:sldId id="265" r:id="rId8"/>
    <p:sldId id="264" r:id="rId9"/>
    <p:sldId id="266" r:id="rId10"/>
    <p:sldId id="25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60C864-6B9A-46DA-AE69-F4921BBA069E}" v="7" dt="2021-02-26T12:50:54.4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16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56E1B-6CCC-49E5-A4EF-E9597C165D3F}" type="datetimeFigureOut">
              <a:rPr lang="en-GB" smtClean="0"/>
              <a:t>01/03/2021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3CAE0-2202-4F81-AD4B-84C53A8483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9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Ofsted/ Yvette Stanley (blog)</a:t>
            </a:r>
          </a:p>
          <a:p>
            <a:r>
              <a:rPr lang="en-GB" dirty="0"/>
              <a:t>DfE / Ofsted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3CAE0-2202-4F81-AD4B-84C53A84831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187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solidFill>
                  <a:srgbClr val="0B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Although less than 1% of all state-funded, mainstream-educated children attended PRUs nationally, the figure was 18% in our sample. Children in children’s homes make up less than 0.1% of the state-funded school population, but they represent more than 3% of the PRU population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3CAE0-2202-4F81-AD4B-84C53A84831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57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3CAE0-2202-4F81-AD4B-84C53A84831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187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PPP- pupil premium plus (2,345 for CIC and former CIC)</a:t>
            </a:r>
          </a:p>
          <a:p>
            <a:r>
              <a:rPr lang="en-US" b="0" i="0" dirty="0">
                <a:solidFill>
                  <a:srgbClr val="0B0C0C"/>
                </a:solidFill>
                <a:effectLst/>
                <a:latin typeface="nta"/>
              </a:rPr>
              <a:t>The </a:t>
            </a:r>
            <a:r>
              <a:rPr lang="en-US" dirty="0"/>
              <a:t>LAC</a:t>
            </a:r>
            <a:r>
              <a:rPr lang="en-US" b="0" i="0" dirty="0">
                <a:solidFill>
                  <a:srgbClr val="0B0C0C"/>
                </a:solidFill>
                <a:effectLst/>
                <a:latin typeface="nta"/>
              </a:rPr>
              <a:t> premium must be managed by the designated virtual school head (</a:t>
            </a:r>
            <a:r>
              <a:rPr lang="en-US" dirty="0"/>
              <a:t>VSH</a:t>
            </a:r>
            <a:r>
              <a:rPr lang="en-US" b="0" i="0" dirty="0">
                <a:solidFill>
                  <a:srgbClr val="0B0C0C"/>
                </a:solidFill>
                <a:effectLst/>
                <a:latin typeface="nta"/>
              </a:rPr>
              <a:t>) in the local authority that looks after the child, and used without delay for the benefit of the looked-after child’s educational needs as described in their personal education plan.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E3CAE0-2202-4F81-AD4B-84C53A84831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407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952" y="155464"/>
            <a:ext cx="6102096" cy="21214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09602"/>
            <a:ext cx="10363200" cy="4187551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7420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0" name="Rectangle 9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5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5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5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17937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74143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57530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6640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o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 rot="10800000" flipH="1" flipV="1">
            <a:off x="9784901" y="2420888"/>
            <a:ext cx="21677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400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”</a:t>
            </a:r>
            <a:endParaRPr lang="en-GB" sz="3200" dirty="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 rot="10800000" flipH="1" flipV="1">
            <a:off x="183833" y="275158"/>
            <a:ext cx="2167751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4400" dirty="0">
                <a:solidFill>
                  <a:schemeClr val="bg1">
                    <a:lumMod val="65000"/>
                  </a:schemeClr>
                </a:solidFill>
                <a:latin typeface="Baskerville Old Face" panose="02020602080505020303" pitchFamily="18" charset="0"/>
                <a:cs typeface="Times New Roman" panose="02020603050405020304" pitchFamily="18" charset="0"/>
              </a:rPr>
              <a:t>“</a:t>
            </a:r>
            <a:endParaRPr lang="en-GB" sz="3200" dirty="0">
              <a:solidFill>
                <a:schemeClr val="bg1">
                  <a:lumMod val="65000"/>
                </a:schemeClr>
              </a:solidFill>
              <a:latin typeface="Baskerville Old Face" panose="020206020805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07435" y="1593539"/>
            <a:ext cx="10258328" cy="2736305"/>
          </a:xfrm>
          <a:solidFill>
            <a:srgbClr val="95BECA">
              <a:alpha val="30196"/>
            </a:srgbClr>
          </a:solidFill>
          <a:ln>
            <a:noFill/>
          </a:ln>
        </p:spPr>
        <p:txBody>
          <a:bodyPr anchor="ctr"/>
          <a:lstStyle>
            <a:lvl1pPr marL="0" indent="0">
              <a:buNone/>
              <a:defRPr>
                <a:solidFill>
                  <a:srgbClr val="498091"/>
                </a:solidFill>
                <a:latin typeface="My Underwood" pitchFamily="2" charset="0"/>
                <a:ea typeface="My Underwood" pitchFamily="2" charset="0"/>
              </a:defRPr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4048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3217035" y="-787930"/>
            <a:ext cx="19490165" cy="8537410"/>
            <a:chOff x="6012160" y="4437112"/>
            <a:chExt cx="4685058" cy="2736304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2" name="Rectangle 11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1371601"/>
            <a:ext cx="103632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4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63084" y="4068764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Oval 8"/>
          <p:cNvSpPr/>
          <p:nvPr/>
        </p:nvSpPr>
        <p:spPr>
          <a:xfrm>
            <a:off x="5728971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6596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927648" y="6021288"/>
            <a:ext cx="6246744" cy="2736304"/>
            <a:chOff x="6012160" y="4437112"/>
            <a:chExt cx="4685058" cy="2736304"/>
          </a:xfrm>
        </p:grpSpPr>
        <p:pic>
          <p:nvPicPr>
            <p:cNvPr id="10" name="Picture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1" name="Rectangle 10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6182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7601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6230112" y="2212849"/>
            <a:ext cx="5388864" cy="39131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2927648" y="6021288"/>
            <a:ext cx="6246744" cy="2736304"/>
            <a:chOff x="6012160" y="4437112"/>
            <a:chExt cx="4685058" cy="2736304"/>
          </a:xfrm>
        </p:grpSpPr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4" name="Rectangle 13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0644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7" name="Picture 6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8" name="Rectangle 7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25537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6021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762024" y="4437112"/>
            <a:ext cx="6246744" cy="2736304"/>
            <a:chOff x="6012160" y="4437112"/>
            <a:chExt cx="4685058" cy="2736304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160" y="4437112"/>
              <a:ext cx="4685058" cy="2736304"/>
            </a:xfrm>
            <a:prstGeom prst="rect">
              <a:avLst/>
            </a:prstGeom>
            <a:effectLst>
              <a:glow>
                <a:schemeClr val="accent1"/>
              </a:glow>
            </a:effectLst>
          </p:spPr>
        </p:pic>
        <p:sp>
          <p:nvSpPr>
            <p:cNvPr id="10" name="Rectangle 9"/>
            <p:cNvSpPr/>
            <p:nvPr userDrawn="1"/>
          </p:nvSpPr>
          <p:spPr>
            <a:xfrm>
              <a:off x="6012160" y="4437112"/>
              <a:ext cx="4685058" cy="2736304"/>
            </a:xfrm>
            <a:prstGeom prst="rect">
              <a:avLst/>
            </a:prstGeom>
            <a:solidFill>
              <a:srgbClr val="FFFFFF">
                <a:alpha val="36078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76117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958850" y="273051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876117" y="2438401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74976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16024"/>
            <a:ext cx="10972800" cy="7647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124745"/>
            <a:ext cx="10972800" cy="5001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algn="r" eaLnBrk="1" latinLnBrk="0" hangingPunct="1"/>
            <a:fld id="{54AB02A5-4FE5-49D9-9E24-09F23B90C450}" type="datetimeFigureOut">
              <a:rPr lang="en-US" smtClean="0"/>
              <a:t>3/1/2021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8986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ts val="5800"/>
        </a:lnSpc>
        <a:spcBef>
          <a:spcPct val="0"/>
        </a:spcBef>
        <a:buNone/>
        <a:defRPr sz="4000" kern="1200">
          <a:solidFill>
            <a:srgbClr val="04A034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publishing.service.gov.uk/government/uploads/system/uploads/attachment_data/file/915661/What_works_to_improve_the_educational_outcomes_of_Children_in_Need_of_he....pdf" TargetMode="External"/><Relationship Id="rId2" Type="http://schemas.openxmlformats.org/officeDocument/2006/relationships/hyperlink" Target="https://www.gov.uk/government/publications/the-education-of-children-living-in-childrens-homes/the-education-of-children-living-in-childrens-hom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A5A0776-9E7E-4332-8D61-7C1337B67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6024"/>
            <a:ext cx="10972800" cy="764704"/>
          </a:xfrm>
        </p:spPr>
        <p:txBody>
          <a:bodyPr/>
          <a:lstStyle/>
          <a:p>
            <a:r>
              <a:rPr lang="en-US" dirty="0"/>
              <a:t>Education- children in residential care……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0C6FED7-47FB-4A4B-99BE-1124AB206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435" y="1593539"/>
            <a:ext cx="10258328" cy="2736305"/>
          </a:xfrm>
        </p:spPr>
        <p:txBody>
          <a:bodyPr/>
          <a:lstStyle/>
          <a:p>
            <a:r>
              <a:rPr lang="en-US" dirty="0"/>
              <a:t>……     supporting improvement for children</a:t>
            </a:r>
          </a:p>
          <a:p>
            <a:endParaRPr lang="en-US" dirty="0"/>
          </a:p>
          <a:p>
            <a:r>
              <a:rPr lang="en-US" dirty="0"/>
              <a:t>February 2021. Chris Freestone</a:t>
            </a:r>
          </a:p>
        </p:txBody>
      </p:sp>
    </p:spTree>
    <p:extLst>
      <p:ext uri="{BB962C8B-B14F-4D97-AF65-F5344CB8AC3E}">
        <p14:creationId xmlns:p14="http://schemas.microsoft.com/office/powerpoint/2010/main" val="190648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A23DF-08FF-473B-98C1-51E10AB1B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 and 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B2B8F-5A53-48AE-B488-284B3CD68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u="sng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https://www.gov.uk/government/publications/the-education-of-children-living-in-childrens-homes/the-education-of-children-living-in-childrens-homes</a:t>
            </a:r>
            <a:endParaRPr lang="en-GB" sz="1800" u="sng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75"/>
              </a:spcAft>
            </a:pPr>
            <a:r>
              <a:rPr lang="en-GB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https://assets.publishing.service.gov.uk/government/uploads/system/uploads/attachment_data/file/915661/What_works_to_improve_the_educational_outcomes_of_Children_in_Need_of_he....pdf</a:t>
            </a:r>
            <a:endParaRPr lang="en-GB" sz="1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75"/>
              </a:spcAft>
            </a:pPr>
            <a:endParaRPr lang="en-GB" sz="1800" dirty="0">
              <a:solidFill>
                <a:srgbClr val="0B0C0C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75"/>
              </a:spcAft>
            </a:pPr>
            <a:r>
              <a:rPr lang="en-GB" sz="18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https://socialcareinspection.blog.gov.uk/author/yvette-stanley/</a:t>
            </a:r>
          </a:p>
          <a:p>
            <a:pPr marL="0" indent="0">
              <a:lnSpc>
                <a:spcPct val="107000"/>
              </a:lnSpc>
              <a:spcAft>
                <a:spcPts val="375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Nuffield studies 2017-2019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Oxford review of Education 2019- various studies and authors.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nb. The study by Ofsted excluded RSS and short break provisions.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3235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A8CC-83C5-4CB9-85FB-A3FC03EC8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24" y="260629"/>
            <a:ext cx="11816576" cy="764704"/>
          </a:xfrm>
        </p:spPr>
        <p:txBody>
          <a:bodyPr/>
          <a:lstStyle/>
          <a:p>
            <a:r>
              <a:rPr lang="en-GB" sz="3200" dirty="0"/>
              <a:t>Looking ahead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2CACC-E497-42FB-9309-C62C7FD5D7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will be an ongoing piece of work by the Department for Education and is likely to have a raised importance as schools return post the third national lockdown. </a:t>
            </a:r>
          </a:p>
          <a:p>
            <a:r>
              <a:rPr lang="en-GB" dirty="0"/>
              <a:t>Key focus for HMI education and probably so for social care too.</a:t>
            </a:r>
          </a:p>
        </p:txBody>
      </p:sp>
    </p:spTree>
    <p:extLst>
      <p:ext uri="{BB962C8B-B14F-4D97-AF65-F5344CB8AC3E}">
        <p14:creationId xmlns:p14="http://schemas.microsoft.com/office/powerpoint/2010/main" val="329287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A9E7F-8A60-45C1-BAF6-277C6D1B6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We know:-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25AD0-C617-4FBB-A9E1-5B669D817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4745"/>
            <a:ext cx="10972800" cy="3213079"/>
          </a:xfrm>
        </p:spPr>
        <p:txBody>
          <a:bodyPr/>
          <a:lstStyle/>
          <a:p>
            <a:r>
              <a:rPr lang="en-GB" dirty="0"/>
              <a:t>That outcomes for children in care vary and can be poorer than their peers. </a:t>
            </a:r>
          </a:p>
          <a:p>
            <a:r>
              <a:rPr lang="en-GB" dirty="0"/>
              <a:t>This report sets out to explore the settings for these young people in terms of grading and other factors and is the start of an ongoing exploration.</a:t>
            </a:r>
          </a:p>
        </p:txBody>
      </p:sp>
    </p:spTree>
    <p:extLst>
      <p:ext uri="{BB962C8B-B14F-4D97-AF65-F5344CB8AC3E}">
        <p14:creationId xmlns:p14="http://schemas.microsoft.com/office/powerpoint/2010/main" val="2908102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0F023-0F4D-4AB6-83DC-A24777FCC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504497"/>
          </a:xfrm>
        </p:spPr>
        <p:txBody>
          <a:bodyPr/>
          <a:lstStyle/>
          <a:p>
            <a:r>
              <a:rPr lang="en-GB" sz="3200" dirty="0"/>
              <a:t>Findings of the February 2021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EFE71-6313-4954-8668-46BB44901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504497"/>
            <a:ext cx="5384800" cy="562166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375"/>
              </a:spcAft>
            </a:pPr>
            <a:r>
              <a:rPr lang="en-GB" sz="2200" dirty="0">
                <a:solidFill>
                  <a:srgbClr val="0B0C0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the 2,165 children in the sample who attended an educational provision eligible for Ofsted inspection:</a:t>
            </a:r>
          </a:p>
          <a:p>
            <a:pPr>
              <a:lnSpc>
                <a:spcPct val="107000"/>
              </a:lnSpc>
              <a:spcAft>
                <a:spcPts val="375"/>
              </a:spcAft>
              <a:buFontTx/>
              <a:buChar char="-"/>
            </a:pPr>
            <a:r>
              <a:rPr lang="en-GB" sz="2200" dirty="0">
                <a:solidFill>
                  <a:srgbClr val="0B0C0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57% were in special schools (35% independent special schools and 22% in state-funded special schools). </a:t>
            </a:r>
          </a:p>
          <a:p>
            <a:pPr>
              <a:lnSpc>
                <a:spcPct val="107000"/>
              </a:lnSpc>
              <a:spcAft>
                <a:spcPts val="375"/>
              </a:spcAft>
              <a:buFontTx/>
              <a:buChar char="-"/>
            </a:pPr>
            <a:r>
              <a:rPr lang="en-GB" sz="2200" dirty="0">
                <a:solidFill>
                  <a:srgbClr val="0B0C0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2200" dirty="0">
                <a:solidFill>
                  <a:srgbClr val="0B0C0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 remaining 43% of children attended mainstream education (6% independent mainstream education and 37% state-funded mainstream education).</a:t>
            </a:r>
            <a:endParaRPr lang="en-GB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498F0-ABFD-4661-A73A-1F157FD5A8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7680" y="504497"/>
            <a:ext cx="5388864" cy="6137479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Analysis carried out between 1.4.2018 and 31.3.2019</a:t>
            </a:r>
          </a:p>
          <a:p>
            <a:r>
              <a:rPr lang="en-GB" sz="2400" dirty="0"/>
              <a:t>Sampled 2,600 children living in children’s homes across a wide range of parameters</a:t>
            </a:r>
          </a:p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2,165 children (83%) attended educational provision eligible for Ofsted inspection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9% attended unregulated provisions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6% were not in education, employment or training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3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2400" dirty="0">
                <a:solidFill>
                  <a:srgbClr val="0B0C0C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2% attended educational provision inspected by the Independent Schools Inspectorate (ISI)</a:t>
            </a:r>
            <a:endParaRPr lang="en-GB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93616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21284-12C4-4103-BC73-5A2FEF2C2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6024"/>
            <a:ext cx="10972800" cy="515496"/>
          </a:xfrm>
        </p:spPr>
        <p:txBody>
          <a:bodyPr/>
          <a:lstStyle/>
          <a:p>
            <a:r>
              <a:rPr lang="en-GB" sz="3200" dirty="0"/>
              <a:t>Findings of the February 2021 report: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5C7C1-7F00-4EA9-9CDE-A6A6825B2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819491"/>
            <a:ext cx="5384800" cy="5306673"/>
          </a:xfrm>
        </p:spPr>
        <p:txBody>
          <a:bodyPr/>
          <a:lstStyle/>
          <a:p>
            <a:r>
              <a:rPr lang="en-US" dirty="0"/>
              <a:t>Children living in children’s homes were </a:t>
            </a:r>
            <a:r>
              <a:rPr lang="en-US" b="1" dirty="0"/>
              <a:t>18 times </a:t>
            </a:r>
            <a:r>
              <a:rPr lang="en-US" dirty="0"/>
              <a:t>more likely to be attending a pupil referral unit (PRU) than all pupils attending state-funded provision nationally.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9AD0B-5BEC-414F-A3FB-3EC5AAD41DC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7680" y="819807"/>
            <a:ext cx="5388864" cy="5306673"/>
          </a:xfrm>
        </p:spPr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375"/>
              </a:spcAft>
            </a:pPr>
            <a:r>
              <a:rPr lang="en-GB" sz="2400" dirty="0">
                <a:solidFill>
                  <a:srgbClr val="0B0C0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Children living in children’s homes are </a:t>
            </a:r>
            <a:r>
              <a:rPr lang="en-GB" sz="2400" b="1" dirty="0">
                <a:solidFill>
                  <a:srgbClr val="0B0C0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 times </a:t>
            </a:r>
            <a:r>
              <a:rPr lang="en-GB" sz="2400" dirty="0">
                <a:solidFill>
                  <a:srgbClr val="0B0C0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more likely to be in special education than all children nationally</a:t>
            </a:r>
            <a:r>
              <a:rPr lang="en-GB" sz="3200" dirty="0">
                <a:solidFill>
                  <a:srgbClr val="0B0C0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375"/>
              </a:spcAft>
            </a:pP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Nationally, for those attending state-funded educational provision, around </a:t>
            </a:r>
            <a:r>
              <a:rPr lang="en-US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three quarters </a:t>
            </a:r>
            <a:r>
              <a:rPr lang="en-US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children living in children’s homes had an education, health and care (EHC) plan or were receiving special educational needs (SEN) support.</a:t>
            </a:r>
            <a:endParaRPr lang="en-GB" sz="24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090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2B82-C7DC-4D6B-9061-3E553AA6B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6024"/>
            <a:ext cx="10972800" cy="664922"/>
          </a:xfrm>
        </p:spPr>
        <p:txBody>
          <a:bodyPr/>
          <a:lstStyle/>
          <a:p>
            <a:r>
              <a:rPr lang="en-GB" sz="2400" dirty="0"/>
              <a:t>Some potential  factors in lower attainment for children and young people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64BD8-EA58-4E54-9AA8-BCD8B2782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Entering care during secondary years </a:t>
            </a:r>
          </a:p>
          <a:p>
            <a:r>
              <a:rPr lang="en-GB" sz="2400" dirty="0"/>
              <a:t>Repeated placement changes</a:t>
            </a:r>
          </a:p>
          <a:p>
            <a:r>
              <a:rPr lang="en-GB" sz="2400" dirty="0"/>
              <a:t>Having higher levels of emotional and behavioural responses</a:t>
            </a:r>
          </a:p>
          <a:p>
            <a:r>
              <a:rPr lang="en-GB" sz="2400" dirty="0"/>
              <a:t>Poor school strategies and support</a:t>
            </a:r>
          </a:p>
          <a:p>
            <a:r>
              <a:rPr lang="en-GB" sz="2400" dirty="0"/>
              <a:t>Poor support from foster carers / residential care</a:t>
            </a:r>
          </a:p>
          <a:p>
            <a:r>
              <a:rPr lang="en-GB" sz="2400" dirty="0"/>
              <a:t>Not enough good schools in the area</a:t>
            </a:r>
          </a:p>
          <a:p>
            <a:r>
              <a:rPr lang="en-GB" sz="2400" dirty="0"/>
              <a:t>Less appropriate provision in the area e.g. SEND schools, alternative provisions</a:t>
            </a:r>
          </a:p>
          <a:p>
            <a:r>
              <a:rPr lang="en-GB" sz="2400" dirty="0"/>
              <a:t>Low aspirations for the young person</a:t>
            </a:r>
          </a:p>
          <a:p>
            <a:r>
              <a:rPr lang="en-GB" sz="2400" dirty="0"/>
              <a:t>Peer relationships</a:t>
            </a:r>
          </a:p>
          <a:p>
            <a:r>
              <a:rPr lang="en-GB" sz="2400" dirty="0"/>
              <a:t>Not getting the right support when in school</a:t>
            </a:r>
          </a:p>
          <a:p>
            <a:endParaRPr lang="en-GB" sz="24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77672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B55FB-F09E-400A-9A86-DEC61332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 the child in care…….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81FDC-C2AE-46F7-8EA3-9F0B81420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24745"/>
            <a:ext cx="10972800" cy="500141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B0C0C"/>
                </a:solidFill>
              </a:rPr>
              <a:t>S</a:t>
            </a:r>
            <a:r>
              <a:rPr lang="en-US" sz="2400" b="0" i="0" dirty="0">
                <a:solidFill>
                  <a:srgbClr val="0B0C0C"/>
                </a:solidFill>
                <a:effectLst/>
              </a:rPr>
              <a:t>tatutory guidance states, that the  local authority should prioritise education provisions that Ofsted have judged good or better. </a:t>
            </a:r>
          </a:p>
          <a:p>
            <a:r>
              <a:rPr lang="en-US" sz="2400" dirty="0">
                <a:solidFill>
                  <a:srgbClr val="0B0C0C"/>
                </a:solidFill>
              </a:rPr>
              <a:t>Research shows that primary schools have a more flexible approach to children in need</a:t>
            </a:r>
            <a:r>
              <a:rPr lang="en-GB" sz="2400" dirty="0">
                <a:solidFill>
                  <a:srgbClr val="0B0C0C"/>
                </a:solidFill>
              </a:rPr>
              <a:t>; secondary schools less so. </a:t>
            </a:r>
          </a:p>
          <a:p>
            <a:r>
              <a:rPr lang="en-GB" sz="2400" dirty="0">
                <a:solidFill>
                  <a:srgbClr val="0B0C0C"/>
                </a:solidFill>
              </a:rPr>
              <a:t>Schools’ responses are hugely variable- why?</a:t>
            </a:r>
          </a:p>
          <a:p>
            <a:r>
              <a:rPr lang="en-GB" sz="2400" dirty="0">
                <a:solidFill>
                  <a:srgbClr val="0B0C0C"/>
                </a:solidFill>
              </a:rPr>
              <a:t>Residential settings responses vary too- from secure advocacy to leaving it to the school / SW/LA to sort out</a:t>
            </a:r>
          </a:p>
          <a:p>
            <a:pPr>
              <a:buFontTx/>
              <a:buChar char="-"/>
            </a:pPr>
            <a:endParaRPr lang="en-US" sz="2400" dirty="0">
              <a:solidFill>
                <a:srgbClr val="0B0C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89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1BC26-3C58-4516-85C5-A67FE8BF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Advocacy and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6D558-472D-41CA-A205-56B5921C8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B0C0C"/>
                </a:solidFill>
              </a:rPr>
              <a:t>Who should act for the child or young person?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0B0C0C"/>
                </a:solidFill>
              </a:rPr>
              <a:t>schools/ teachers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0B0C0C"/>
                </a:solidFill>
              </a:rPr>
              <a:t>Virtual heads/ headteachers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0B0C0C"/>
                </a:solidFill>
              </a:rPr>
              <a:t>Social Workers/ LA’s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0B0C0C"/>
                </a:solidFill>
              </a:rPr>
              <a:t>Health professionals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0B0C0C"/>
                </a:solidFill>
              </a:rPr>
              <a:t>Leaders/ workers  in the residential setting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0B0C0C"/>
                </a:solidFill>
              </a:rPr>
              <a:t>Families</a:t>
            </a:r>
          </a:p>
          <a:p>
            <a:pPr>
              <a:buFontTx/>
              <a:buChar char="-"/>
            </a:pPr>
            <a:r>
              <a:rPr lang="en-US" sz="3200" dirty="0">
                <a:solidFill>
                  <a:srgbClr val="0B0C0C"/>
                </a:solidFill>
              </a:rPr>
              <a:t>Advocates / guardians/solicitors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721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9A748-CC54-448B-8A52-9FC2373E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Thoughts for small group discussion: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6F1AA-B48C-487C-8FEE-DD6D88786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Could living in a children’s home be a protective factor for children and young people in terms of education outcome and experience? </a:t>
            </a:r>
          </a:p>
          <a:p>
            <a:r>
              <a:rPr lang="en-GB" sz="2800" dirty="0"/>
              <a:t>How? Why? </a:t>
            </a:r>
          </a:p>
          <a:p>
            <a:r>
              <a:rPr lang="en-GB" sz="2800" dirty="0"/>
              <a:t>How can you ensure that the child’s access to and experience of education is the best they can have ? </a:t>
            </a:r>
          </a:p>
        </p:txBody>
      </p:sp>
    </p:spTree>
    <p:extLst>
      <p:ext uri="{BB962C8B-B14F-4D97-AF65-F5344CB8AC3E}">
        <p14:creationId xmlns:p14="http://schemas.microsoft.com/office/powerpoint/2010/main" val="2426510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99520-9CBE-4752-9AC0-B3B56A727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16024"/>
            <a:ext cx="10972800" cy="515496"/>
          </a:xfrm>
        </p:spPr>
        <p:txBody>
          <a:bodyPr/>
          <a:lstStyle/>
          <a:p>
            <a:r>
              <a:rPr lang="en-GB" sz="2400" dirty="0"/>
              <a:t>Thoughts 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0729-8D87-4ED9-ACE3-CE79C76A1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731521"/>
            <a:ext cx="5384800" cy="5394644"/>
          </a:xfrm>
        </p:spPr>
        <p:txBody>
          <a:bodyPr>
            <a:normAutofit fontScale="92500"/>
          </a:bodyPr>
          <a:lstStyle/>
          <a:p>
            <a:r>
              <a:rPr lang="en-GB" dirty="0"/>
              <a:t>Be aware of what the young person is able to achieve………..</a:t>
            </a:r>
          </a:p>
          <a:p>
            <a:r>
              <a:rPr lang="en-GB" dirty="0"/>
              <a:t>Consistency / continuity</a:t>
            </a:r>
          </a:p>
          <a:p>
            <a:r>
              <a:rPr lang="en-GB" dirty="0"/>
              <a:t>Stability</a:t>
            </a:r>
          </a:p>
          <a:p>
            <a:r>
              <a:rPr lang="en-GB" dirty="0"/>
              <a:t>SEMH- being addressed in school and at home- consistent approach</a:t>
            </a:r>
          </a:p>
          <a:p>
            <a:r>
              <a:rPr lang="en-GB" dirty="0"/>
              <a:t>Effective school / home strategies shared</a:t>
            </a:r>
          </a:p>
          <a:p>
            <a:r>
              <a:rPr lang="en-GB" dirty="0"/>
              <a:t>Peer relationships supported effectively</a:t>
            </a:r>
          </a:p>
          <a:p>
            <a:r>
              <a:rPr lang="en-GB" dirty="0"/>
              <a:t>Advocacy and support for their voice to be heard</a:t>
            </a:r>
          </a:p>
          <a:p>
            <a:r>
              <a:rPr lang="en-GB" dirty="0"/>
              <a:t>Knowledgeable and trained staff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EF0E24-A8D8-4E8B-B449-C9041FE18CB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7680" y="1070517"/>
            <a:ext cx="5388864" cy="5055963"/>
          </a:xfrm>
        </p:spPr>
        <p:txBody>
          <a:bodyPr>
            <a:normAutofit/>
          </a:bodyPr>
          <a:lstStyle/>
          <a:p>
            <a:r>
              <a:rPr lang="en-GB" sz="2400" dirty="0"/>
              <a:t>Know your local provisions and their Ofsted outcomes</a:t>
            </a:r>
          </a:p>
          <a:p>
            <a:r>
              <a:rPr lang="en-GB" sz="2400" dirty="0"/>
              <a:t>Know key people to contact</a:t>
            </a:r>
          </a:p>
          <a:p>
            <a:r>
              <a:rPr lang="en-GB" sz="2400" dirty="0"/>
              <a:t>Understand the education offer including vocational courses</a:t>
            </a:r>
          </a:p>
          <a:p>
            <a:r>
              <a:rPr lang="en-GB" sz="2400" dirty="0"/>
              <a:t>Understand the functioning of EHC plans and funding</a:t>
            </a:r>
          </a:p>
          <a:p>
            <a:r>
              <a:rPr lang="en-GB" sz="2400" dirty="0"/>
              <a:t>Be aware of monies such as PPP which can be used by the school to support better outcomes </a:t>
            </a:r>
          </a:p>
          <a:p>
            <a:r>
              <a:rPr lang="en-GB" sz="2400" dirty="0"/>
              <a:t>Contribute to PEPs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44132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logue2014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911</Words>
  <Application>Microsoft Office PowerPoint</Application>
  <PresentationFormat>Widescreen</PresentationFormat>
  <Paragraphs>88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Baskerville Old Face</vt:lpstr>
      <vt:lpstr>Calibri</vt:lpstr>
      <vt:lpstr>Century Gothic</vt:lpstr>
      <vt:lpstr>Courier New</vt:lpstr>
      <vt:lpstr>Ebrima</vt:lpstr>
      <vt:lpstr>My Underwood</vt:lpstr>
      <vt:lpstr>nta</vt:lpstr>
      <vt:lpstr>Palatino Linotype</vt:lpstr>
      <vt:lpstr>Symbol</vt:lpstr>
      <vt:lpstr>Times New Roman</vt:lpstr>
      <vt:lpstr>Dialogue2014</vt:lpstr>
      <vt:lpstr>Education- children in residential care……</vt:lpstr>
      <vt:lpstr>We know:- </vt:lpstr>
      <vt:lpstr>Findings of the February 2021 report</vt:lpstr>
      <vt:lpstr>Findings of the February 2021 report:</vt:lpstr>
      <vt:lpstr>Some potential  factors in lower attainment for children and young people </vt:lpstr>
      <vt:lpstr>For the child in care…….</vt:lpstr>
      <vt:lpstr>Advocacy and support</vt:lpstr>
      <vt:lpstr>Thoughts for small group discussion:</vt:lpstr>
      <vt:lpstr>Thoughts :</vt:lpstr>
      <vt:lpstr>Resources and references</vt:lpstr>
      <vt:lpstr>Looking ahead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Education- children in residential care</dc:title>
  <dc:creator>Christine Freestone</dc:creator>
  <cp:lastModifiedBy>Christine Freestone</cp:lastModifiedBy>
  <cp:revision>5</cp:revision>
  <dcterms:created xsi:type="dcterms:W3CDTF">2021-02-26T10:17:39Z</dcterms:created>
  <dcterms:modified xsi:type="dcterms:W3CDTF">2021-03-01T14:35:06Z</dcterms:modified>
</cp:coreProperties>
</file>