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notesMasterIdLst>
    <p:notesMasterId r:id="rId15"/>
  </p:notesMasterIdLst>
  <p:sldIdLst>
    <p:sldId id="256" r:id="rId2"/>
    <p:sldId id="257" r:id="rId3"/>
    <p:sldId id="524" r:id="rId4"/>
    <p:sldId id="326" r:id="rId5"/>
    <p:sldId id="323" r:id="rId6"/>
    <p:sldId id="319" r:id="rId7"/>
    <p:sldId id="324" r:id="rId8"/>
    <p:sldId id="525" r:id="rId9"/>
    <p:sldId id="320" r:id="rId10"/>
    <p:sldId id="527" r:id="rId11"/>
    <p:sldId id="325" r:id="rId12"/>
    <p:sldId id="523" r:id="rId13"/>
    <p:sldId id="52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79DAB9-3877-4E31-8982-226DDEC8BCA1}" v="6" dt="2021-09-05T13:38:06.942"/>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80" d="100"/>
          <a:sy n="80" d="100"/>
        </p:scale>
        <p:origin x="72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0DB74E-04FF-4320-94FF-D87D099A87DD}" type="datetimeFigureOut">
              <a:rPr lang="en-GB" smtClean="0"/>
              <a:t>06/09/2021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0F1537-72CB-4A18-BB26-9FBF9D5F3F0D}" type="slidenum">
              <a:rPr lang="en-GB" smtClean="0"/>
              <a:t>‹#›</a:t>
            </a:fld>
            <a:endParaRPr lang="en-GB" dirty="0"/>
          </a:p>
        </p:txBody>
      </p:sp>
    </p:spTree>
    <p:extLst>
      <p:ext uri="{BB962C8B-B14F-4D97-AF65-F5344CB8AC3E}">
        <p14:creationId xmlns:p14="http://schemas.microsoft.com/office/powerpoint/2010/main" val="1926963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onsult.education.gov.uk/children2019s-home-team/proposed-changes-to-ofsted-inspection-frequencies/supporting_documents/CONSULTATIONCSC%20OFSTED%20INSPECTION%20FREQUENCIESfinal%20version.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Within this should sit :</a:t>
            </a:r>
          </a:p>
          <a:p>
            <a:pPr marL="171450" indent="-171450">
              <a:buFontTx/>
              <a:buChar char="-"/>
            </a:pPr>
            <a:r>
              <a:rPr lang="en-GB" dirty="0"/>
              <a:t>leadership</a:t>
            </a:r>
          </a:p>
          <a:p>
            <a:pPr marL="171450" indent="-171450">
              <a:buFontTx/>
              <a:buChar char="-"/>
            </a:pPr>
            <a:r>
              <a:rPr lang="en-GB" dirty="0"/>
              <a:t>shared vision and values</a:t>
            </a:r>
          </a:p>
          <a:p>
            <a:pPr marL="171450" indent="-171450">
              <a:buFontTx/>
              <a:buChar char="-"/>
            </a:pPr>
            <a:r>
              <a:rPr lang="en-GB" dirty="0"/>
              <a:t>respect for children and young people</a:t>
            </a:r>
          </a:p>
          <a:p>
            <a:pPr marL="171450" indent="-171450">
              <a:buFontTx/>
              <a:buChar char="-"/>
            </a:pPr>
            <a:r>
              <a:rPr lang="en-GB" dirty="0"/>
              <a:t>positive modelling of behaviour by the adults</a:t>
            </a:r>
          </a:p>
          <a:p>
            <a:pPr marL="171450" indent="-171450">
              <a:buFontTx/>
              <a:buChar char="-"/>
            </a:pPr>
            <a:r>
              <a:rPr lang="en-GB" dirty="0"/>
              <a:t>being accessible to young people</a:t>
            </a:r>
          </a:p>
          <a:p>
            <a:pPr marL="171450" indent="-171450">
              <a:buFontTx/>
              <a:buChar char="-"/>
            </a:pPr>
            <a:r>
              <a:rPr lang="en-GB" dirty="0"/>
              <a:t>being trusted by young people</a:t>
            </a:r>
          </a:p>
          <a:p>
            <a:pPr marL="171450" indent="-171450">
              <a:buFontTx/>
              <a:buChar char="-"/>
            </a:pPr>
            <a:r>
              <a:rPr lang="en-GB" dirty="0"/>
              <a:t>personal awareness of one’s own bias , values , unconscious bias- reflection and correction if they do not align with the whole school culture. Need for training? </a:t>
            </a:r>
          </a:p>
          <a:p>
            <a:pPr marL="171450" indent="-171450">
              <a:buFontTx/>
              <a:buChar char="-"/>
            </a:pPr>
            <a:endParaRPr lang="en-GB" dirty="0"/>
          </a:p>
          <a:p>
            <a:pPr marL="171450" indent="-171450">
              <a:buFontTx/>
              <a:buChar char="-"/>
            </a:pPr>
            <a:endParaRPr lang="en-GB" dirty="0"/>
          </a:p>
          <a:p>
            <a:pPr marL="171450" indent="-171450">
              <a:buFontTx/>
              <a:buChar char="-"/>
            </a:pPr>
            <a:r>
              <a:rPr lang="en-GB" dirty="0"/>
              <a:t>Harvard model and associated documentation</a:t>
            </a:r>
          </a:p>
          <a:p>
            <a:pPr marL="171450" indent="-171450">
              <a:buFontTx/>
              <a:buChar char="-"/>
            </a:pP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DB50D403-68DD-4E56-BF32-C6138F626558}" type="slidenum">
              <a:rPr lang="en-GB" smtClean="0"/>
              <a:t>5</a:t>
            </a:fld>
            <a:endParaRPr lang="en-GB" dirty="0"/>
          </a:p>
        </p:txBody>
      </p:sp>
    </p:spTree>
    <p:extLst>
      <p:ext uri="{BB962C8B-B14F-4D97-AF65-F5344CB8AC3E}">
        <p14:creationId xmlns:p14="http://schemas.microsoft.com/office/powerpoint/2010/main" val="3160177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Within this should sit :</a:t>
            </a:r>
          </a:p>
          <a:p>
            <a:pPr marL="171450" indent="-171450">
              <a:buFontTx/>
              <a:buChar char="-"/>
            </a:pPr>
            <a:r>
              <a:rPr lang="en-GB" dirty="0"/>
              <a:t>leadership</a:t>
            </a:r>
          </a:p>
          <a:p>
            <a:pPr marL="171450" indent="-171450">
              <a:buFontTx/>
              <a:buChar char="-"/>
            </a:pPr>
            <a:r>
              <a:rPr lang="en-GB" dirty="0"/>
              <a:t>shared vision and values</a:t>
            </a:r>
          </a:p>
          <a:p>
            <a:pPr marL="171450" indent="-171450">
              <a:buFontTx/>
              <a:buChar char="-"/>
            </a:pPr>
            <a:r>
              <a:rPr lang="en-GB" dirty="0"/>
              <a:t>respect for children and young people</a:t>
            </a:r>
          </a:p>
          <a:p>
            <a:pPr marL="171450" indent="-171450">
              <a:buFontTx/>
              <a:buChar char="-"/>
            </a:pPr>
            <a:r>
              <a:rPr lang="en-GB" dirty="0"/>
              <a:t>positive modelling of behaviour by the adults</a:t>
            </a:r>
          </a:p>
          <a:p>
            <a:pPr marL="171450" indent="-171450">
              <a:buFontTx/>
              <a:buChar char="-"/>
            </a:pPr>
            <a:r>
              <a:rPr lang="en-GB" dirty="0"/>
              <a:t>being accessible to young people</a:t>
            </a:r>
          </a:p>
          <a:p>
            <a:pPr marL="171450" indent="-171450">
              <a:buFontTx/>
              <a:buChar char="-"/>
            </a:pPr>
            <a:r>
              <a:rPr lang="en-GB" dirty="0"/>
              <a:t>being trusted by young people</a:t>
            </a:r>
          </a:p>
          <a:p>
            <a:pPr marL="171450" indent="-171450">
              <a:buFontTx/>
              <a:buChar char="-"/>
            </a:pPr>
            <a:r>
              <a:rPr lang="en-GB" dirty="0"/>
              <a:t>personal awareness of one’s own bias , values , unconscious bias- reflection and correction if they do not align with the whole school culture. Need for training? </a:t>
            </a:r>
          </a:p>
          <a:p>
            <a:pPr marL="171450" indent="-171450">
              <a:buFontTx/>
              <a:buChar char="-"/>
            </a:pPr>
            <a:endParaRPr lang="en-GB" dirty="0"/>
          </a:p>
          <a:p>
            <a:pPr marL="171450" indent="-171450">
              <a:buFontTx/>
              <a:buChar char="-"/>
            </a:pPr>
            <a:endParaRPr lang="en-GB" dirty="0"/>
          </a:p>
          <a:p>
            <a:pPr marL="171450" indent="-171450">
              <a:buFontTx/>
              <a:buChar char="-"/>
            </a:pPr>
            <a:r>
              <a:rPr lang="en-GB" dirty="0"/>
              <a:t>Harvard model and associated documentation</a:t>
            </a:r>
          </a:p>
          <a:p>
            <a:pPr marL="171450" indent="-171450">
              <a:buFontTx/>
              <a:buChar char="-"/>
            </a:pP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DB50D403-68DD-4E56-BF32-C6138F626558}" type="slidenum">
              <a:rPr lang="en-GB" smtClean="0"/>
              <a:t>6</a:t>
            </a:fld>
            <a:endParaRPr lang="en-GB" dirty="0"/>
          </a:p>
        </p:txBody>
      </p:sp>
    </p:spTree>
    <p:extLst>
      <p:ext uri="{BB962C8B-B14F-4D97-AF65-F5344CB8AC3E}">
        <p14:creationId xmlns:p14="http://schemas.microsoft.com/office/powerpoint/2010/main" val="2099403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DB50D403-68DD-4E56-BF32-C6138F626558}" type="slidenum">
              <a:rPr lang="en-GB" smtClean="0"/>
              <a:t>9</a:t>
            </a:fld>
            <a:endParaRPr lang="en-GB" dirty="0"/>
          </a:p>
        </p:txBody>
      </p:sp>
    </p:spTree>
    <p:extLst>
      <p:ext uri="{BB962C8B-B14F-4D97-AF65-F5344CB8AC3E}">
        <p14:creationId xmlns:p14="http://schemas.microsoft.com/office/powerpoint/2010/main" val="582589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Ebrima" panose="02000000000000000000" pitchFamily="2" charset="0"/>
                <a:ea typeface="Ebrima" panose="02000000000000000000" pitchFamily="2" charset="0"/>
                <a:cs typeface="Ebrima" panose="02000000000000000000" pitchFamily="2" charset="0"/>
              </a:rPr>
              <a:t>Closed consultation / recent webinar re. changes from 1.19.21 to 31.3.22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Ebrima" panose="02000000000000000000" pitchFamily="2" charset="0"/>
                <a:ea typeface="Ebrima" panose="02000000000000000000" pitchFamily="2" charset="0"/>
                <a:cs typeface="Ebrima" panose="02000000000000000000" pitchFamily="2" charset="0"/>
                <a:hlinkClick r:id="rId3"/>
              </a:rPr>
              <a:t>https://consult.education.gov.uk/children2019s-home-team/proposed-changes-to-ofsted-inspection-frequencies/supporting_documents/CONSULTATIONCSC%20OFSTED%20INSPECTION%20FREQUENCIESfinal%20version.pdf</a:t>
            </a:r>
            <a:endParaRPr lang="en-GB" sz="1200" dirty="0">
              <a:latin typeface="Ebrima" panose="02000000000000000000" pitchFamily="2" charset="0"/>
              <a:ea typeface="Ebrima" panose="02000000000000000000" pitchFamily="2" charset="0"/>
              <a:cs typeface="Ebrima" panose="02000000000000000000" pitchFamily="2"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B50D403-68DD-4E56-BF32-C6138F626558}" type="slidenum">
              <a:rPr lang="en-GB" smtClean="0"/>
              <a:t>10</a:t>
            </a:fld>
            <a:endParaRPr lang="en-GB" dirty="0"/>
          </a:p>
        </p:txBody>
      </p:sp>
    </p:spTree>
    <p:extLst>
      <p:ext uri="{BB962C8B-B14F-4D97-AF65-F5344CB8AC3E}">
        <p14:creationId xmlns:p14="http://schemas.microsoft.com/office/powerpoint/2010/main" val="2716688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Challenge - is this our role in terms of development?</a:t>
            </a:r>
          </a:p>
          <a:p>
            <a:endParaRPr lang="en-GB" dirty="0"/>
          </a:p>
        </p:txBody>
      </p:sp>
      <p:sp>
        <p:nvSpPr>
          <p:cNvPr id="4" name="Slide Number Placeholder 3"/>
          <p:cNvSpPr>
            <a:spLocks noGrp="1"/>
          </p:cNvSpPr>
          <p:nvPr>
            <p:ph type="sldNum" sz="quarter" idx="5"/>
          </p:nvPr>
        </p:nvSpPr>
        <p:spPr/>
        <p:txBody>
          <a:bodyPr/>
          <a:lstStyle/>
          <a:p>
            <a:fld id="{EA0F1537-72CB-4A18-BB26-9FBF9D5F3F0D}" type="slidenum">
              <a:rPr lang="en-GB" smtClean="0"/>
              <a:t>13</a:t>
            </a:fld>
            <a:endParaRPr lang="en-GB" dirty="0"/>
          </a:p>
        </p:txBody>
      </p:sp>
    </p:spTree>
    <p:extLst>
      <p:ext uri="{BB962C8B-B14F-4D97-AF65-F5344CB8AC3E}">
        <p14:creationId xmlns:p14="http://schemas.microsoft.com/office/powerpoint/2010/main" val="301563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dirty="0"/>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9/6/2021</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2428938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609612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015870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41197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021103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425616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38474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325237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140098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05225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648619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9/6/2021</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322713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dirty="0"/>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9/6/2021</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03378272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27" r:id="rId6"/>
    <p:sldLayoutId id="2147483723" r:id="rId7"/>
    <p:sldLayoutId id="2147483724" r:id="rId8"/>
    <p:sldLayoutId id="2147483725" r:id="rId9"/>
    <p:sldLayoutId id="2147483726" r:id="rId10"/>
    <p:sldLayoutId id="2147483728" r:id="rId11"/>
    <p:sldLayoutId id="2147483735" r:id="rId12"/>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guidance/register-if-youre-connected-with-a-childrens-social-care-service-sc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gov.uk/government/publications/how-to-open-a-childrens-home/introduction-to-childrens-homes#disqualifi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Rectangle 17">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BE48CA3-1EA4-4E89-BD72-2CB398C1690E}"/>
              </a:ext>
            </a:extLst>
          </p:cNvPr>
          <p:cNvSpPr>
            <a:spLocks noGrp="1"/>
          </p:cNvSpPr>
          <p:nvPr>
            <p:ph type="ctrTitle"/>
          </p:nvPr>
        </p:nvSpPr>
        <p:spPr>
          <a:xfrm>
            <a:off x="5978914" y="893935"/>
            <a:ext cx="5364937" cy="3339390"/>
          </a:xfrm>
        </p:spPr>
        <p:txBody>
          <a:bodyPr anchor="ctr">
            <a:normAutofit fontScale="90000"/>
          </a:bodyPr>
          <a:lstStyle/>
          <a:p>
            <a:r>
              <a:rPr lang="en-GB" sz="5600" dirty="0">
                <a:solidFill>
                  <a:schemeClr val="bg1"/>
                </a:solidFill>
              </a:rPr>
              <a:t>Registered Manager Forum</a:t>
            </a:r>
            <a:br>
              <a:rPr lang="en-GB" sz="5600" dirty="0">
                <a:solidFill>
                  <a:schemeClr val="bg1"/>
                </a:solidFill>
              </a:rPr>
            </a:br>
            <a:br>
              <a:rPr lang="en-GB" sz="5600" dirty="0">
                <a:solidFill>
                  <a:schemeClr val="bg1"/>
                </a:solidFill>
              </a:rPr>
            </a:br>
            <a:r>
              <a:rPr lang="en-GB" sz="5600" dirty="0">
                <a:solidFill>
                  <a:schemeClr val="bg1"/>
                </a:solidFill>
              </a:rPr>
              <a:t>September 6</a:t>
            </a:r>
            <a:r>
              <a:rPr lang="en-GB" sz="5600" baseline="30000" dirty="0">
                <a:solidFill>
                  <a:schemeClr val="bg1"/>
                </a:solidFill>
              </a:rPr>
              <a:t>th</a:t>
            </a:r>
            <a:r>
              <a:rPr lang="en-GB" sz="5600" dirty="0">
                <a:solidFill>
                  <a:schemeClr val="bg1"/>
                </a:solidFill>
              </a:rPr>
              <a:t> 2021</a:t>
            </a:r>
          </a:p>
        </p:txBody>
      </p:sp>
      <p:sp>
        <p:nvSpPr>
          <p:cNvPr id="3" name="Subtitle 2">
            <a:extLst>
              <a:ext uri="{FF2B5EF4-FFF2-40B4-BE49-F238E27FC236}">
                <a16:creationId xmlns:a16="http://schemas.microsoft.com/office/drawing/2014/main" id="{F026AF13-CB62-4B66-8C93-5C45ED723D60}"/>
              </a:ext>
            </a:extLst>
          </p:cNvPr>
          <p:cNvSpPr>
            <a:spLocks noGrp="1"/>
          </p:cNvSpPr>
          <p:nvPr>
            <p:ph type="subTitle" idx="1"/>
          </p:nvPr>
        </p:nvSpPr>
        <p:spPr>
          <a:xfrm>
            <a:off x="5978915" y="4876803"/>
            <a:ext cx="5364936" cy="909848"/>
          </a:xfrm>
        </p:spPr>
        <p:txBody>
          <a:bodyPr anchor="t">
            <a:normAutofit/>
          </a:bodyPr>
          <a:lstStyle/>
          <a:p>
            <a:r>
              <a:rPr lang="en-GB" dirty="0">
                <a:solidFill>
                  <a:schemeClr val="bg1"/>
                </a:solidFill>
              </a:rPr>
              <a:t>Coronavirus, practice , developments </a:t>
            </a:r>
          </a:p>
        </p:txBody>
      </p:sp>
      <p:sp>
        <p:nvSpPr>
          <p:cNvPr id="20" name="Freeform: Shape 19">
            <a:extLst>
              <a:ext uri="{FF2B5EF4-FFF2-40B4-BE49-F238E27FC236}">
                <a16:creationId xmlns:a16="http://schemas.microsoft.com/office/drawing/2014/main" id="{AAD3D935-ECFC-4862-B395-207C13BAC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15066" cy="6858000"/>
          </a:xfrm>
          <a:custGeom>
            <a:avLst/>
            <a:gdLst>
              <a:gd name="connsiteX0" fmla="*/ 0 w 5215066"/>
              <a:gd name="connsiteY0" fmla="*/ 0 h 6858000"/>
              <a:gd name="connsiteX1" fmla="*/ 3197713 w 5215066"/>
              <a:gd name="connsiteY1" fmla="*/ 0 h 6858000"/>
              <a:gd name="connsiteX2" fmla="*/ 3259787 w 5215066"/>
              <a:gd name="connsiteY2" fmla="*/ 39865 h 6858000"/>
              <a:gd name="connsiteX3" fmla="*/ 5215066 w 5215066"/>
              <a:gd name="connsiteY3" fmla="*/ 3723759 h 6858000"/>
              <a:gd name="connsiteX4" fmla="*/ 4202364 w 5215066"/>
              <a:gd name="connsiteY4" fmla="*/ 6549681 h 6858000"/>
              <a:gd name="connsiteX5" fmla="*/ 3922635 w 5215066"/>
              <a:gd name="connsiteY5" fmla="*/ 6858000 h 6858000"/>
              <a:gd name="connsiteX6" fmla="*/ 0 w 52150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0" y="0"/>
                </a:moveTo>
                <a:lnTo>
                  <a:pt x="3197713" y="0"/>
                </a:lnTo>
                <a:lnTo>
                  <a:pt x="3259787" y="39865"/>
                </a:lnTo>
                <a:cubicBezTo>
                  <a:pt x="4439462" y="838237"/>
                  <a:pt x="5215066" y="2190263"/>
                  <a:pt x="5215066" y="3723759"/>
                </a:cubicBezTo>
                <a:cubicBezTo>
                  <a:pt x="5215066" y="4797206"/>
                  <a:pt x="4835020" y="5781733"/>
                  <a:pt x="4202364" y="6549681"/>
                </a:cubicBezTo>
                <a:lnTo>
                  <a:pt x="392263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Icon&#10;&#10;Description automatically generated with low confidence">
            <a:extLst>
              <a:ext uri="{FF2B5EF4-FFF2-40B4-BE49-F238E27FC236}">
                <a16:creationId xmlns:a16="http://schemas.microsoft.com/office/drawing/2014/main" id="{CF8BE36D-FF29-46C3-B45E-44C09CFA1C4D}"/>
              </a:ext>
            </a:extLst>
          </p:cNvPr>
          <p:cNvPicPr/>
          <p:nvPr/>
        </p:nvPicPr>
        <p:blipFill>
          <a:blip r:embed="rId2">
            <a:extLst>
              <a:ext uri="{28A0092B-C50C-407E-A947-70E740481C1C}">
                <a14:useLocalDpi xmlns:a14="http://schemas.microsoft.com/office/drawing/2010/main" val="0"/>
              </a:ext>
            </a:extLst>
          </a:blip>
          <a:stretch>
            <a:fillRect/>
          </a:stretch>
        </p:blipFill>
        <p:spPr>
          <a:xfrm>
            <a:off x="518401" y="2732332"/>
            <a:ext cx="3491811" cy="1614962"/>
          </a:xfrm>
          <a:prstGeom prst="rect">
            <a:avLst/>
          </a:prstGeom>
        </p:spPr>
      </p:pic>
      <p:cxnSp>
        <p:nvCxnSpPr>
          <p:cNvPr id="22" name="Straight Connector 21">
            <a:extLst>
              <a:ext uri="{FF2B5EF4-FFF2-40B4-BE49-F238E27FC236}">
                <a16:creationId xmlns:a16="http://schemas.microsoft.com/office/drawing/2014/main" id="{E3B95BE3-D5B2-4F38-9A01-17866C9FBA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040331" y="4555071"/>
            <a:ext cx="530352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dirty="0"/>
          </a:p>
        </p:txBody>
      </p:sp>
    </p:spTree>
    <p:extLst>
      <p:ext uri="{BB962C8B-B14F-4D97-AF65-F5344CB8AC3E}">
        <p14:creationId xmlns:p14="http://schemas.microsoft.com/office/powerpoint/2010/main" val="44577775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C2D23-3382-4E77-A86F-9C79B54844E1}"/>
              </a:ext>
            </a:extLst>
          </p:cNvPr>
          <p:cNvSpPr>
            <a:spLocks noGrp="1"/>
          </p:cNvSpPr>
          <p:nvPr>
            <p:ph type="title"/>
          </p:nvPr>
        </p:nvSpPr>
        <p:spPr>
          <a:xfrm>
            <a:off x="73571" y="1"/>
            <a:ext cx="12034345" cy="680224"/>
          </a:xfrm>
        </p:spPr>
        <p:txBody>
          <a:bodyPr>
            <a:noAutofit/>
          </a:bodyPr>
          <a:lstStyle/>
          <a:p>
            <a:r>
              <a:rPr lang="en-GB" sz="3600" i="0" dirty="0">
                <a:latin typeface="Ebrima" panose="02000000000000000000" pitchFamily="2" charset="0"/>
                <a:ea typeface="Ebrima" panose="02000000000000000000" pitchFamily="2" charset="0"/>
                <a:cs typeface="Ebrima" panose="02000000000000000000" pitchFamily="2" charset="0"/>
              </a:rPr>
              <a:t>Regulation / practice changes (2)</a:t>
            </a:r>
          </a:p>
        </p:txBody>
      </p:sp>
      <p:sp>
        <p:nvSpPr>
          <p:cNvPr id="3" name="Content Placeholder 2">
            <a:extLst>
              <a:ext uri="{FF2B5EF4-FFF2-40B4-BE49-F238E27FC236}">
                <a16:creationId xmlns:a16="http://schemas.microsoft.com/office/drawing/2014/main" id="{5BCEA730-3026-4128-9B87-553210FD5CB1}"/>
              </a:ext>
            </a:extLst>
          </p:cNvPr>
          <p:cNvSpPr>
            <a:spLocks noGrp="1"/>
          </p:cNvSpPr>
          <p:nvPr>
            <p:ph idx="1"/>
          </p:nvPr>
        </p:nvSpPr>
        <p:spPr>
          <a:xfrm>
            <a:off x="73571" y="535259"/>
            <a:ext cx="11280229" cy="5598841"/>
          </a:xfrm>
        </p:spPr>
        <p:txBody>
          <a:bodyPr>
            <a:normAutofit/>
          </a:bodyPr>
          <a:lstStyle/>
          <a:p>
            <a:pPr marL="0" indent="0">
              <a:buNone/>
            </a:pPr>
            <a:r>
              <a:rPr lang="en-US" sz="2400" dirty="0" err="1"/>
              <a:t>Ofsted</a:t>
            </a:r>
            <a:r>
              <a:rPr lang="en-US" sz="2400" dirty="0"/>
              <a:t> are proposing to amend regulations so that the </a:t>
            </a:r>
            <a:r>
              <a:rPr lang="en-US" sz="2400" b="1" dirty="0">
                <a:solidFill>
                  <a:srgbClr val="FF0000"/>
                </a:solidFill>
              </a:rPr>
              <a:t>minimum frequency of inspections is determined by the inspection judgement that year </a:t>
            </a:r>
            <a:r>
              <a:rPr lang="en-US" sz="2400" dirty="0"/>
              <a:t>rather than the preceding year. This means the frequency of inspections will be based on more up to date information and be more proportionate. For example, under the current system, if a home is judged ‘requires improvement to be good’ one year, it would receive two inspections (one full, one interim) the following year, even if it was judged outstanding in the first inspection that year.</a:t>
            </a:r>
          </a:p>
          <a:p>
            <a:pPr marL="0" indent="0">
              <a:buNone/>
            </a:pPr>
            <a:endParaRPr lang="en-US" sz="2400" dirty="0"/>
          </a:p>
          <a:p>
            <a:pPr marL="0" indent="0">
              <a:buNone/>
            </a:pPr>
            <a:r>
              <a:rPr lang="en-US" sz="2400" dirty="0" err="1"/>
              <a:t>Ofsted</a:t>
            </a:r>
            <a:r>
              <a:rPr lang="en-US" sz="2400" dirty="0"/>
              <a:t> will continue to have discretion to conduct additional inspection/s in the same inspection year for all providers, irrespective of judgement, as they determine necessary, taking into account the current judgement, recent notifications/monitoring, concerns reported and other relevant information.  </a:t>
            </a:r>
            <a:endParaRPr lang="en-GB" sz="26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433081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97372-1B23-46C1-9FD6-DD2B6A8F3589}"/>
              </a:ext>
            </a:extLst>
          </p:cNvPr>
          <p:cNvSpPr>
            <a:spLocks noGrp="1"/>
          </p:cNvSpPr>
          <p:nvPr>
            <p:ph type="title"/>
          </p:nvPr>
        </p:nvSpPr>
        <p:spPr/>
        <p:txBody>
          <a:bodyPr/>
          <a:lstStyle/>
          <a:p>
            <a:r>
              <a:rPr lang="en-GB" dirty="0"/>
              <a:t>Inspection</a:t>
            </a:r>
          </a:p>
        </p:txBody>
      </p:sp>
      <p:sp>
        <p:nvSpPr>
          <p:cNvPr id="3" name="Content Placeholder 2">
            <a:extLst>
              <a:ext uri="{FF2B5EF4-FFF2-40B4-BE49-F238E27FC236}">
                <a16:creationId xmlns:a16="http://schemas.microsoft.com/office/drawing/2014/main" id="{77480117-B91C-4353-A479-C461A3A79003}"/>
              </a:ext>
            </a:extLst>
          </p:cNvPr>
          <p:cNvSpPr>
            <a:spLocks noGrp="1"/>
          </p:cNvSpPr>
          <p:nvPr>
            <p:ph idx="1"/>
          </p:nvPr>
        </p:nvSpPr>
        <p:spPr/>
        <p:txBody>
          <a:bodyPr>
            <a:normAutofit/>
          </a:bodyPr>
          <a:lstStyle/>
          <a:p>
            <a:pPr marL="0" lvl="0" indent="0">
              <a:lnSpc>
                <a:spcPct val="107000"/>
              </a:lnSpc>
              <a:buNone/>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Focus areas currently…</a:t>
            </a:r>
          </a:p>
          <a:p>
            <a:pPr marL="0" lvl="0" indent="0">
              <a:lnSpc>
                <a:spcPct val="107000"/>
              </a:lnSpc>
              <a:buNone/>
            </a:pPr>
            <a:endPar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Ebrima" panose="02000000000000000000" pitchFamily="2" charset="0"/>
              <a:buChar char="-"/>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Supervision</a:t>
            </a:r>
          </a:p>
          <a:p>
            <a:pPr marL="342900" lvl="0" indent="-342900">
              <a:lnSpc>
                <a:spcPct val="107000"/>
              </a:lnSpc>
              <a:buFont typeface="Ebrima" panose="02000000000000000000" pitchFamily="2" charset="0"/>
              <a:buChar char="-"/>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Regulation 40 notifications</a:t>
            </a:r>
          </a:p>
          <a:p>
            <a:pPr marL="342900" lvl="0" indent="-342900">
              <a:lnSpc>
                <a:spcPct val="107000"/>
              </a:lnSpc>
              <a:buFont typeface="Ebrima" panose="02000000000000000000" pitchFamily="2" charset="0"/>
              <a:buChar char="-"/>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Safeguarding</a:t>
            </a:r>
          </a:p>
          <a:p>
            <a:pPr marL="342900" lvl="0" indent="-342900">
              <a:lnSpc>
                <a:spcPct val="107000"/>
              </a:lnSpc>
              <a:spcAft>
                <a:spcPts val="800"/>
              </a:spcAft>
              <a:buFont typeface="Ebrima" panose="02000000000000000000" pitchFamily="2" charset="0"/>
              <a:buChar char="-"/>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RI role (in depth look at the </a:t>
            </a:r>
            <a:r>
              <a:rPr lang="en-GB" b="1"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impact </a:t>
            </a: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of the role)</a:t>
            </a:r>
          </a:p>
          <a:p>
            <a:endParaRPr lang="en-GB" sz="2400" dirty="0"/>
          </a:p>
        </p:txBody>
      </p:sp>
    </p:spTree>
    <p:extLst>
      <p:ext uri="{BB962C8B-B14F-4D97-AF65-F5344CB8AC3E}">
        <p14:creationId xmlns:p14="http://schemas.microsoft.com/office/powerpoint/2010/main" val="21466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C9165-B9F1-4A9D-A1C0-70AD42BDD3A7}"/>
              </a:ext>
            </a:extLst>
          </p:cNvPr>
          <p:cNvSpPr>
            <a:spLocks noGrp="1"/>
          </p:cNvSpPr>
          <p:nvPr>
            <p:ph type="title"/>
          </p:nvPr>
        </p:nvSpPr>
        <p:spPr/>
        <p:txBody>
          <a:bodyPr>
            <a:normAutofit/>
          </a:bodyPr>
          <a:lstStyle/>
          <a:p>
            <a:r>
              <a:rPr lang="en-GB" sz="4800" b="1" dirty="0"/>
              <a:t>Driving developments continued……</a:t>
            </a:r>
          </a:p>
        </p:txBody>
      </p:sp>
      <p:sp>
        <p:nvSpPr>
          <p:cNvPr id="3" name="Content Placeholder 2">
            <a:extLst>
              <a:ext uri="{FF2B5EF4-FFF2-40B4-BE49-F238E27FC236}">
                <a16:creationId xmlns:a16="http://schemas.microsoft.com/office/drawing/2014/main" id="{7E073F89-926E-43C7-94E2-939F27669826}"/>
              </a:ext>
            </a:extLst>
          </p:cNvPr>
          <p:cNvSpPr>
            <a:spLocks noGrp="1"/>
          </p:cNvSpPr>
          <p:nvPr>
            <p:ph idx="1"/>
          </p:nvPr>
        </p:nvSpPr>
        <p:spPr/>
        <p:txBody>
          <a:bodyPr>
            <a:normAutofit fontScale="85000" lnSpcReduction="10000"/>
          </a:bodyPr>
          <a:lstStyle/>
          <a:p>
            <a:r>
              <a:rPr lang="en-GB" sz="2800" dirty="0"/>
              <a:t>Sexually harmful behaviour - Everyone’s Invited / Ofsted report</a:t>
            </a:r>
          </a:p>
          <a:p>
            <a:r>
              <a:rPr lang="en-GB" sz="2800" dirty="0"/>
              <a:t>Awareness of the ban on the use of unregulated provision for under 16’s from September 2021</a:t>
            </a:r>
          </a:p>
          <a:p>
            <a:r>
              <a:rPr lang="en-GB" sz="2800" dirty="0"/>
              <a:t>Future regulation of 16-18 provision - consultation now closed</a:t>
            </a:r>
          </a:p>
          <a:p>
            <a:r>
              <a:rPr lang="en-GB" sz="2800" dirty="0"/>
              <a:t>Awareness of the spring 2021 updates re. fabricated and induced illness - practice ?</a:t>
            </a:r>
          </a:p>
          <a:p>
            <a:r>
              <a:rPr lang="en-GB" sz="2800" dirty="0"/>
              <a:t>Care review - ongoing. ?Impact on the Independent sector </a:t>
            </a:r>
          </a:p>
        </p:txBody>
      </p:sp>
    </p:spTree>
    <p:extLst>
      <p:ext uri="{BB962C8B-B14F-4D97-AF65-F5344CB8AC3E}">
        <p14:creationId xmlns:p14="http://schemas.microsoft.com/office/powerpoint/2010/main" val="1271328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54443-C977-4725-A447-F3C68D63E281}"/>
              </a:ext>
            </a:extLst>
          </p:cNvPr>
          <p:cNvSpPr>
            <a:spLocks noGrp="1"/>
          </p:cNvSpPr>
          <p:nvPr>
            <p:ph type="title"/>
          </p:nvPr>
        </p:nvSpPr>
        <p:spPr>
          <a:xfrm>
            <a:off x="1981200" y="1149482"/>
            <a:ext cx="8229600" cy="1268760"/>
          </a:xfrm>
        </p:spPr>
        <p:txBody>
          <a:bodyPr/>
          <a:lstStyle/>
          <a:p>
            <a:r>
              <a:rPr lang="en-GB" sz="2400" dirty="0"/>
              <a:t>Small group work or whole group conversation and feedback</a:t>
            </a:r>
          </a:p>
        </p:txBody>
      </p:sp>
      <p:sp>
        <p:nvSpPr>
          <p:cNvPr id="3" name="Content Placeholder 2">
            <a:extLst>
              <a:ext uri="{FF2B5EF4-FFF2-40B4-BE49-F238E27FC236}">
                <a16:creationId xmlns:a16="http://schemas.microsoft.com/office/drawing/2014/main" id="{EE326FDE-2265-485C-A9FA-10D8D6E763F2}"/>
              </a:ext>
            </a:extLst>
          </p:cNvPr>
          <p:cNvSpPr>
            <a:spLocks noGrp="1"/>
          </p:cNvSpPr>
          <p:nvPr>
            <p:ph sz="quarter" idx="13"/>
          </p:nvPr>
        </p:nvSpPr>
        <p:spPr>
          <a:xfrm>
            <a:off x="2209330" y="2346235"/>
            <a:ext cx="7772870" cy="4378424"/>
          </a:xfrm>
        </p:spPr>
        <p:txBody>
          <a:bodyPr/>
          <a:lstStyle/>
          <a:p>
            <a:r>
              <a:rPr lang="en-GB" sz="2800" dirty="0"/>
              <a:t>What do you consider to be the key areas that homes may face during the next year?</a:t>
            </a:r>
          </a:p>
          <a:p>
            <a:r>
              <a:rPr lang="en-GB" sz="2800" dirty="0"/>
              <a:t>What may be our role in this?</a:t>
            </a:r>
          </a:p>
          <a:p>
            <a:r>
              <a:rPr lang="en-GB" sz="2800" dirty="0"/>
              <a:t>What are the boundaries of our role in driving development ?</a:t>
            </a:r>
          </a:p>
        </p:txBody>
      </p:sp>
    </p:spTree>
    <p:extLst>
      <p:ext uri="{BB962C8B-B14F-4D97-AF65-F5344CB8AC3E}">
        <p14:creationId xmlns:p14="http://schemas.microsoft.com/office/powerpoint/2010/main" val="334781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F4EE-7ACD-44EC-8762-949B7D091923}"/>
              </a:ext>
            </a:extLst>
          </p:cNvPr>
          <p:cNvSpPr>
            <a:spLocks noGrp="1"/>
          </p:cNvSpPr>
          <p:nvPr>
            <p:ph type="title"/>
          </p:nvPr>
        </p:nvSpPr>
        <p:spPr/>
        <p:txBody>
          <a:bodyPr>
            <a:normAutofit/>
          </a:bodyPr>
          <a:lstStyle/>
          <a:p>
            <a:r>
              <a:rPr lang="en-GB" sz="4000" i="0" dirty="0">
                <a:latin typeface="Ebrima" panose="02000000000000000000" pitchFamily="2" charset="0"/>
                <a:ea typeface="Ebrima" panose="02000000000000000000" pitchFamily="2" charset="0"/>
                <a:cs typeface="Ebrima" panose="02000000000000000000" pitchFamily="2" charset="0"/>
              </a:rPr>
              <a:t>Focus areas in the session</a:t>
            </a:r>
          </a:p>
        </p:txBody>
      </p:sp>
      <p:sp>
        <p:nvSpPr>
          <p:cNvPr id="3" name="Content Placeholder 2">
            <a:extLst>
              <a:ext uri="{FF2B5EF4-FFF2-40B4-BE49-F238E27FC236}">
                <a16:creationId xmlns:a16="http://schemas.microsoft.com/office/drawing/2014/main" id="{1775138F-164B-4F91-94A6-8E547BFE306D}"/>
              </a:ext>
            </a:extLst>
          </p:cNvPr>
          <p:cNvSpPr>
            <a:spLocks noGrp="1"/>
          </p:cNvSpPr>
          <p:nvPr>
            <p:ph idx="1"/>
          </p:nvPr>
        </p:nvSpPr>
        <p:spPr>
          <a:xfrm>
            <a:off x="5184648" y="758952"/>
            <a:ext cx="6245352" cy="4002234"/>
          </a:xfrm>
        </p:spPr>
        <p:txBody>
          <a:bodyPr>
            <a:normAutofit/>
          </a:bodyPr>
          <a:lstStyle/>
          <a:p>
            <a:r>
              <a:rPr lang="en-GB" sz="2800" dirty="0">
                <a:latin typeface="Ebrima" panose="02000000000000000000" pitchFamily="2" charset="0"/>
                <a:ea typeface="Ebrima" panose="02000000000000000000" pitchFamily="2" charset="0"/>
                <a:cs typeface="Ebrima" panose="02000000000000000000" pitchFamily="2" charset="0"/>
              </a:rPr>
              <a:t>Coronavirus</a:t>
            </a:r>
          </a:p>
          <a:p>
            <a:r>
              <a:rPr lang="en-GB" sz="2800" dirty="0">
                <a:latin typeface="Ebrima" panose="02000000000000000000" pitchFamily="2" charset="0"/>
                <a:ea typeface="Ebrima" panose="02000000000000000000" pitchFamily="2" charset="0"/>
                <a:cs typeface="Ebrima" panose="02000000000000000000" pitchFamily="2" charset="0"/>
              </a:rPr>
              <a:t>Vaccinations/ practice issues / considerations/ challenge</a:t>
            </a:r>
          </a:p>
          <a:p>
            <a:r>
              <a:rPr lang="en-GB" sz="2800" dirty="0">
                <a:latin typeface="Ebrima" panose="02000000000000000000" pitchFamily="2" charset="0"/>
                <a:ea typeface="Ebrima" panose="02000000000000000000" pitchFamily="2" charset="0"/>
                <a:cs typeface="Ebrima" panose="02000000000000000000" pitchFamily="2" charset="0"/>
              </a:rPr>
              <a:t>Points for reflection - practice</a:t>
            </a:r>
          </a:p>
          <a:p>
            <a:pPr marL="0" indent="0">
              <a:buNone/>
            </a:pPr>
            <a:endParaRPr lang="en-GB" sz="28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81465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F86C-E927-49E9-AF07-A98A9D09C77F}"/>
              </a:ext>
            </a:extLst>
          </p:cNvPr>
          <p:cNvSpPr>
            <a:spLocks noGrp="1"/>
          </p:cNvSpPr>
          <p:nvPr>
            <p:ph type="title"/>
          </p:nvPr>
        </p:nvSpPr>
        <p:spPr/>
        <p:txBody>
          <a:bodyPr>
            <a:normAutofit/>
          </a:bodyPr>
          <a:lstStyle/>
          <a:p>
            <a:r>
              <a:rPr lang="en-GB" sz="4000" i="0" dirty="0">
                <a:latin typeface="Ebrima" panose="02000000000000000000" pitchFamily="2" charset="0"/>
                <a:ea typeface="Ebrima" panose="02000000000000000000" pitchFamily="2" charset="0"/>
                <a:cs typeface="Ebrima" panose="02000000000000000000" pitchFamily="2" charset="0"/>
              </a:rPr>
              <a:t>Coronavirus- </a:t>
            </a:r>
            <a:br>
              <a:rPr lang="en-GB" sz="4000" i="0" dirty="0">
                <a:latin typeface="Ebrima" panose="02000000000000000000" pitchFamily="2" charset="0"/>
                <a:ea typeface="Ebrima" panose="02000000000000000000" pitchFamily="2" charset="0"/>
                <a:cs typeface="Ebrima" panose="02000000000000000000" pitchFamily="2" charset="0"/>
              </a:rPr>
            </a:br>
            <a:r>
              <a:rPr lang="en-GB" sz="4000" i="0" dirty="0">
                <a:latin typeface="Ebrima" panose="02000000000000000000" pitchFamily="2" charset="0"/>
                <a:ea typeface="Ebrima" panose="02000000000000000000" pitchFamily="2" charset="0"/>
                <a:cs typeface="Ebrima" panose="02000000000000000000" pitchFamily="2" charset="0"/>
              </a:rPr>
              <a:t>where are we? </a:t>
            </a:r>
          </a:p>
        </p:txBody>
      </p:sp>
      <p:sp>
        <p:nvSpPr>
          <p:cNvPr id="3" name="Content Placeholder 2">
            <a:extLst>
              <a:ext uri="{FF2B5EF4-FFF2-40B4-BE49-F238E27FC236}">
                <a16:creationId xmlns:a16="http://schemas.microsoft.com/office/drawing/2014/main" id="{BB54C2BB-67CE-4E14-9152-56D34A457387}"/>
              </a:ext>
            </a:extLst>
          </p:cNvPr>
          <p:cNvSpPr>
            <a:spLocks noGrp="1"/>
          </p:cNvSpPr>
          <p:nvPr>
            <p:ph idx="1"/>
          </p:nvPr>
        </p:nvSpPr>
        <p:spPr>
          <a:xfrm>
            <a:off x="5184648" y="758952"/>
            <a:ext cx="6245352" cy="6099048"/>
          </a:xfrm>
        </p:spPr>
        <p:txBody>
          <a:bodyPr/>
          <a:lstStyle/>
          <a:p>
            <a:pPr marL="342900" lvl="0" indent="-342900">
              <a:lnSpc>
                <a:spcPct val="107000"/>
              </a:lnSpc>
              <a:spcAft>
                <a:spcPts val="800"/>
              </a:spcAft>
              <a:buFont typeface="Symbol" panose="05050102010706020507" pitchFamily="18" charset="2"/>
              <a:buChar char=""/>
            </a:pPr>
            <a:r>
              <a:rPr lang="en-GB" sz="2400" dirty="0">
                <a:solidFill>
                  <a:srgbClr val="3B3838"/>
                </a:solidFill>
                <a:effectLst/>
                <a:latin typeface="Ebrima" panose="02000000000000000000" pitchFamily="2" charset="0"/>
                <a:ea typeface="Times New Roman" panose="02020603050405020304" pitchFamily="18" charset="0"/>
                <a:cs typeface="Times New Roman" panose="02020603050405020304" pitchFamily="18" charset="0"/>
              </a:rPr>
              <a:t>DELTA-people infected with Delta carry 1,260 times more virus in their noses compared with the original version of the coronavirus. Accounts for 99% infections</a:t>
            </a:r>
          </a:p>
          <a:p>
            <a:pPr>
              <a:lnSpc>
                <a:spcPct val="107000"/>
              </a:lnSpc>
              <a:spcAft>
                <a:spcPts val="800"/>
              </a:spcAft>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 While the original coronavirus took up to seven days to cause symptoms, Delta can cause symptoms two to three days faster, giving the immune system less time to respond and mount a defence- even in younger people and those younger people who are unvaccinated</a:t>
            </a:r>
          </a:p>
          <a:p>
            <a:pPr>
              <a:lnSpc>
                <a:spcPct val="107000"/>
              </a:lnSpc>
              <a:spcAft>
                <a:spcPts val="800"/>
              </a:spcAft>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6666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EC487-1ADD-4C20-A730-10D2E74E2A20}"/>
              </a:ext>
            </a:extLst>
          </p:cNvPr>
          <p:cNvSpPr>
            <a:spLocks noGrp="1"/>
          </p:cNvSpPr>
          <p:nvPr>
            <p:ph type="title"/>
          </p:nvPr>
        </p:nvSpPr>
        <p:spPr/>
        <p:txBody>
          <a:bodyPr/>
          <a:lstStyle/>
          <a:p>
            <a:r>
              <a:rPr kumimoji="0" lang="en-GB" sz="40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t>Coronavirus- </a:t>
            </a:r>
            <a:br>
              <a:rPr kumimoji="0" lang="en-GB" sz="40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br>
            <a:r>
              <a:rPr kumimoji="0" lang="en-GB" sz="40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t>where are we? </a:t>
            </a:r>
            <a:endParaRPr lang="en-GB" i="0" dirty="0"/>
          </a:p>
        </p:txBody>
      </p:sp>
      <p:sp>
        <p:nvSpPr>
          <p:cNvPr id="3" name="Content Placeholder 2">
            <a:extLst>
              <a:ext uri="{FF2B5EF4-FFF2-40B4-BE49-F238E27FC236}">
                <a16:creationId xmlns:a16="http://schemas.microsoft.com/office/drawing/2014/main" id="{1165386B-ACF4-4000-A3D8-D82813BB2E5D}"/>
              </a:ext>
            </a:extLst>
          </p:cNvPr>
          <p:cNvSpPr>
            <a:spLocks noGrp="1"/>
          </p:cNvSpPr>
          <p:nvPr>
            <p:ph idx="1"/>
          </p:nvPr>
        </p:nvSpPr>
        <p:spPr>
          <a:xfrm>
            <a:off x="5184648" y="758952"/>
            <a:ext cx="6245352" cy="5820268"/>
          </a:xfrm>
        </p:spPr>
        <p:txBody>
          <a:bodyPr>
            <a:normAutofit/>
          </a:bodyPr>
          <a:lstStyle/>
          <a:p>
            <a:pPr>
              <a:lnSpc>
                <a:spcPct val="107000"/>
              </a:lnSpc>
              <a:spcAft>
                <a:spcPts val="800"/>
              </a:spcAft>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A key issue is that the current vaccines block severe disease but do not prevent infection, </a:t>
            </a:r>
          </a:p>
          <a:p>
            <a:pPr>
              <a:lnSpc>
                <a:spcPct val="107000"/>
              </a:lnSpc>
              <a:spcAft>
                <a:spcPts val="800"/>
              </a:spcAft>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To defeat SARS-CoV-2 will likely require a new generation of vaccines that also block transmission.</a:t>
            </a:r>
          </a:p>
          <a:p>
            <a:pPr>
              <a:lnSpc>
                <a:spcPct val="107000"/>
              </a:lnSpc>
              <a:spcAft>
                <a:spcPts val="800"/>
              </a:spcAft>
            </a:pPr>
            <a:r>
              <a:rPr lang="en-GB" dirty="0">
                <a:solidFill>
                  <a:srgbClr val="3B3838"/>
                </a:solidFill>
                <a:latin typeface="Ebrima" panose="02000000000000000000" pitchFamily="2" charset="0"/>
                <a:ea typeface="Calibri" panose="020F0502020204030204" pitchFamily="34" charset="0"/>
                <a:cs typeface="Times New Roman" panose="02020603050405020304" pitchFamily="18" charset="0"/>
              </a:rPr>
              <a:t>These are already being developed by the major vaccine producers.</a:t>
            </a:r>
          </a:p>
          <a:p>
            <a:pPr>
              <a:lnSpc>
                <a:spcPct val="107000"/>
              </a:lnSpc>
              <a:spcAft>
                <a:spcPts val="800"/>
              </a:spcAft>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WHO are not at a point of de</a:t>
            </a:r>
            <a:r>
              <a:rPr lang="en-GB" dirty="0">
                <a:solidFill>
                  <a:srgbClr val="3B3838"/>
                </a:solidFill>
                <a:latin typeface="Ebrima" panose="02000000000000000000" pitchFamily="2" charset="0"/>
                <a:ea typeface="Calibri" panose="020F0502020204030204" pitchFamily="34" charset="0"/>
                <a:cs typeface="Times New Roman" panose="02020603050405020304" pitchFamily="18" charset="0"/>
              </a:rPr>
              <a:t>claring the pandemic to be ended. At present there are still countries in the world where not one vaccination has been given. </a:t>
            </a:r>
          </a:p>
          <a:p>
            <a:pPr>
              <a:lnSpc>
                <a:spcPct val="107000"/>
              </a:lnSpc>
              <a:spcAft>
                <a:spcPts val="800"/>
              </a:spcAft>
            </a:pPr>
            <a:r>
              <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Differing responses and control measures around the world also affect the pace of the pandemic/epidemic declaration</a:t>
            </a:r>
          </a:p>
        </p:txBody>
      </p:sp>
    </p:spTree>
    <p:extLst>
      <p:ext uri="{BB962C8B-B14F-4D97-AF65-F5344CB8AC3E}">
        <p14:creationId xmlns:p14="http://schemas.microsoft.com/office/powerpoint/2010/main" val="288054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C2D23-3382-4E77-A86F-9C79B54844E1}"/>
              </a:ext>
            </a:extLst>
          </p:cNvPr>
          <p:cNvSpPr>
            <a:spLocks noGrp="1"/>
          </p:cNvSpPr>
          <p:nvPr>
            <p:ph type="title"/>
          </p:nvPr>
        </p:nvSpPr>
        <p:spPr>
          <a:xfrm>
            <a:off x="1182029" y="1"/>
            <a:ext cx="10925887" cy="635620"/>
          </a:xfrm>
        </p:spPr>
        <p:txBody>
          <a:bodyPr>
            <a:noAutofit/>
          </a:bodyPr>
          <a:lstStyle/>
          <a:p>
            <a:r>
              <a:rPr lang="en-GB" sz="3600" i="0" dirty="0">
                <a:latin typeface="+mn-lt"/>
              </a:rPr>
              <a:t>Coronavirus – where are we today?</a:t>
            </a:r>
          </a:p>
        </p:txBody>
      </p:sp>
      <p:sp>
        <p:nvSpPr>
          <p:cNvPr id="3" name="Content Placeholder 2">
            <a:extLst>
              <a:ext uri="{FF2B5EF4-FFF2-40B4-BE49-F238E27FC236}">
                <a16:creationId xmlns:a16="http://schemas.microsoft.com/office/drawing/2014/main" id="{5BCEA730-3026-4128-9B87-553210FD5CB1}"/>
              </a:ext>
            </a:extLst>
          </p:cNvPr>
          <p:cNvSpPr>
            <a:spLocks noGrp="1"/>
          </p:cNvSpPr>
          <p:nvPr>
            <p:ph idx="1"/>
          </p:nvPr>
        </p:nvSpPr>
        <p:spPr>
          <a:xfrm>
            <a:off x="838200" y="903249"/>
            <a:ext cx="10515600" cy="5452946"/>
          </a:xfrm>
        </p:spPr>
        <p:txBody>
          <a:bodyPr>
            <a:normAutofit lnSpcReduction="10000"/>
          </a:bodyPr>
          <a:lstStyle/>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R rate </a:t>
            </a:r>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England</a:t>
            </a: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 </a:t>
            </a:r>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0.9-1.1</a:t>
            </a: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 </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R rate </a:t>
            </a:r>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SW</a:t>
            </a: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 1.0-1.4  (higher in “hotspots”)</a:t>
            </a:r>
          </a:p>
          <a:p>
            <a:pPr mar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Devon and Cornwall some of the highest rates in the country at present. Extra response/ resources put in by government.</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Boardmasters’ festival generated substantial number of positive cases. ?changed variant of Delta identified.</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Difficult to calculate tourism impact as tracing is focussed on person’s main address at which they live.</a:t>
            </a:r>
          </a:p>
          <a:p>
            <a:pPr marL="0" indent="0">
              <a:buNone/>
            </a:pPr>
            <a:endParaRPr lang="en-GB" sz="2400" i="1"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88062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C2D23-3382-4E77-A86F-9C79B54844E1}"/>
              </a:ext>
            </a:extLst>
          </p:cNvPr>
          <p:cNvSpPr>
            <a:spLocks noGrp="1"/>
          </p:cNvSpPr>
          <p:nvPr>
            <p:ph type="title"/>
          </p:nvPr>
        </p:nvSpPr>
        <p:spPr>
          <a:xfrm>
            <a:off x="838200" y="133815"/>
            <a:ext cx="11102448" cy="635620"/>
          </a:xfrm>
        </p:spPr>
        <p:txBody>
          <a:bodyPr>
            <a:noAutofit/>
          </a:bodyPr>
          <a:lstStyle/>
          <a:p>
            <a:r>
              <a:rPr lang="en-GB" sz="2800" i="0" dirty="0">
                <a:latin typeface="Ebrima" panose="02000000000000000000" pitchFamily="2" charset="0"/>
                <a:ea typeface="Ebrima" panose="02000000000000000000" pitchFamily="2" charset="0"/>
                <a:cs typeface="Ebrima" panose="02000000000000000000" pitchFamily="2" charset="0"/>
              </a:rPr>
              <a:t>Coronavirus – where are we today?</a:t>
            </a:r>
          </a:p>
        </p:txBody>
      </p:sp>
      <p:sp>
        <p:nvSpPr>
          <p:cNvPr id="3" name="Content Placeholder 2">
            <a:extLst>
              <a:ext uri="{FF2B5EF4-FFF2-40B4-BE49-F238E27FC236}">
                <a16:creationId xmlns:a16="http://schemas.microsoft.com/office/drawing/2014/main" id="{5BCEA730-3026-4128-9B87-553210FD5CB1}"/>
              </a:ext>
            </a:extLst>
          </p:cNvPr>
          <p:cNvSpPr>
            <a:spLocks noGrp="1"/>
          </p:cNvSpPr>
          <p:nvPr>
            <p:ph idx="1"/>
          </p:nvPr>
        </p:nvSpPr>
        <p:spPr>
          <a:xfrm>
            <a:off x="838200" y="691376"/>
            <a:ext cx="10515600" cy="6032809"/>
          </a:xfrm>
        </p:spPr>
        <p:txBody>
          <a:bodyPr>
            <a:normAutofit fontScale="92500" lnSpcReduction="10000"/>
          </a:bodyPr>
          <a:lstStyle/>
          <a:p>
            <a:pPr marL="342900" lvl="0" indent="-342900">
              <a:lnSpc>
                <a:spcPct val="107000"/>
              </a:lnSpc>
              <a:buFont typeface="Symbol" panose="05050102010706020507" pitchFamily="18" charset="2"/>
              <a:buChar char=""/>
            </a:pPr>
            <a:endParaRPr lang="en-GB"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79.6% 16+ double vaccinated as of 1.9.21</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Rates remain at over 30K per day. Up 2.4% per 7 days</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Death rate remains worrying</a:t>
            </a:r>
          </a:p>
          <a:p>
            <a:pPr marL="0" lvl="0" indent="0">
              <a:lnSpc>
                <a:spcPct val="107000"/>
              </a:lnSpc>
              <a:buNone/>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Hospital admissions largely the younger age groups and unvaccinated</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Devon and Cornwall rates – some still above the England average per 100K of population (293) . Cornwall and the Isles of Scilly- 439 ; Plymouth 494</a:t>
            </a:r>
          </a:p>
          <a:p>
            <a:pPr marL="0" lvl="0" indent="0">
              <a:lnSpc>
                <a:spcPct val="107000"/>
              </a:lnSpc>
              <a:buNone/>
            </a:pPr>
            <a:endPar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Schools - advice re. mask wearing in secondary schools when students are in common spaces inside such as corridors, dining halls etc .</a:t>
            </a:r>
          </a:p>
          <a:p>
            <a:pPr marL="0" indent="0">
              <a:buNone/>
            </a:pPr>
            <a:endParaRPr lang="en-GB" sz="2400" i="1"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109701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5FFE7-7D1D-4A55-98A6-83BF2141FAC1}"/>
              </a:ext>
            </a:extLst>
          </p:cNvPr>
          <p:cNvSpPr>
            <a:spLocks noGrp="1"/>
          </p:cNvSpPr>
          <p:nvPr>
            <p:ph type="title"/>
          </p:nvPr>
        </p:nvSpPr>
        <p:spPr>
          <a:xfrm>
            <a:off x="190240" y="758952"/>
            <a:ext cx="2664472" cy="4754880"/>
          </a:xfrm>
        </p:spPr>
        <p:txBody>
          <a:bodyPr>
            <a:normAutofit/>
          </a:bodyPr>
          <a:lstStyle/>
          <a:p>
            <a:r>
              <a:rPr lang="en-GB" sz="3200" i="0" dirty="0">
                <a:latin typeface="Ebrima" panose="02000000000000000000" pitchFamily="2" charset="0"/>
                <a:ea typeface="Ebrima" panose="02000000000000000000" pitchFamily="2" charset="0"/>
                <a:cs typeface="Ebrima" panose="02000000000000000000" pitchFamily="2" charset="0"/>
              </a:rPr>
              <a:t>Coronavirus- </a:t>
            </a:r>
            <a:br>
              <a:rPr lang="en-GB" sz="3200" i="0" dirty="0">
                <a:latin typeface="Ebrima" panose="02000000000000000000" pitchFamily="2" charset="0"/>
                <a:ea typeface="Ebrima" panose="02000000000000000000" pitchFamily="2" charset="0"/>
                <a:cs typeface="Ebrima" panose="02000000000000000000" pitchFamily="2" charset="0"/>
              </a:rPr>
            </a:br>
            <a:br>
              <a:rPr lang="en-GB" sz="3200" i="0" dirty="0">
                <a:latin typeface="Ebrima" panose="02000000000000000000" pitchFamily="2" charset="0"/>
                <a:ea typeface="Ebrima" panose="02000000000000000000" pitchFamily="2" charset="0"/>
                <a:cs typeface="Ebrima" panose="02000000000000000000" pitchFamily="2" charset="0"/>
              </a:rPr>
            </a:br>
            <a:r>
              <a:rPr lang="en-GB" sz="3200" i="0" dirty="0">
                <a:latin typeface="Ebrima" panose="02000000000000000000" pitchFamily="2" charset="0"/>
                <a:ea typeface="Ebrima" panose="02000000000000000000" pitchFamily="2" charset="0"/>
                <a:cs typeface="Ebrima" panose="02000000000000000000" pitchFamily="2" charset="0"/>
              </a:rPr>
              <a:t>continued….</a:t>
            </a:r>
          </a:p>
        </p:txBody>
      </p:sp>
      <p:sp>
        <p:nvSpPr>
          <p:cNvPr id="3" name="Content Placeholder 2">
            <a:extLst>
              <a:ext uri="{FF2B5EF4-FFF2-40B4-BE49-F238E27FC236}">
                <a16:creationId xmlns:a16="http://schemas.microsoft.com/office/drawing/2014/main" id="{AF8F94D0-903F-47CD-B079-F4898F56C178}"/>
              </a:ext>
            </a:extLst>
          </p:cNvPr>
          <p:cNvSpPr>
            <a:spLocks noGrp="1"/>
          </p:cNvSpPr>
          <p:nvPr>
            <p:ph idx="1"/>
          </p:nvPr>
        </p:nvSpPr>
        <p:spPr>
          <a:xfrm>
            <a:off x="3323063" y="758952"/>
            <a:ext cx="8106937" cy="6099048"/>
          </a:xfrm>
        </p:spPr>
        <p:txBody>
          <a:bodyPr>
            <a:normAutofit/>
          </a:bodyPr>
          <a:lstStyle/>
          <a:p>
            <a:r>
              <a:rPr lang="en-GB" sz="26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The extension of the rollout of the vaccine  means all of the UK’s 1.4 million 16 and 17-year-olds are eligible to get a first dose. The JCVI said they should be offered their first dose of the Pfizer/BioNTech jab and advice on when to offer the second dose would come later – possibly a 21 day gap only. </a:t>
            </a:r>
          </a:p>
          <a:p>
            <a:r>
              <a:rPr lang="en-GB" sz="26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Vaccination offer continues for 16–17-year-old young people - do not generally need parental consent - exceptions where best interest decisions/ legal status are involved. </a:t>
            </a:r>
            <a:r>
              <a:rPr lang="en-GB" sz="2600" dirty="0">
                <a:solidFill>
                  <a:srgbClr val="3B3838"/>
                </a:solidFill>
                <a:latin typeface="Ebrima" panose="02000000000000000000" pitchFamily="2" charset="0"/>
                <a:ea typeface="Calibri" panose="020F0502020204030204" pitchFamily="34" charset="0"/>
                <a:cs typeface="Times New Roman" panose="02020603050405020304" pitchFamily="18" charset="0"/>
              </a:rPr>
              <a:t>Take up is not as high at the moment as was initially anticipated</a:t>
            </a:r>
          </a:p>
          <a:p>
            <a:endParaRPr lang="en-GB" sz="31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31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12517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141B0-B82F-413B-9D70-129B54E17108}"/>
              </a:ext>
            </a:extLst>
          </p:cNvPr>
          <p:cNvSpPr>
            <a:spLocks noGrp="1"/>
          </p:cNvSpPr>
          <p:nvPr>
            <p:ph type="title"/>
          </p:nvPr>
        </p:nvSpPr>
        <p:spPr/>
        <p:txBody>
          <a:bodyPr/>
          <a:lstStyle/>
          <a:p>
            <a:r>
              <a:rPr kumimoji="0" lang="en-GB" sz="32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t>Coronavirus- </a:t>
            </a:r>
            <a:br>
              <a:rPr kumimoji="0" lang="en-GB" sz="32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br>
            <a:br>
              <a:rPr kumimoji="0" lang="en-GB" sz="32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br>
            <a:r>
              <a:rPr kumimoji="0" lang="en-GB" sz="3200" b="0" i="0" u="none" strike="noStrike" kern="1200" cap="none" spc="100" normalizeH="0" baseline="0" noProof="0" dirty="0">
                <a:ln>
                  <a:noFill/>
                </a:ln>
                <a:solidFill>
                  <a:prstClr val="black">
                    <a:lumMod val="85000"/>
                    <a:lumOff val="15000"/>
                  </a:prstClr>
                </a:solidFill>
                <a:effectLst/>
                <a:uLnTx/>
                <a:uFillTx/>
                <a:latin typeface="Ebrima" panose="02000000000000000000" pitchFamily="2" charset="0"/>
                <a:ea typeface="Ebrima" panose="02000000000000000000" pitchFamily="2" charset="0"/>
                <a:cs typeface="Ebrima" panose="02000000000000000000" pitchFamily="2" charset="0"/>
              </a:rPr>
              <a:t>continued….</a:t>
            </a:r>
            <a:endParaRPr lang="en-GB" i="0" dirty="0"/>
          </a:p>
        </p:txBody>
      </p:sp>
      <p:sp>
        <p:nvSpPr>
          <p:cNvPr id="3" name="Content Placeholder 2">
            <a:extLst>
              <a:ext uri="{FF2B5EF4-FFF2-40B4-BE49-F238E27FC236}">
                <a16:creationId xmlns:a16="http://schemas.microsoft.com/office/drawing/2014/main" id="{F81F997D-6D7D-408F-BA02-386FCD10C6AC}"/>
              </a:ext>
            </a:extLst>
          </p:cNvPr>
          <p:cNvSpPr>
            <a:spLocks noGrp="1"/>
          </p:cNvSpPr>
          <p:nvPr>
            <p:ph idx="1"/>
          </p:nvPr>
        </p:nvSpPr>
        <p:spPr/>
        <p:txBody>
          <a:bodyPr>
            <a:normAutofit fontScale="92500" lnSpcReduction="20000"/>
          </a:bodyPr>
          <a:lstStyle/>
          <a:p>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Vaccinations for 12+ years old. JCVI sees no immediate merit……….government will make a final decision. Likely to be announced this week?</a:t>
            </a:r>
          </a:p>
          <a:p>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Booster programme likely – announcement re coverage/ age ranges due – may apply to your staff?</a:t>
            </a:r>
          </a:p>
          <a:p>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Current flu vaccine shortage- may cause problems for schools , GP’s and hospitals</a:t>
            </a:r>
          </a:p>
          <a:p>
            <a:endPar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endParaRPr>
          </a:p>
          <a:p>
            <a:pPr marL="0" indent="0">
              <a:buNone/>
            </a:pPr>
            <a:endPar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endParaRPr>
          </a:p>
          <a:p>
            <a:r>
              <a:rPr lang="en-GB" sz="2400" dirty="0">
                <a:solidFill>
                  <a:srgbClr val="3B3838"/>
                </a:solidFill>
                <a:latin typeface="Ebrima" panose="02000000000000000000" pitchFamily="2" charset="0"/>
                <a:ea typeface="Calibri" panose="020F0502020204030204" pitchFamily="34" charset="0"/>
                <a:cs typeface="Times New Roman" panose="02020603050405020304" pitchFamily="18" charset="0"/>
              </a:rPr>
              <a:t>Any issues occurred or which you can see going forward related to practice?</a:t>
            </a:r>
          </a:p>
          <a:p>
            <a:endParaRPr lang="en-GB" dirty="0"/>
          </a:p>
        </p:txBody>
      </p:sp>
    </p:spTree>
    <p:extLst>
      <p:ext uri="{BB962C8B-B14F-4D97-AF65-F5344CB8AC3E}">
        <p14:creationId xmlns:p14="http://schemas.microsoft.com/office/powerpoint/2010/main" val="2589330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C2D23-3382-4E77-A86F-9C79B54844E1}"/>
              </a:ext>
            </a:extLst>
          </p:cNvPr>
          <p:cNvSpPr>
            <a:spLocks noGrp="1"/>
          </p:cNvSpPr>
          <p:nvPr>
            <p:ph type="title"/>
          </p:nvPr>
        </p:nvSpPr>
        <p:spPr>
          <a:xfrm>
            <a:off x="73571" y="1"/>
            <a:ext cx="12034345" cy="680224"/>
          </a:xfrm>
        </p:spPr>
        <p:txBody>
          <a:bodyPr>
            <a:noAutofit/>
          </a:bodyPr>
          <a:lstStyle/>
          <a:p>
            <a:r>
              <a:rPr lang="en-GB" sz="3600" i="0" dirty="0">
                <a:latin typeface="Ebrima" panose="02000000000000000000" pitchFamily="2" charset="0"/>
                <a:ea typeface="Ebrima" panose="02000000000000000000" pitchFamily="2" charset="0"/>
                <a:cs typeface="Ebrima" panose="02000000000000000000" pitchFamily="2" charset="0"/>
              </a:rPr>
              <a:t>Regulation / practice changes (1)</a:t>
            </a:r>
          </a:p>
        </p:txBody>
      </p:sp>
      <p:sp>
        <p:nvSpPr>
          <p:cNvPr id="3" name="Content Placeholder 2">
            <a:extLst>
              <a:ext uri="{FF2B5EF4-FFF2-40B4-BE49-F238E27FC236}">
                <a16:creationId xmlns:a16="http://schemas.microsoft.com/office/drawing/2014/main" id="{5BCEA730-3026-4128-9B87-553210FD5CB1}"/>
              </a:ext>
            </a:extLst>
          </p:cNvPr>
          <p:cNvSpPr>
            <a:spLocks noGrp="1"/>
          </p:cNvSpPr>
          <p:nvPr>
            <p:ph idx="1"/>
          </p:nvPr>
        </p:nvSpPr>
        <p:spPr>
          <a:xfrm>
            <a:off x="73571" y="1103971"/>
            <a:ext cx="11280229" cy="5591119"/>
          </a:xfrm>
        </p:spPr>
        <p:txBody>
          <a:bodyPr>
            <a:normAutofit/>
          </a:bodyPr>
          <a:lstStyle/>
          <a:p>
            <a:pPr fontAlgn="base">
              <a:lnSpc>
                <a:spcPct val="107000"/>
              </a:lnSpc>
              <a:spcBef>
                <a:spcPts val="6000"/>
              </a:spcBef>
              <a:spcAft>
                <a:spcPts val="800"/>
              </a:spcAft>
            </a:pPr>
            <a:r>
              <a:rPr lang="en-GB" b="1" dirty="0">
                <a:solidFill>
                  <a:srgbClr val="0B0C0C"/>
                </a:solidFill>
                <a:effectLst/>
                <a:latin typeface="Ebrima" panose="02000000000000000000" pitchFamily="2" charset="0"/>
                <a:ea typeface="Ebrima" panose="02000000000000000000" pitchFamily="2" charset="0"/>
                <a:cs typeface="Ebrima" panose="02000000000000000000" pitchFamily="2" charset="0"/>
              </a:rPr>
              <a:t>Applying to manage more than one children’s home</a:t>
            </a:r>
            <a:endParaRPr lang="en-GB" dirty="0">
              <a:effectLst/>
              <a:latin typeface="Ebrima" panose="02000000000000000000" pitchFamily="2" charset="0"/>
              <a:ea typeface="Ebrima" panose="02000000000000000000" pitchFamily="2" charset="0"/>
              <a:cs typeface="Ebrima" panose="02000000000000000000" pitchFamily="2" charset="0"/>
            </a:endParaRPr>
          </a:p>
          <a:p>
            <a:pPr>
              <a:lnSpc>
                <a:spcPct val="107000"/>
              </a:lnSpc>
              <a:spcAft>
                <a:spcPts val="800"/>
              </a:spcAft>
            </a:pPr>
            <a:r>
              <a:rPr lang="en-GB" dirty="0">
                <a:solidFill>
                  <a:srgbClr val="0B0C0C"/>
                </a:solidFill>
                <a:effectLst/>
                <a:latin typeface="Ebrima" panose="02000000000000000000" pitchFamily="2" charset="0"/>
                <a:ea typeface="Ebrima" panose="02000000000000000000" pitchFamily="2" charset="0"/>
                <a:cs typeface="Ebrima" panose="02000000000000000000" pitchFamily="2" charset="0"/>
              </a:rPr>
              <a:t>We may consider registering a manager to manage 2 homes if we can be satisfied that the manager is able to manage effectively each home, and the care of the children, on a daily basis. Our assessment will also explore whether there is an effective quality assurance monitoring process, and whether there are suitable arrangements in each home for a senior person to oversee each home in the manager’s absence. The manager would have to complete an </a:t>
            </a:r>
            <a:r>
              <a:rPr lang="en-GB" u="sng" dirty="0">
                <a:solidFill>
                  <a:srgbClr val="1D70B8"/>
                </a:solidFill>
                <a:effectLst/>
                <a:latin typeface="Ebrima" panose="02000000000000000000" pitchFamily="2" charset="0"/>
                <a:ea typeface="Ebrima" panose="02000000000000000000" pitchFamily="2" charset="0"/>
                <a:cs typeface="Ebrima" panose="02000000000000000000" pitchFamily="2" charset="0"/>
                <a:hlinkClick r:id="rId3"/>
              </a:rPr>
              <a:t>SC2 form</a:t>
            </a:r>
            <a:r>
              <a:rPr lang="en-GB" dirty="0">
                <a:solidFill>
                  <a:srgbClr val="0B0C0C"/>
                </a:solidFill>
                <a:effectLst/>
                <a:latin typeface="Ebrima" panose="02000000000000000000" pitchFamily="2" charset="0"/>
                <a:ea typeface="Ebrima" panose="02000000000000000000" pitchFamily="2" charset="0"/>
                <a:cs typeface="Ebrima" panose="02000000000000000000" pitchFamily="2" charset="0"/>
              </a:rPr>
              <a:t> for each home they are applying to manage. Each registration is separate.</a:t>
            </a:r>
            <a:endParaRPr lang="en-GB" dirty="0">
              <a:effectLst/>
              <a:latin typeface="Ebrima" panose="02000000000000000000" pitchFamily="2" charset="0"/>
              <a:ea typeface="Ebrima" panose="02000000000000000000" pitchFamily="2" charset="0"/>
              <a:cs typeface="Ebrima" panose="02000000000000000000" pitchFamily="2" charset="0"/>
            </a:endParaRPr>
          </a:p>
          <a:p>
            <a:pPr>
              <a:lnSpc>
                <a:spcPct val="107000"/>
              </a:lnSpc>
              <a:spcBef>
                <a:spcPts val="1500"/>
              </a:spcBef>
              <a:spcAft>
                <a:spcPts val="1500"/>
              </a:spcAft>
            </a:pPr>
            <a:r>
              <a:rPr lang="en-GB" dirty="0">
                <a:solidFill>
                  <a:srgbClr val="0B0C0C"/>
                </a:solidFill>
                <a:effectLst/>
                <a:latin typeface="Ebrima" panose="02000000000000000000" pitchFamily="2" charset="0"/>
                <a:ea typeface="Ebrima" panose="02000000000000000000" pitchFamily="2" charset="0"/>
                <a:cs typeface="Ebrima" panose="02000000000000000000" pitchFamily="2" charset="0"/>
              </a:rPr>
              <a:t>We will make a separate decision about the manager’s suitability to manage each home. They must demonstrate that they have the appropriate experience, qualifications and skills to meet the requirements of each children’s home.</a:t>
            </a:r>
            <a:endParaRPr lang="en-GB" dirty="0">
              <a:effectLst/>
              <a:latin typeface="Ebrima" panose="02000000000000000000" pitchFamily="2" charset="0"/>
              <a:ea typeface="Ebrima" panose="02000000000000000000" pitchFamily="2" charset="0"/>
              <a:cs typeface="Ebrima" panose="02000000000000000000" pitchFamily="2" charset="0"/>
            </a:endParaRPr>
          </a:p>
          <a:p>
            <a:pPr>
              <a:lnSpc>
                <a:spcPct val="107000"/>
              </a:lnSpc>
              <a:spcAft>
                <a:spcPts val="800"/>
              </a:spcAft>
            </a:pPr>
            <a:r>
              <a:rPr lang="en-GB" u="sng" dirty="0">
                <a:solidFill>
                  <a:srgbClr val="1D70B8"/>
                </a:solidFill>
                <a:effectLst/>
                <a:latin typeface="Ebrima" panose="02000000000000000000" pitchFamily="2" charset="0"/>
                <a:ea typeface="Ebrima" panose="02000000000000000000" pitchFamily="2" charset="0"/>
                <a:cs typeface="Ebrima" panose="02000000000000000000" pitchFamily="2" charset="0"/>
                <a:hlinkClick r:id="rId4"/>
              </a:rPr>
              <a:t>If we refuse any application</a:t>
            </a:r>
            <a:r>
              <a:rPr lang="en-GB" dirty="0">
                <a:solidFill>
                  <a:srgbClr val="0B0C0C"/>
                </a:solidFill>
                <a:effectLst/>
                <a:latin typeface="Ebrima" panose="02000000000000000000" pitchFamily="2" charset="0"/>
                <a:ea typeface="Ebrima" panose="02000000000000000000" pitchFamily="2" charset="0"/>
                <a:cs typeface="Ebrima" panose="02000000000000000000" pitchFamily="2" charset="0"/>
              </a:rPr>
              <a:t> to manage a home, you will become disqualified, subject to an appeals process</a:t>
            </a:r>
            <a:r>
              <a:rPr lang="en-GB" sz="1800" dirty="0">
                <a:solidFill>
                  <a:srgbClr val="0B0C0C"/>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sz="2600" i="1"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737189833"/>
      </p:ext>
    </p:extLst>
  </p:cSld>
  <p:clrMapOvr>
    <a:masterClrMapping/>
  </p:clrMapOvr>
</p:sld>
</file>

<file path=ppt/theme/theme1.xml><?xml version="1.0" encoding="utf-8"?>
<a:theme xmlns:a="http://schemas.openxmlformats.org/drawingml/2006/main" name="HeadlinesVTI">
  <a:themeElements>
    <a:clrScheme name="Headlines">
      <a:dk1>
        <a:sysClr val="windowText" lastClr="000000"/>
      </a:dk1>
      <a:lt1>
        <a:sysClr val="window" lastClr="FFFFFF"/>
      </a:lt1>
      <a:dk2>
        <a:srgbClr val="232C41"/>
      </a:dk2>
      <a:lt2>
        <a:srgbClr val="F6F4EF"/>
      </a:lt2>
      <a:accent1>
        <a:srgbClr val="439EB7"/>
      </a:accent1>
      <a:accent2>
        <a:srgbClr val="E20E65"/>
      </a:accent2>
      <a:accent3>
        <a:srgbClr val="F59324"/>
      </a:accent3>
      <a:accent4>
        <a:srgbClr val="5046B9"/>
      </a:accent4>
      <a:accent5>
        <a:srgbClr val="5CB678"/>
      </a:accent5>
      <a:accent6>
        <a:srgbClr val="9717F7"/>
      </a:accent6>
      <a:hlink>
        <a:srgbClr val="E80095"/>
      </a:hlink>
      <a:folHlink>
        <a:srgbClr val="808080"/>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1220</Words>
  <Application>Microsoft Office PowerPoint</Application>
  <PresentationFormat>Widescreen</PresentationFormat>
  <Paragraphs>111</Paragraphs>
  <Slides>13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Avenir Next LT Pro</vt:lpstr>
      <vt:lpstr>Calibri</vt:lpstr>
      <vt:lpstr>Ebrima</vt:lpstr>
      <vt:lpstr>Sitka Banner</vt:lpstr>
      <vt:lpstr>Symbol</vt:lpstr>
      <vt:lpstr>HeadlinesVTI</vt:lpstr>
      <vt:lpstr>Registered Manager Forum  September 6th 2021</vt:lpstr>
      <vt:lpstr>Focus areas in the session</vt:lpstr>
      <vt:lpstr>Coronavirus-  where are we? </vt:lpstr>
      <vt:lpstr>Coronavirus-  where are we? </vt:lpstr>
      <vt:lpstr>Coronavirus – where are we today?</vt:lpstr>
      <vt:lpstr>Coronavirus – where are we today?</vt:lpstr>
      <vt:lpstr>Coronavirus-   continued….</vt:lpstr>
      <vt:lpstr>Coronavirus-   continued….</vt:lpstr>
      <vt:lpstr>Regulation / practice changes (1)</vt:lpstr>
      <vt:lpstr>Regulation / practice changes (2)</vt:lpstr>
      <vt:lpstr>Inspection</vt:lpstr>
      <vt:lpstr>Driving developments continued……</vt:lpstr>
      <vt:lpstr>Small group work or whole group conversation and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Registered Manager Forum  July 20th 2021</dc:title>
  <dc:creator>Christine Freestone</dc:creator>
  <cp:lastModifiedBy>John Woodhouse</cp:lastModifiedBy>
  <cp:revision>6</cp:revision>
  <dcterms:created xsi:type="dcterms:W3CDTF">2021-07-18T14:18:16Z</dcterms:created>
  <dcterms:modified xsi:type="dcterms:W3CDTF">2021-09-06T05:38:01Z</dcterms:modified>
</cp:coreProperties>
</file>