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08" r:id="rId2"/>
    <p:sldId id="509" r:id="rId3"/>
    <p:sldId id="510" r:id="rId4"/>
    <p:sldId id="511" r:id="rId5"/>
    <p:sldId id="512" r:id="rId6"/>
    <p:sldId id="867" r:id="rId7"/>
    <p:sldId id="513" r:id="rId8"/>
    <p:sldId id="514" r:id="rId9"/>
    <p:sldId id="866" r:id="rId10"/>
    <p:sldId id="261" r:id="rId1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Martin" initials="AM" lastIdx="1" clrIdx="0">
    <p:extLst>
      <p:ext uri="{19B8F6BF-5375-455C-9EA6-DF929625EA0E}">
        <p15:presenceInfo xmlns:p15="http://schemas.microsoft.com/office/powerpoint/2012/main" userId="58fb8dd15de35c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25C"/>
    <a:srgbClr val="F4CC01"/>
    <a:srgbClr val="4A205D"/>
    <a:srgbClr val="EB3377"/>
    <a:srgbClr val="4DB591"/>
    <a:srgbClr val="69CDE8"/>
    <a:srgbClr val="D9D9D9"/>
    <a:srgbClr val="FB11EA"/>
    <a:srgbClr val="F49039"/>
    <a:srgbClr val="EF4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2069" autoAdjust="0"/>
  </p:normalViewPr>
  <p:slideViewPr>
    <p:cSldViewPr snapToGrid="0">
      <p:cViewPr varScale="1">
        <p:scale>
          <a:sx n="85" d="100"/>
          <a:sy n="85" d="100"/>
        </p:scale>
        <p:origin x="176" y="4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9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2" tIns="49532" rIns="99062" bIns="4953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62" tIns="49532" rIns="99062" bIns="49532" rtlCol="0"/>
          <a:lstStyle>
            <a:lvl1pPr algn="r">
              <a:defRPr sz="1300"/>
            </a:lvl1pPr>
          </a:lstStyle>
          <a:p>
            <a:fld id="{30BFDD5C-83CF-4CA0-912D-7AD298B81234}" type="datetimeFigureOut">
              <a:rPr lang="en-GB" smtClean="0"/>
              <a:pPr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2" tIns="49532" rIns="99062" bIns="4953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2" tIns="49532" rIns="99062" bIns="4953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2" tIns="49532" rIns="99062" bIns="4953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62" tIns="49532" rIns="99062" bIns="49532" rtlCol="0" anchor="b"/>
          <a:lstStyle>
            <a:lvl1pPr algn="r">
              <a:defRPr sz="1300"/>
            </a:lvl1pPr>
          </a:lstStyle>
          <a:p>
            <a:fld id="{8FA6B399-E90A-43F2-A527-695A6C0228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46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CD86-1DF2-4D41-8CDC-80212535490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74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82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0538D5-A404-4648-908D-42BC08939507}"/>
              </a:ext>
            </a:extLst>
          </p:cNvPr>
          <p:cNvSpPr/>
          <p:nvPr userDrawn="1"/>
        </p:nvSpPr>
        <p:spPr>
          <a:xfrm>
            <a:off x="346364" y="5599044"/>
            <a:ext cx="4849091" cy="1082675"/>
          </a:xfrm>
          <a:prstGeom prst="rect">
            <a:avLst/>
          </a:prstGeom>
          <a:solidFill>
            <a:srgbClr val="482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B52C6F-718E-4E96-8FB2-EFED75B46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6" y="2531198"/>
            <a:ext cx="6539345" cy="1783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42A352-1284-4324-96A5-8461FD6510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6" y="2531197"/>
            <a:ext cx="1798083" cy="17872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4AE487-7330-47AF-90DE-F09D936943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1" y="2534203"/>
            <a:ext cx="1794507" cy="17837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1572B4-52F3-40BC-9D3F-C1D89F01A8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25" y="2523305"/>
            <a:ext cx="1807385" cy="1796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AC176C-53C8-44A2-B368-6920735ED0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637" y="2523308"/>
            <a:ext cx="1802493" cy="17916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BD3E70-BDD3-4D86-8DAB-D777C105AF5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57" y="2523305"/>
            <a:ext cx="1802492" cy="17916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FF8BD3-A594-4419-ABEE-483DFABE6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20" y="2525687"/>
            <a:ext cx="1802492" cy="179167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2C1D8A-E043-44EE-B963-DC9A03854E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E0548-823C-4B53-AF4F-DC5CB6011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rgbClr val="48225C"/>
                </a:solidFill>
                <a:latin typeface="Tondo" panose="020F05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CA34F-80EC-4D04-A48A-BD548E8C3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48225C"/>
                </a:solidFill>
                <a:latin typeface="Tondo" panose="020F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C1082A-62CA-4141-BD48-4639212772C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3" y="5768359"/>
            <a:ext cx="3435927" cy="9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11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54167E-6 -4.07407E-6 L -0.30338 0.4078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203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AE89-68FD-4E53-8788-68AE6F0F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56206" cy="775851"/>
          </a:xfrm>
        </p:spPr>
        <p:txBody>
          <a:bodyPr/>
          <a:lstStyle>
            <a:lvl1pPr>
              <a:defRPr>
                <a:solidFill>
                  <a:srgbClr val="EB3377"/>
                </a:solidFill>
                <a:latin typeface="Tondo" panose="020F0503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FDF40-5EDA-4F2A-B23B-0F11CF354E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0609" y="1313748"/>
            <a:ext cx="11456206" cy="4230504"/>
          </a:xfrm>
        </p:spPr>
        <p:txBody>
          <a:bodyPr/>
          <a:lstStyle>
            <a:lvl1pPr>
              <a:defRPr>
                <a:solidFill>
                  <a:srgbClr val="4A205D"/>
                </a:solidFill>
                <a:latin typeface="Tondo" panose="020F0503020202020204" pitchFamily="34" charset="0"/>
              </a:defRPr>
            </a:lvl1pPr>
            <a:lvl2pPr>
              <a:defRPr>
                <a:solidFill>
                  <a:srgbClr val="4A205D"/>
                </a:solidFill>
                <a:latin typeface="Tondo" panose="020F0503020202020204" pitchFamily="34" charset="0"/>
              </a:defRPr>
            </a:lvl2pPr>
            <a:lvl3pPr>
              <a:defRPr>
                <a:solidFill>
                  <a:srgbClr val="4A205D"/>
                </a:solidFill>
                <a:latin typeface="Tondo" panose="020F0503020202020204" pitchFamily="34" charset="0"/>
              </a:defRPr>
            </a:lvl3pPr>
            <a:lvl4pPr>
              <a:defRPr>
                <a:solidFill>
                  <a:srgbClr val="4A205D"/>
                </a:solidFill>
                <a:latin typeface="Tondo" panose="020F0503020202020204" pitchFamily="34" charset="0"/>
              </a:defRPr>
            </a:lvl4pPr>
            <a:lvl5pPr>
              <a:defRPr>
                <a:solidFill>
                  <a:srgbClr val="4A205D"/>
                </a:solidFill>
                <a:latin typeface="Tondo" panose="020F05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95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A53EE-B210-4EA1-8B79-CDDD5EB0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2000" cy="743239"/>
          </a:xfrm>
        </p:spPr>
        <p:txBody>
          <a:bodyPr/>
          <a:lstStyle>
            <a:lvl1pPr>
              <a:defRPr>
                <a:latin typeface="Tondo" panose="020F0503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ECAB3-947C-4416-B1F4-C8DAA24DF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374363"/>
            <a:ext cx="5553912" cy="41951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D829-5A14-4220-94DF-46048D060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090" y="1374363"/>
            <a:ext cx="5553910" cy="41951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54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E4E0EA-22D7-4E2A-A298-4CADF620F7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2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F4480"/>
              </a:solidFill>
              <a:latin typeface="Tondo Signage" panose="020F0503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8BE925-E82E-428A-B45E-09CAFE737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1759">
            <a:off x="8445012" y="3400885"/>
            <a:ext cx="3136842" cy="3118021"/>
          </a:xfrm>
          <a:prstGeom prst="rect">
            <a:avLst/>
          </a:prstGeom>
        </p:spPr>
      </p:pic>
      <p:pic>
        <p:nvPicPr>
          <p:cNvPr id="20" name="Picture 19" descr="A close up of a logo&#10;&#10;Description generated with high confidence">
            <a:extLst>
              <a:ext uri="{FF2B5EF4-FFF2-40B4-BE49-F238E27FC236}">
                <a16:creationId xmlns:a16="http://schemas.microsoft.com/office/drawing/2014/main" id="{2EE9716C-AFDF-40AD-8012-6A0A778997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35" y="3952876"/>
            <a:ext cx="3237442" cy="3218017"/>
          </a:xfrm>
          <a:prstGeom prst="rect">
            <a:avLst/>
          </a:prstGeom>
        </p:spPr>
      </p:pic>
      <p:pic>
        <p:nvPicPr>
          <p:cNvPr id="22" name="Picture 2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B3D9F78-FB23-4EBD-B6E5-FFC4366337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08818" y="4778857"/>
            <a:ext cx="3412077" cy="33916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1DC315-9FBB-4DC7-BA63-CF1D17FE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4" y="1100139"/>
            <a:ext cx="7838326" cy="2852737"/>
          </a:xfrm>
        </p:spPr>
        <p:txBody>
          <a:bodyPr anchor="b"/>
          <a:lstStyle>
            <a:lvl1pPr>
              <a:defRPr sz="6000">
                <a:solidFill>
                  <a:srgbClr val="EF4480"/>
                </a:solidFill>
                <a:latin typeface="Tondo Signage" panose="020F0503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40BA6-3D41-493F-8E3B-73D394C101E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1784" y="3979864"/>
            <a:ext cx="7838326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FBC96"/>
                </a:solidFill>
                <a:latin typeface="Tondo" panose="020F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730A87-FCD5-40CA-8632-48CB954C7D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3" y="5768359"/>
            <a:ext cx="3435927" cy="937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8A831D-6219-4E4F-A08D-A00EA093EE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6597">
            <a:off x="8380840" y="786499"/>
            <a:ext cx="3164068" cy="3145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98F97-30EA-4083-B9B3-8CD93849B9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3224">
            <a:off x="8475595" y="1817000"/>
            <a:ext cx="3024859" cy="3006710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318F63C-4C9E-4B77-9D25-2D955E50DE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3927">
            <a:off x="8500272" y="2463577"/>
            <a:ext cx="2951324" cy="29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inal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E4E0EA-22D7-4E2A-A298-4CADF620F7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2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8BE925-E82E-428A-B45E-09CAFE7372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4834">
            <a:off x="8039737" y="1891451"/>
            <a:ext cx="3136842" cy="3118021"/>
          </a:xfrm>
          <a:prstGeom prst="rect">
            <a:avLst/>
          </a:prstGeom>
        </p:spPr>
      </p:pic>
      <p:pic>
        <p:nvPicPr>
          <p:cNvPr id="20" name="Picture 19" descr="A close up of a logo&#10;&#10;Description generated with high confidence">
            <a:extLst>
              <a:ext uri="{FF2B5EF4-FFF2-40B4-BE49-F238E27FC236}">
                <a16:creationId xmlns:a16="http://schemas.microsoft.com/office/drawing/2014/main" id="{2EE9716C-AFDF-40AD-8012-6A0A778997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8710">
            <a:off x="8301711" y="-125117"/>
            <a:ext cx="3237442" cy="3218017"/>
          </a:xfrm>
          <a:prstGeom prst="rect">
            <a:avLst/>
          </a:prstGeom>
        </p:spPr>
      </p:pic>
      <p:pic>
        <p:nvPicPr>
          <p:cNvPr id="22" name="Picture 2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B3D9F78-FB23-4EBD-B6E5-FFC4366337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5602">
            <a:off x="8231333" y="-362222"/>
            <a:ext cx="3412077" cy="33916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1DC315-9FBB-4DC7-BA63-CF1D17FE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4" y="1100139"/>
            <a:ext cx="7838326" cy="2852737"/>
          </a:xfrm>
        </p:spPr>
        <p:txBody>
          <a:bodyPr anchor="b"/>
          <a:lstStyle>
            <a:lvl1pPr>
              <a:defRPr sz="6000">
                <a:solidFill>
                  <a:srgbClr val="EF4480"/>
                </a:solidFill>
                <a:latin typeface="Tondo Signage" panose="020F0503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40BA6-3D41-493F-8E3B-73D394C10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784" y="3979864"/>
            <a:ext cx="7838326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FBC96"/>
                </a:solidFill>
                <a:latin typeface="Tondo" panose="020F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8A831D-6219-4E4F-A08D-A00EA093EE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69013">
            <a:off x="8026124" y="3519743"/>
            <a:ext cx="3164068" cy="3145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98F97-30EA-4083-B9B3-8CD93849B9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1733">
            <a:off x="7787005" y="3548573"/>
            <a:ext cx="3024859" cy="3006710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318F63C-4C9E-4B77-9D25-2D955E50DE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1794">
            <a:off x="8166431" y="1966106"/>
            <a:ext cx="2951324" cy="2933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B8599C-3ECB-4F1B-931F-415820FAEB0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3" y="5768359"/>
            <a:ext cx="3435927" cy="9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1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40EC71-69D4-44A2-8D19-0F58B4E4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11444073" cy="74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94AEF-FB36-465A-9B16-964377679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803" y="1286494"/>
            <a:ext cx="11425270" cy="428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3F32D2-2B0F-4366-AE19-7E8A62BF4F5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3" y="5768359"/>
            <a:ext cx="3435927" cy="9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7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8225C"/>
          </a:solidFill>
          <a:latin typeface="Tondo" panose="020F0503020202020204" pitchFamily="34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8225C"/>
          </a:solidFill>
          <a:latin typeface="Tondo" panose="020F0503020202020204" pitchFamily="34" charset="0"/>
          <a:ea typeface="Ebrima" panose="02000000000000000000" pitchFamily="2" charset="0"/>
          <a:cs typeface="Ebrima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8225C"/>
          </a:solidFill>
          <a:latin typeface="Tondo" panose="020F0503020202020204" pitchFamily="34" charset="0"/>
          <a:ea typeface="Ebrima" panose="02000000000000000000" pitchFamily="2" charset="0"/>
          <a:cs typeface="Ebrima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8225C"/>
          </a:solidFill>
          <a:latin typeface="Tondo" panose="020F0503020202020204" pitchFamily="34" charset="0"/>
          <a:ea typeface="Ebrima" panose="02000000000000000000" pitchFamily="2" charset="0"/>
          <a:cs typeface="Ebrima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8225C"/>
          </a:solidFill>
          <a:latin typeface="Tondo" panose="020F0503020202020204" pitchFamily="34" charset="0"/>
          <a:ea typeface="Ebrima" panose="02000000000000000000" pitchFamily="2" charset="0"/>
          <a:cs typeface="Ebrima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8225C"/>
          </a:solidFill>
          <a:latin typeface="Tondo" panose="020F0503020202020204" pitchFamily="34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abz1zc687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.com/ckih3g7fr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1902-D443-4F51-9F06-4D522F1CB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393" y="1107535"/>
            <a:ext cx="9643213" cy="2387600"/>
          </a:xfrm>
        </p:spPr>
        <p:txBody>
          <a:bodyPr>
            <a:normAutofit/>
          </a:bodyPr>
          <a:lstStyle/>
          <a:p>
            <a:br>
              <a:rPr lang="en-GB" sz="5400" dirty="0"/>
            </a:br>
            <a:r>
              <a:rPr lang="en-GB" sz="5400" dirty="0"/>
              <a:t>Relationships, sex and consent –working with young people</a:t>
            </a:r>
            <a:endParaRPr lang="en-GB" sz="5400" dirty="0">
              <a:latin typeface="Tondo" panose="020F05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E18DA-C6C7-4A44-A8F9-B6C8332BA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4A205D"/>
                </a:solidFill>
              </a:rPr>
              <a:t>Mary Beattie</a:t>
            </a:r>
          </a:p>
        </p:txBody>
      </p:sp>
    </p:spTree>
    <p:extLst>
      <p:ext uri="{BB962C8B-B14F-4D97-AF65-F5344CB8AC3E}">
        <p14:creationId xmlns:p14="http://schemas.microsoft.com/office/powerpoint/2010/main" val="778136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v="urn:schemas-microsoft-com:mac:vml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DD27-FDB6-4E91-8217-CB435985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52" y="959369"/>
            <a:ext cx="8787847" cy="3867463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One thing we should give our children is roots,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The other is wings.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2 day training course – Relationships, sex and consent</a:t>
            </a:r>
            <a:br>
              <a:rPr lang="en-US" sz="4400" dirty="0"/>
            </a:br>
            <a:endParaRPr lang="en-GB" sz="4400" dirty="0">
              <a:solidFill>
                <a:srgbClr val="F4CC01"/>
              </a:solidFill>
              <a:latin typeface="Tondo" panose="020F0503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DEFEC-5FDC-4239-84D3-2194AD43B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4CC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0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230AFC5-7E75-49DC-9EBB-DE265CFB5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56206" cy="4092079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EB3377"/>
                </a:solidFill>
                <a:hlinkClick r:id="rId3"/>
              </a:rPr>
              <a:t>What are the challenges?</a:t>
            </a:r>
            <a:endParaRPr lang="en-GB" dirty="0">
              <a:solidFill>
                <a:srgbClr val="EB3377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440B23-102C-4F01-BB61-7A15891D8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13748"/>
            <a:ext cx="11650768" cy="423050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79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FC05-A26A-1D46-B759-F62FAA2F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56206" cy="3942177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What would support you in this work?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2F413-45B8-5A4F-8E17-FCF6BED05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384E7-6629-0044-B8D0-BD7EA1B011C1}"/>
              </a:ext>
            </a:extLst>
          </p:cNvPr>
          <p:cNvSpPr txBox="1"/>
          <p:nvPr/>
        </p:nvSpPr>
        <p:spPr>
          <a:xfrm>
            <a:off x="5689600" y="158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5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57E8-49E1-B248-9DB8-880CAD72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work I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44FE5-CA85-D94E-8CDB-8879D3163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Originally developed in response to the high teenage pregnancy rates &amp;</a:t>
            </a:r>
          </a:p>
          <a:p>
            <a:r>
              <a:rPr lang="en-US" dirty="0"/>
              <a:t>High rates of sexually transmitted infection amongst young people but..</a:t>
            </a:r>
          </a:p>
          <a:p>
            <a:r>
              <a:rPr lang="en-US" dirty="0"/>
              <a:t>Responds to the questions around consent and readiness</a:t>
            </a:r>
          </a:p>
          <a:p>
            <a:r>
              <a:rPr lang="en-US" dirty="0"/>
              <a:t>Feelings based</a:t>
            </a:r>
          </a:p>
          <a:p>
            <a:r>
              <a:rPr lang="en-US" dirty="0"/>
              <a:t>Experiential </a:t>
            </a:r>
          </a:p>
          <a:p>
            <a:r>
              <a:rPr lang="en-US" dirty="0"/>
              <a:t>Ten strategies and tools to support educators and peer mentors </a:t>
            </a:r>
          </a:p>
          <a:p>
            <a:r>
              <a:rPr lang="en-US" dirty="0"/>
              <a:t>Based in a young person’s rights </a:t>
            </a:r>
          </a:p>
          <a:p>
            <a:r>
              <a:rPr lang="en-US" dirty="0"/>
              <a:t>In consultation with young people</a:t>
            </a:r>
          </a:p>
        </p:txBody>
      </p:sp>
    </p:spTree>
    <p:extLst>
      <p:ext uri="{BB962C8B-B14F-4D97-AF65-F5344CB8AC3E}">
        <p14:creationId xmlns:p14="http://schemas.microsoft.com/office/powerpoint/2010/main" val="205384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9927-9EE5-E04B-B0EF-E7191801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 dirty="0">
                <a:ea typeface="ＭＳ Ｐゴシック" panose="020B0600070205080204" pitchFamily="34" charset="-128"/>
              </a:rPr>
              <a:t>YOUNG PEOPLE NEED </a:t>
            </a:r>
            <a:br>
              <a:rPr lang="en-GB" altLang="en-US" b="1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705E3-498B-B84F-B260-8B61A9FDB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b="1" dirty="0">
                <a:ea typeface="ＭＳ Ｐゴシック" panose="020B0600070205080204" pitchFamily="34" charset="-128"/>
              </a:rPr>
              <a:t>Boundaries</a:t>
            </a:r>
          </a:p>
          <a:p>
            <a:pPr>
              <a:lnSpc>
                <a:spcPct val="80000"/>
              </a:lnSpc>
            </a:pPr>
            <a:r>
              <a:rPr lang="en-GB" altLang="en-US" b="1" dirty="0">
                <a:ea typeface="ＭＳ Ｐゴシック" panose="020B0600070205080204" pitchFamily="34" charset="-128"/>
              </a:rPr>
              <a:t>Frameworks</a:t>
            </a:r>
          </a:p>
          <a:p>
            <a:pPr>
              <a:lnSpc>
                <a:spcPct val="80000"/>
              </a:lnSpc>
            </a:pPr>
            <a:r>
              <a:rPr lang="en-GB" altLang="en-US" b="1" dirty="0">
                <a:ea typeface="ＭＳ Ｐゴシック" panose="020B0600070205080204" pitchFamily="34" charset="-128"/>
              </a:rPr>
              <a:t>Guidance</a:t>
            </a:r>
          </a:p>
          <a:p>
            <a:pPr>
              <a:lnSpc>
                <a:spcPct val="80000"/>
              </a:lnSpc>
            </a:pPr>
            <a:r>
              <a:rPr lang="en-GB" altLang="en-US" b="1" dirty="0">
                <a:ea typeface="ＭＳ Ｐゴシック" panose="020B0600070205080204" pitchFamily="34" charset="-128"/>
              </a:rPr>
              <a:t>Advice</a:t>
            </a:r>
          </a:p>
          <a:p>
            <a:pPr>
              <a:lnSpc>
                <a:spcPct val="80000"/>
              </a:lnSpc>
            </a:pPr>
            <a:r>
              <a:rPr lang="en-GB" altLang="en-US" b="1" dirty="0">
                <a:ea typeface="ＭＳ Ｐゴシック" panose="020B0600070205080204" pitchFamily="34" charset="-128"/>
              </a:rPr>
              <a:t>Support in making decisions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Being listened to, and being seen</a:t>
            </a:r>
          </a:p>
          <a:p>
            <a:pPr>
              <a:lnSpc>
                <a:spcPct val="8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Safe spaces to share regularly</a:t>
            </a:r>
          </a:p>
          <a:p>
            <a:pPr>
              <a:lnSpc>
                <a:spcPct val="80000"/>
              </a:lnSpc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66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1ECC-93BE-4741-88E7-8B50A210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practical strategies to support young people around relationships: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31C40-FE49-7747-AA13-2220BBCDB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b="1" dirty="0">
                <a:solidFill>
                  <a:srgbClr val="48225C"/>
                </a:solidFill>
              </a:rPr>
              <a:t>1. Address and build strong friendship skills</a:t>
            </a:r>
          </a:p>
          <a:p>
            <a:r>
              <a:rPr lang="en-US" altLang="en-US" b="1" dirty="0">
                <a:solidFill>
                  <a:srgbClr val="48225C"/>
                </a:solidFill>
              </a:rPr>
              <a:t>2. Building a sense of Rights, Self-Esteem &amp; Aspirations &amp; connect to their worth and dreams</a:t>
            </a:r>
          </a:p>
          <a:p>
            <a:r>
              <a:rPr lang="en-US" altLang="en-US" b="1" dirty="0">
                <a:solidFill>
                  <a:srgbClr val="48225C"/>
                </a:solidFill>
              </a:rPr>
              <a:t>3. Offer drama, excitement and alternatives to sex</a:t>
            </a:r>
          </a:p>
          <a:p>
            <a:r>
              <a:rPr lang="en-US" altLang="en-US" b="1" dirty="0">
                <a:solidFill>
                  <a:srgbClr val="48225C"/>
                </a:solidFill>
              </a:rPr>
              <a:t>4. Address gender issues and do boys work</a:t>
            </a:r>
          </a:p>
          <a:p>
            <a:r>
              <a:rPr lang="en-US" altLang="en-US" b="1" dirty="0">
                <a:solidFill>
                  <a:srgbClr val="48225C"/>
                </a:solidFill>
              </a:rPr>
              <a:t>5. Assertiveness skills, dealing with pressure, lines to say </a:t>
            </a:r>
            <a:r>
              <a:rPr lang="ja-JP" altLang="en-US" b="1">
                <a:solidFill>
                  <a:srgbClr val="48225C"/>
                </a:solidFill>
              </a:rPr>
              <a:t>“</a:t>
            </a:r>
            <a:r>
              <a:rPr lang="en-US" altLang="ja-JP" b="1" dirty="0">
                <a:solidFill>
                  <a:srgbClr val="48225C"/>
                </a:solidFill>
              </a:rPr>
              <a:t>No</a:t>
            </a:r>
            <a:r>
              <a:rPr lang="ja-JP" altLang="en-US" b="1">
                <a:solidFill>
                  <a:srgbClr val="48225C"/>
                </a:solidFill>
              </a:rPr>
              <a:t>”</a:t>
            </a:r>
            <a:endParaRPr lang="en-GB" altLang="ja-JP" b="1" dirty="0">
              <a:solidFill>
                <a:srgbClr val="48225C"/>
              </a:solidFill>
            </a:endParaRPr>
          </a:p>
          <a:p>
            <a:r>
              <a:rPr lang="en-US" altLang="en-US" b="1" dirty="0">
                <a:solidFill>
                  <a:srgbClr val="48225C"/>
                </a:solidFill>
              </a:rPr>
              <a:t>6. Ensure excellent SRE and Peer Education including condoms, contraception, how to access services and lots of work on Relationships</a:t>
            </a:r>
          </a:p>
          <a:p>
            <a:r>
              <a:rPr lang="en-GB" altLang="en-US" b="1" dirty="0">
                <a:solidFill>
                  <a:srgbClr val="48225C"/>
                </a:solidFill>
              </a:rPr>
              <a:t>7. Work imaginatively with parents</a:t>
            </a:r>
          </a:p>
          <a:p>
            <a:r>
              <a:rPr lang="en-GB" altLang="en-US" b="1" dirty="0">
                <a:solidFill>
                  <a:srgbClr val="48225C"/>
                </a:solidFill>
              </a:rPr>
              <a:t>8. Give them ‘trigger’ thoughts</a:t>
            </a:r>
          </a:p>
          <a:p>
            <a:r>
              <a:rPr lang="en-GB" altLang="en-US" b="1" dirty="0">
                <a:solidFill>
                  <a:srgbClr val="48225C"/>
                </a:solidFill>
              </a:rPr>
              <a:t>9. Work on sensuality and the senses</a:t>
            </a:r>
            <a:endParaRPr lang="en-US" altLang="en-US" b="1" dirty="0">
              <a:solidFill>
                <a:srgbClr val="48225C"/>
              </a:solidFill>
            </a:endParaRPr>
          </a:p>
          <a:p>
            <a:r>
              <a:rPr lang="en-US" altLang="en-US" b="1" dirty="0">
                <a:solidFill>
                  <a:srgbClr val="48225C"/>
                </a:solidFill>
              </a:rPr>
              <a:t>10. </a:t>
            </a:r>
            <a:r>
              <a:rPr lang="en-GB" altLang="en-US" b="1" dirty="0">
                <a:solidFill>
                  <a:srgbClr val="48225C"/>
                </a:solidFill>
              </a:rPr>
              <a:t>Discussing notions of consent and power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A6657-EBE4-1446-B67E-448C4261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 Really Ready Checklist: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C9FA4-AD3A-5E42-9577-BD69EF8C3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feel you could say no to your partner if you wanted to but still want to do it.</a:t>
            </a:r>
          </a:p>
          <a:p>
            <a:r>
              <a:rPr lang="en-US" dirty="0"/>
              <a:t>You can have fun together without anything sexual involved.</a:t>
            </a:r>
          </a:p>
          <a:p>
            <a:r>
              <a:rPr lang="en-US" dirty="0"/>
              <a:t>You want to be intimate, for yourself and not because you are being pressured, or to please or keep your partner.</a:t>
            </a:r>
          </a:p>
          <a:p>
            <a:r>
              <a:rPr lang="en-US" dirty="0"/>
              <a:t>You have discussed who you might share your sexual life with and how to protect each other from pregnancy and infections.</a:t>
            </a:r>
          </a:p>
          <a:p>
            <a:r>
              <a:rPr lang="en-US" dirty="0"/>
              <a:t>Just because you have had sex once, doesn’t mean you have to – it’s not a treadmill, you can take a break.</a:t>
            </a:r>
          </a:p>
          <a:p>
            <a:r>
              <a:rPr lang="en-US" dirty="0"/>
              <a:t>You have discussed where sex might happen and feel happy with that.</a:t>
            </a:r>
          </a:p>
        </p:txBody>
      </p:sp>
    </p:spTree>
    <p:extLst>
      <p:ext uri="{BB962C8B-B14F-4D97-AF65-F5344CB8AC3E}">
        <p14:creationId xmlns:p14="http://schemas.microsoft.com/office/powerpoint/2010/main" val="1362953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6189-2454-6F4B-BEED-C023CCEB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Example…..Lots of work with boys and young men</a:t>
            </a:r>
          </a:p>
        </p:txBody>
      </p:sp>
      <p:pic>
        <p:nvPicPr>
          <p:cNvPr id="4" name="Picture 2" descr="head massage">
            <a:extLst>
              <a:ext uri="{FF2B5EF4-FFF2-40B4-BE49-F238E27FC236}">
                <a16:creationId xmlns:a16="http://schemas.microsoft.com/office/drawing/2014/main" id="{23743BF7-E08D-1A45-BCC9-76019DBD53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4783" y="1314450"/>
            <a:ext cx="6227196" cy="422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96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4" descr="tree of love 002">
            <a:extLst>
              <a:ext uri="{FF2B5EF4-FFF2-40B4-BE49-F238E27FC236}">
                <a16:creationId xmlns:a16="http://schemas.microsoft.com/office/drawing/2014/main" id="{694F3B68-EF32-3246-87FD-3C72D1A87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4" y="188912"/>
            <a:ext cx="3419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5" descr="tree of love 012">
            <a:extLst>
              <a:ext uri="{FF2B5EF4-FFF2-40B4-BE49-F238E27FC236}">
                <a16:creationId xmlns:a16="http://schemas.microsoft.com/office/drawing/2014/main" id="{E5AE1752-5460-2B4B-B5DB-9295C1ED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68" y="188912"/>
            <a:ext cx="4643438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6" descr="tree of love 003">
            <a:extLst>
              <a:ext uri="{FF2B5EF4-FFF2-40B4-BE49-F238E27FC236}">
                <a16:creationId xmlns:a16="http://schemas.microsoft.com/office/drawing/2014/main" id="{C33C35F9-A6C8-1946-945C-BCC70724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76" y="1449387"/>
            <a:ext cx="27543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guarding Network Template" id="{D4C781D9-0B94-4A02-8609-6C89C2E15D2D}" vid="{CC73F0DC-0743-4DF8-9115-63B53FCD8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2021</TotalTime>
  <Words>396</Words>
  <Application>Microsoft Macintosh PowerPoint</Application>
  <PresentationFormat>Widescreen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Tondo</vt:lpstr>
      <vt:lpstr>Tondo Signage</vt:lpstr>
      <vt:lpstr>Office Theme</vt:lpstr>
      <vt:lpstr> Relationships, sex and consent –working with young people</vt:lpstr>
      <vt:lpstr>What are the challenges?</vt:lpstr>
      <vt:lpstr>What would support you in this work?</vt:lpstr>
      <vt:lpstr>The work I do:</vt:lpstr>
      <vt:lpstr>YOUNG PEOPLE NEED  </vt:lpstr>
      <vt:lpstr>Ten practical strategies to support young people around relationships:</vt:lpstr>
      <vt:lpstr>RU Really Ready Checklist:</vt:lpstr>
      <vt:lpstr>Example…..Lots of work with boys and young men</vt:lpstr>
      <vt:lpstr>PowerPoint Presentation</vt:lpstr>
      <vt:lpstr>    One thing we should give our children is roots,  The other is wings.  2 day training course – Relationships, sex and consent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Feelings based SRE and consent work with young people</dc:title>
  <dc:creator>Antonia Beattie</dc:creator>
  <cp:lastModifiedBy>Antonia Beattie</cp:lastModifiedBy>
  <cp:revision>17</cp:revision>
  <cp:lastPrinted>2020-11-06T17:19:39Z</cp:lastPrinted>
  <dcterms:created xsi:type="dcterms:W3CDTF">2021-07-13T12:57:59Z</dcterms:created>
  <dcterms:modified xsi:type="dcterms:W3CDTF">2021-10-04T13:12:38Z</dcterms:modified>
</cp:coreProperties>
</file>