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97" r:id="rId3"/>
    <p:sldId id="258" r:id="rId4"/>
    <p:sldId id="312" r:id="rId5"/>
    <p:sldId id="315" r:id="rId6"/>
    <p:sldId id="316" r:id="rId7"/>
    <p:sldId id="318" r:id="rId8"/>
    <p:sldId id="501" r:id="rId9"/>
    <p:sldId id="352" r:id="rId10"/>
    <p:sldId id="500" r:id="rId11"/>
    <p:sldId id="301" r:id="rId12"/>
    <p:sldId id="49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9690C6-1080-47CC-ACF7-0908E76FD50B}" v="8" dt="2021-10-03T15:51:22.4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Freestone" userId="8e2e7b49388b5c82" providerId="LiveId" clId="{5F9690C6-1080-47CC-ACF7-0908E76FD50B}"/>
    <pc:docChg chg="undo custSel addSld modSld">
      <pc:chgData name="Christine Freestone" userId="8e2e7b49388b5c82" providerId="LiveId" clId="{5F9690C6-1080-47CC-ACF7-0908E76FD50B}" dt="2021-10-03T15:58:31.704" v="297" actId="20577"/>
      <pc:docMkLst>
        <pc:docMk/>
      </pc:docMkLst>
      <pc:sldChg chg="addSp modSp mod setBg">
        <pc:chgData name="Christine Freestone" userId="8e2e7b49388b5c82" providerId="LiveId" clId="{5F9690C6-1080-47CC-ACF7-0908E76FD50B}" dt="2021-10-03T15:48:35.331" v="5" actId="26606"/>
        <pc:sldMkLst>
          <pc:docMk/>
          <pc:sldMk cId="120186837" sldId="256"/>
        </pc:sldMkLst>
        <pc:spChg chg="mod">
          <ac:chgData name="Christine Freestone" userId="8e2e7b49388b5c82" providerId="LiveId" clId="{5F9690C6-1080-47CC-ACF7-0908E76FD50B}" dt="2021-10-03T15:48:35.331" v="5" actId="26606"/>
          <ac:spMkLst>
            <pc:docMk/>
            <pc:sldMk cId="120186837" sldId="256"/>
            <ac:spMk id="2" creationId="{A17773CF-6979-47D0-8399-FCA6EFE56BB0}"/>
          </ac:spMkLst>
        </pc:spChg>
        <pc:spChg chg="mod">
          <ac:chgData name="Christine Freestone" userId="8e2e7b49388b5c82" providerId="LiveId" clId="{5F9690C6-1080-47CC-ACF7-0908E76FD50B}" dt="2021-10-03T15:48:35.331" v="5" actId="26606"/>
          <ac:spMkLst>
            <pc:docMk/>
            <pc:sldMk cId="120186837" sldId="256"/>
            <ac:spMk id="3" creationId="{B7B21302-42B9-4D4D-8111-7732064D2952}"/>
          </ac:spMkLst>
        </pc:spChg>
        <pc:spChg chg="add">
          <ac:chgData name="Christine Freestone" userId="8e2e7b49388b5c82" providerId="LiveId" clId="{5F9690C6-1080-47CC-ACF7-0908E76FD50B}" dt="2021-10-03T15:48:35.331" v="5" actId="26606"/>
          <ac:spMkLst>
            <pc:docMk/>
            <pc:sldMk cId="120186837" sldId="256"/>
            <ac:spMk id="9" creationId="{D0581B61-EB9C-4FED-8E62-AE74FB0BC83F}"/>
          </ac:spMkLst>
        </pc:spChg>
        <pc:grpChg chg="add">
          <ac:chgData name="Christine Freestone" userId="8e2e7b49388b5c82" providerId="LiveId" clId="{5F9690C6-1080-47CC-ACF7-0908E76FD50B}" dt="2021-10-03T15:48:35.331" v="5" actId="26606"/>
          <ac:grpSpMkLst>
            <pc:docMk/>
            <pc:sldMk cId="120186837" sldId="256"/>
            <ac:grpSpMk id="11" creationId="{39198901-5716-4C59-8560-9B4B17388654}"/>
          </ac:grpSpMkLst>
        </pc:grpChg>
        <pc:picChg chg="add mod">
          <ac:chgData name="Christine Freestone" userId="8e2e7b49388b5c82" providerId="LiveId" clId="{5F9690C6-1080-47CC-ACF7-0908E76FD50B}" dt="2021-10-03T15:48:35.331" v="5" actId="26606"/>
          <ac:picMkLst>
            <pc:docMk/>
            <pc:sldMk cId="120186837" sldId="256"/>
            <ac:picMk id="4" creationId="{1F82E637-24AB-4073-862D-1DD124FB96D8}"/>
          </ac:picMkLst>
        </pc:picChg>
      </pc:sldChg>
      <pc:sldChg chg="addSp modSp mod">
        <pc:chgData name="Christine Freestone" userId="8e2e7b49388b5c82" providerId="LiveId" clId="{5F9690C6-1080-47CC-ACF7-0908E76FD50B}" dt="2021-10-03T15:48:51.772" v="11" actId="1076"/>
        <pc:sldMkLst>
          <pc:docMk/>
          <pc:sldMk cId="4287844683" sldId="297"/>
        </pc:sldMkLst>
        <pc:spChg chg="mod">
          <ac:chgData name="Christine Freestone" userId="8e2e7b49388b5c82" providerId="LiveId" clId="{5F9690C6-1080-47CC-ACF7-0908E76FD50B}" dt="2021-10-03T15:48:44.189" v="9" actId="20577"/>
          <ac:spMkLst>
            <pc:docMk/>
            <pc:sldMk cId="4287844683" sldId="297"/>
            <ac:spMk id="3" creationId="{E142A726-E0C8-41E6-8795-E30997F638AF}"/>
          </ac:spMkLst>
        </pc:spChg>
        <pc:picChg chg="add mod">
          <ac:chgData name="Christine Freestone" userId="8e2e7b49388b5c82" providerId="LiveId" clId="{5F9690C6-1080-47CC-ACF7-0908E76FD50B}" dt="2021-10-03T15:48:51.772" v="11" actId="1076"/>
          <ac:picMkLst>
            <pc:docMk/>
            <pc:sldMk cId="4287844683" sldId="297"/>
            <ac:picMk id="5" creationId="{F45D248C-4522-4F32-85D0-D82E856BAA0E}"/>
          </ac:picMkLst>
        </pc:picChg>
      </pc:sldChg>
      <pc:sldChg chg="modSp mod">
        <pc:chgData name="Christine Freestone" userId="8e2e7b49388b5c82" providerId="LiveId" clId="{5F9690C6-1080-47CC-ACF7-0908E76FD50B}" dt="2021-10-03T15:58:31.704" v="297" actId="20577"/>
        <pc:sldMkLst>
          <pc:docMk/>
          <pc:sldMk cId="1154641066" sldId="301"/>
        </pc:sldMkLst>
        <pc:spChg chg="mod">
          <ac:chgData name="Christine Freestone" userId="8e2e7b49388b5c82" providerId="LiveId" clId="{5F9690C6-1080-47CC-ACF7-0908E76FD50B}" dt="2021-10-03T15:58:31.704" v="297" actId="20577"/>
          <ac:spMkLst>
            <pc:docMk/>
            <pc:sldMk cId="1154641066" sldId="301"/>
            <ac:spMk id="7" creationId="{3697A111-139F-4C3A-ACD9-FC0416B6A379}"/>
          </ac:spMkLst>
        </pc:spChg>
      </pc:sldChg>
      <pc:sldChg chg="addSp modSp mod">
        <pc:chgData name="Christine Freestone" userId="8e2e7b49388b5c82" providerId="LiveId" clId="{5F9690C6-1080-47CC-ACF7-0908E76FD50B}" dt="2021-10-03T15:49:17.315" v="20" actId="1076"/>
        <pc:sldMkLst>
          <pc:docMk/>
          <pc:sldMk cId="112363102" sldId="315"/>
        </pc:sldMkLst>
        <pc:spChg chg="mod">
          <ac:chgData name="Christine Freestone" userId="8e2e7b49388b5c82" providerId="LiveId" clId="{5F9690C6-1080-47CC-ACF7-0908E76FD50B}" dt="2021-10-03T15:49:08.854" v="18" actId="20577"/>
          <ac:spMkLst>
            <pc:docMk/>
            <pc:sldMk cId="112363102" sldId="315"/>
            <ac:spMk id="3" creationId="{5BCEA730-3026-4128-9B87-553210FD5CB1}"/>
          </ac:spMkLst>
        </pc:spChg>
        <pc:picChg chg="add mod">
          <ac:chgData name="Christine Freestone" userId="8e2e7b49388b5c82" providerId="LiveId" clId="{5F9690C6-1080-47CC-ACF7-0908E76FD50B}" dt="2021-10-03T15:49:17.315" v="20" actId="1076"/>
          <ac:picMkLst>
            <pc:docMk/>
            <pc:sldMk cId="112363102" sldId="315"/>
            <ac:picMk id="4" creationId="{75E2BBCF-BDCC-43F3-B9AF-33036C8E7EFD}"/>
          </ac:picMkLst>
        </pc:picChg>
      </pc:sldChg>
      <pc:sldChg chg="modSp">
        <pc:chgData name="Christine Freestone" userId="8e2e7b49388b5c82" providerId="LiveId" clId="{5F9690C6-1080-47CC-ACF7-0908E76FD50B}" dt="2021-10-03T15:49:30.234" v="22" actId="14100"/>
        <pc:sldMkLst>
          <pc:docMk/>
          <pc:sldMk cId="1247435341" sldId="318"/>
        </pc:sldMkLst>
        <pc:picChg chg="mod">
          <ac:chgData name="Christine Freestone" userId="8e2e7b49388b5c82" providerId="LiveId" clId="{5F9690C6-1080-47CC-ACF7-0908E76FD50B}" dt="2021-10-03T15:49:30.234" v="22" actId="14100"/>
          <ac:picMkLst>
            <pc:docMk/>
            <pc:sldMk cId="1247435341" sldId="318"/>
            <ac:picMk id="4" creationId="{ADDC7A19-B20B-46B3-964C-B2710D3B77EA}"/>
          </ac:picMkLst>
        </pc:picChg>
      </pc:sldChg>
      <pc:sldChg chg="addSp modSp mod">
        <pc:chgData name="Christine Freestone" userId="8e2e7b49388b5c82" providerId="LiveId" clId="{5F9690C6-1080-47CC-ACF7-0908E76FD50B}" dt="2021-10-03T15:57:54.302" v="259" actId="255"/>
        <pc:sldMkLst>
          <pc:docMk/>
          <pc:sldMk cId="1868615527" sldId="352"/>
        </pc:sldMkLst>
        <pc:spChg chg="mod">
          <ac:chgData name="Christine Freestone" userId="8e2e7b49388b5c82" providerId="LiveId" clId="{5F9690C6-1080-47CC-ACF7-0908E76FD50B}" dt="2021-10-03T15:57:54.302" v="259" actId="255"/>
          <ac:spMkLst>
            <pc:docMk/>
            <pc:sldMk cId="1868615527" sldId="352"/>
            <ac:spMk id="3" creationId="{4BC50D70-CACD-4380-82E5-F92E8A4EC3FF}"/>
          </ac:spMkLst>
        </pc:spChg>
        <pc:picChg chg="add mod">
          <ac:chgData name="Christine Freestone" userId="8e2e7b49388b5c82" providerId="LiveId" clId="{5F9690C6-1080-47CC-ACF7-0908E76FD50B}" dt="2021-10-03T15:50:35.659" v="36"/>
          <ac:picMkLst>
            <pc:docMk/>
            <pc:sldMk cId="1868615527" sldId="352"/>
            <ac:picMk id="4" creationId="{62BD3E15-218D-411E-B40F-85550960552F}"/>
          </ac:picMkLst>
        </pc:picChg>
      </pc:sldChg>
      <pc:sldChg chg="addSp modSp mod">
        <pc:chgData name="Christine Freestone" userId="8e2e7b49388b5c82" providerId="LiveId" clId="{5F9690C6-1080-47CC-ACF7-0908E76FD50B}" dt="2021-10-03T15:51:22.442" v="65"/>
        <pc:sldMkLst>
          <pc:docMk/>
          <pc:sldMk cId="297671377" sldId="499"/>
        </pc:sldMkLst>
        <pc:spChg chg="mod">
          <ac:chgData name="Christine Freestone" userId="8e2e7b49388b5c82" providerId="LiveId" clId="{5F9690C6-1080-47CC-ACF7-0908E76FD50B}" dt="2021-10-03T15:51:18.712" v="64" actId="20577"/>
          <ac:spMkLst>
            <pc:docMk/>
            <pc:sldMk cId="297671377" sldId="499"/>
            <ac:spMk id="4" creationId="{15811F24-BB91-449A-B770-ECCA11191765}"/>
          </ac:spMkLst>
        </pc:spChg>
        <pc:picChg chg="add mod">
          <ac:chgData name="Christine Freestone" userId="8e2e7b49388b5c82" providerId="LiveId" clId="{5F9690C6-1080-47CC-ACF7-0908E76FD50B}" dt="2021-10-03T15:51:22.442" v="65"/>
          <ac:picMkLst>
            <pc:docMk/>
            <pc:sldMk cId="297671377" sldId="499"/>
            <ac:picMk id="5" creationId="{39CC4A55-3105-4F9A-9B4E-0BC688D61DBF}"/>
          </ac:picMkLst>
        </pc:picChg>
      </pc:sldChg>
      <pc:sldChg chg="addSp modSp new mod">
        <pc:chgData name="Christine Freestone" userId="8e2e7b49388b5c82" providerId="LiveId" clId="{5F9690C6-1080-47CC-ACF7-0908E76FD50B}" dt="2021-10-03T15:58:13.833" v="260" actId="20577"/>
        <pc:sldMkLst>
          <pc:docMk/>
          <pc:sldMk cId="2389714138" sldId="500"/>
        </pc:sldMkLst>
        <pc:spChg chg="mod">
          <ac:chgData name="Christine Freestone" userId="8e2e7b49388b5c82" providerId="LiveId" clId="{5F9690C6-1080-47CC-ACF7-0908E76FD50B}" dt="2021-10-03T15:50:46.109" v="55" actId="20577"/>
          <ac:spMkLst>
            <pc:docMk/>
            <pc:sldMk cId="2389714138" sldId="500"/>
            <ac:spMk id="2" creationId="{C5FE128F-79F8-4998-A020-5DB2284347A3}"/>
          </ac:spMkLst>
        </pc:spChg>
        <pc:spChg chg="mod">
          <ac:chgData name="Christine Freestone" userId="8e2e7b49388b5c82" providerId="LiveId" clId="{5F9690C6-1080-47CC-ACF7-0908E76FD50B}" dt="2021-10-03T15:58:13.833" v="260" actId="20577"/>
          <ac:spMkLst>
            <pc:docMk/>
            <pc:sldMk cId="2389714138" sldId="500"/>
            <ac:spMk id="3" creationId="{5766A5DE-8092-4D1B-A45A-D6E5A2815704}"/>
          </ac:spMkLst>
        </pc:spChg>
        <pc:picChg chg="add mod">
          <ac:chgData name="Christine Freestone" userId="8e2e7b49388b5c82" providerId="LiveId" clId="{5F9690C6-1080-47CC-ACF7-0908E76FD50B}" dt="2021-10-03T15:51:07.521" v="60"/>
          <ac:picMkLst>
            <pc:docMk/>
            <pc:sldMk cId="2389714138" sldId="500"/>
            <ac:picMk id="4" creationId="{66B2EA44-28B9-45D8-A665-9BACFF6CC163}"/>
          </ac:picMkLst>
        </pc:picChg>
      </pc:sldChg>
      <pc:sldChg chg="modSp new mod">
        <pc:chgData name="Christine Freestone" userId="8e2e7b49388b5c82" providerId="LiveId" clId="{5F9690C6-1080-47CC-ACF7-0908E76FD50B}" dt="2021-10-03T15:57:22.850" v="258" actId="20577"/>
        <pc:sldMkLst>
          <pc:docMk/>
          <pc:sldMk cId="392476242" sldId="501"/>
        </pc:sldMkLst>
        <pc:spChg chg="mod">
          <ac:chgData name="Christine Freestone" userId="8e2e7b49388b5c82" providerId="LiveId" clId="{5F9690C6-1080-47CC-ACF7-0908E76FD50B}" dt="2021-10-03T15:53:36.777" v="127" actId="27636"/>
          <ac:spMkLst>
            <pc:docMk/>
            <pc:sldMk cId="392476242" sldId="501"/>
            <ac:spMk id="2" creationId="{574AA3E2-A5A2-4841-8E85-7067C3BC15EF}"/>
          </ac:spMkLst>
        </pc:spChg>
        <pc:spChg chg="mod">
          <ac:chgData name="Christine Freestone" userId="8e2e7b49388b5c82" providerId="LiveId" clId="{5F9690C6-1080-47CC-ACF7-0908E76FD50B}" dt="2021-10-03T15:57:22.850" v="258" actId="20577"/>
          <ac:spMkLst>
            <pc:docMk/>
            <pc:sldMk cId="392476242" sldId="501"/>
            <ac:spMk id="3" creationId="{8AF4A7F5-5477-4F0E-B669-56E71469887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43BCA-B51E-4E9F-83E0-AFD4EC5E3145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F24565-ED0D-4B01-BB9A-A066D4C126F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94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5.40-6.10 then feedback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FBBDE2-F548-41BB-B229-4524D0A581E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513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0D403-68DD-4E56-BF32-C6138F626558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903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Is this a reflection of your culture – whole school and / or safeguarding culture?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0D403-68DD-4E56-BF32-C6138F626558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0459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can be shared by both the whole school culture and the safeguarding culture which must sit within it. </a:t>
            </a:r>
          </a:p>
          <a:p>
            <a:endParaRPr lang="en-GB" dirty="0"/>
          </a:p>
          <a:p>
            <a:r>
              <a:rPr lang="en-GB" dirty="0"/>
              <a:t>Within this should sit :</a:t>
            </a:r>
          </a:p>
          <a:p>
            <a:pPr marL="171450" indent="-171450">
              <a:buFontTx/>
              <a:buChar char="-"/>
            </a:pPr>
            <a:r>
              <a:rPr lang="en-GB" dirty="0"/>
              <a:t>leadership</a:t>
            </a:r>
          </a:p>
          <a:p>
            <a:pPr marL="171450" indent="-171450">
              <a:buFontTx/>
              <a:buChar char="-"/>
            </a:pPr>
            <a:r>
              <a:rPr lang="en-GB" dirty="0"/>
              <a:t>shared vision and values</a:t>
            </a:r>
          </a:p>
          <a:p>
            <a:pPr marL="171450" indent="-171450">
              <a:buFontTx/>
              <a:buChar char="-"/>
            </a:pPr>
            <a:r>
              <a:rPr lang="en-GB" dirty="0"/>
              <a:t>respect for children and young people</a:t>
            </a:r>
          </a:p>
          <a:p>
            <a:pPr marL="171450" indent="-171450">
              <a:buFontTx/>
              <a:buChar char="-"/>
            </a:pPr>
            <a:r>
              <a:rPr lang="en-GB" dirty="0"/>
              <a:t>positive modelling of behaviour by the adults</a:t>
            </a:r>
          </a:p>
          <a:p>
            <a:pPr marL="171450" indent="-171450">
              <a:buFontTx/>
              <a:buChar char="-"/>
            </a:pPr>
            <a:r>
              <a:rPr lang="en-GB" dirty="0"/>
              <a:t>being accessible to young people</a:t>
            </a:r>
          </a:p>
          <a:p>
            <a:pPr marL="171450" indent="-171450">
              <a:buFontTx/>
              <a:buChar char="-"/>
            </a:pPr>
            <a:r>
              <a:rPr lang="en-GB" dirty="0"/>
              <a:t>being trusted by young people</a:t>
            </a:r>
          </a:p>
          <a:p>
            <a:pPr marL="171450" indent="-171450">
              <a:buFontTx/>
              <a:buChar char="-"/>
            </a:pPr>
            <a:r>
              <a:rPr lang="en-GB" dirty="0"/>
              <a:t>personal awareness of one’s own bias , values , unconscious bias- reflection and correction if they do not align with the whole school culture. Need for training? </a:t>
            </a:r>
          </a:p>
          <a:p>
            <a:pPr marL="171450" indent="-171450">
              <a:buFontTx/>
              <a:buChar char="-"/>
            </a:pPr>
            <a:endParaRPr lang="en-GB" dirty="0"/>
          </a:p>
          <a:p>
            <a:pPr marL="171450" indent="-171450">
              <a:buFontTx/>
              <a:buChar char="-"/>
            </a:pPr>
            <a:endParaRPr lang="en-GB" dirty="0"/>
          </a:p>
          <a:p>
            <a:pPr marL="171450" indent="-171450">
              <a:buFontTx/>
              <a:buChar char="-"/>
            </a:pPr>
            <a:r>
              <a:rPr lang="en-GB" dirty="0"/>
              <a:t>Harvard model and associated documentation</a:t>
            </a:r>
          </a:p>
          <a:p>
            <a:pPr marL="171450" indent="-171450">
              <a:buFontTx/>
              <a:buChar char="-"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0D403-68DD-4E56-BF32-C6138F626558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4723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5 key stages</a:t>
            </a:r>
          </a:p>
          <a:p>
            <a:endParaRPr lang="en-GB" dirty="0"/>
          </a:p>
          <a:p>
            <a:r>
              <a:rPr lang="en-GB" dirty="0"/>
              <a:t>If patterns and behaviours expressed by adults are concerning or do not align with expectations- what happens?</a:t>
            </a:r>
          </a:p>
          <a:p>
            <a:endParaRPr lang="en-GB" dirty="0"/>
          </a:p>
          <a:p>
            <a:r>
              <a:rPr lang="en-GB" dirty="0"/>
              <a:t>Do you see a positive culture?</a:t>
            </a:r>
          </a:p>
          <a:p>
            <a:endParaRPr lang="en-GB" dirty="0"/>
          </a:p>
          <a:p>
            <a:r>
              <a:rPr lang="en-GB" dirty="0"/>
              <a:t>Harvard model      - range of surveys to test bias , assumptions and likely responses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50D403-68DD-4E56-BF32-C6138F626558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9065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Courtesy of McKinsey 7 S diagram 2016. Top 3 are easy to measure in a culture , the four “softer “ elements less so but can capture the elements related to the personal values , behaviours , responses of adults within both a safegaurding culture and wider school culture.</a:t>
            </a:r>
          </a:p>
          <a:p>
            <a:endParaRPr lang="en-GB" dirty="0"/>
          </a:p>
          <a:p>
            <a:r>
              <a:rPr lang="en-GB" dirty="0"/>
              <a:t>The model can also be sued very successfully in creating a positive safegaurding culture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BBDE2-F548-41BB-B229-4524D0A581EB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5160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AFBBDE2-F548-41BB-B229-4524D0A581E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4647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S/g events</a:t>
            </a:r>
          </a:p>
          <a:p>
            <a:r>
              <a:rPr lang="en-GB" dirty="0"/>
              <a:t>Safer recruitment</a:t>
            </a:r>
          </a:p>
          <a:p>
            <a:r>
              <a:rPr lang="en-GB" dirty="0"/>
              <a:t>Loss of reputation</a:t>
            </a:r>
          </a:p>
          <a:p>
            <a:r>
              <a:rPr lang="en-GB" dirty="0"/>
              <a:t>Lack of leadership</a:t>
            </a:r>
          </a:p>
          <a:p>
            <a:r>
              <a:rPr lang="en-GB" dirty="0"/>
              <a:t>Silo working</a:t>
            </a:r>
          </a:p>
          <a:p>
            <a:r>
              <a:rPr lang="en-GB" dirty="0"/>
              <a:t>Short cuts</a:t>
            </a:r>
          </a:p>
          <a:p>
            <a:r>
              <a:rPr lang="en-GB" dirty="0"/>
              <a:t>Legislation not followed</a:t>
            </a:r>
          </a:p>
          <a:p>
            <a:r>
              <a:rPr lang="en-GB" dirty="0"/>
              <a:t>Poor governance</a:t>
            </a:r>
          </a:p>
          <a:p>
            <a:r>
              <a:rPr lang="en-GB" dirty="0"/>
              <a:t>“believing your own publicity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C510F7-E16B-49EE-A599-B3B1AF74FC05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949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A5C8-0E58-4ED0-8A96-1956F71896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D24728-E70B-4426-A7B8-54DF0720D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19B759-E17D-443A-A763-4CEB84034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289F7-A7C7-4E6F-A38E-F3487B39C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5492F-A0D5-44D6-AD32-E1C0C8FD9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91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C0D8-668E-4A59-B4CB-DB913942F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740DCA-843E-4235-89FF-92D29357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DCFB8-EA96-40FB-AD0E-7CF97D68E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0CEDF-6443-444A-8176-F64713E6A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7936C-FB60-4A5D-BD8B-8BB87F9B2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59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2E634-EE3B-495F-8072-EFDD615549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EF8618-439F-447A-B77F-D4B242B5F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718115-303E-4627-9C1A-9A474BD0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69AAE6-42A3-4199-9AD8-263AA586A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AC9B8F-106D-4EB4-B492-CDB0D5319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8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99927-F5D1-47D7-B74A-04CB89548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F447C-4420-4206-8019-16A08B620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9D7AF2-255E-450A-9915-ABC38D1B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D137D-918D-42FE-A17E-A8FFC10D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6BFF6-647F-48B1-8CE4-48170E791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21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19040-19A6-4736-A3BB-37AA84870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095EE-ACFE-420A-A159-1DE80A0C0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1B183-1849-407B-829A-2D8DAB6E3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676B7-73CF-43FA-9832-D15074877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D438C-6265-4157-8027-F5F98DB65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54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2C7A3-7748-497E-9835-B23AC7F03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52B9-A9FC-4778-89BE-C63498F669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9FAB71-6B7C-45CE-B514-697F0A43F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FBFF6-9009-4800-A171-CE7D0E118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E5102F-A9F2-4E51-9B0D-964C35157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D82C58-37D5-41BB-A77D-BB6D1260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722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FE00-3C62-42B2-A8D8-B166426A3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EB2172-6942-4BE8-9BA4-E88DD9DB2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C0EB4-C767-4507-ACF2-092560633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A5653B-3B97-4ADD-B326-A92A823366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B985A-FB63-4009-AE67-2F7DBA274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08963F-33C7-478B-B074-0D6014C71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FF75587-DA59-4B4F-A059-F8341567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D8943E-BBD1-4B48-96D1-85B9D5B5C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0854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071C-9B18-4CE3-A580-6B141EB8F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178069-AB7A-4E90-9BD4-214FF8F7B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20A05C-2563-4ABC-8217-30A070AC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11BC46-426E-4216-B97C-FA475F677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4115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C59F15-2BB3-49B0-90D9-48E8FEEB9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810E4B-892B-4284-B2D9-ED8402925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F76649-C8DA-42A4-8522-FFCF3EEA2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75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AD4C1-F85D-4C4D-826A-CEC689D8F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7DCDDA-B466-4CF7-AAE9-C471001993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00ABBD-67CB-4D04-93DD-533649E2C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EEB793-8FC0-4787-BCBE-80E0A2D6C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3A2FC-476D-472A-9FAA-6110941EE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3B35E-FF18-468F-B138-6867FB281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94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F65BE-7BBA-48DC-847C-0411C5A03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6C01A-E4A3-4A60-ACB5-6EF672119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340A31-B06D-4A8F-844B-296D43D15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A0D26-59F6-45A6-A521-96A72079A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2D804-C504-4A54-99D0-396BB9930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754BA7-A58D-4A62-8970-54A596491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4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05C6EE-480B-4CE1-9BB0-CB45AE48D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0EF529-BCD7-4ED7-902D-03B893114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A394A1-339D-4272-9957-E281376B90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05FEC-E41D-4C56-A972-B54771EFBF7D}" type="datetimeFigureOut">
              <a:rPr lang="en-GB" smtClean="0"/>
              <a:t>03/10/2021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A80579-4AE8-4B7A-BF87-113E001A2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5F8F-D65F-4430-9DC8-1972146C19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78889-4E48-4563-88B3-CEA372921B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1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sychologytoday.com/gb/basics/embarrassment" TargetMode="External"/><Relationship Id="rId2" Type="http://schemas.openxmlformats.org/officeDocument/2006/relationships/hyperlink" Target="https://www.psychologytoday.com/gb/basics/guil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sychologytoday.com/gb/basics/trust" TargetMode="External"/><Relationship Id="rId4" Type="http://schemas.openxmlformats.org/officeDocument/2006/relationships/hyperlink" Target="https://www.psychologytoday.com/gb/basics/fear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0581B61-EB9C-4FED-8E62-AE74FB0BC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2">
              <a:tint val="95000"/>
              <a:satMod val="1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9198901-5716-4C59-8560-9B4B17388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1765" y="0"/>
            <a:ext cx="10950698" cy="6858000"/>
            <a:chOff x="591765" y="0"/>
            <a:chExt cx="10950698" cy="6858000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A1D91B2F-0B68-466B-871D-2350F92FA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907574" y="0"/>
              <a:ext cx="10399454" cy="6858000"/>
            </a:xfrm>
            <a:custGeom>
              <a:avLst/>
              <a:gdLst>
                <a:gd name="connsiteX0" fmla="*/ 7551973 w 9174595"/>
                <a:gd name="connsiteY0" fmla="*/ 0 h 6858000"/>
                <a:gd name="connsiteX1" fmla="*/ 5634635 w 9174595"/>
                <a:gd name="connsiteY1" fmla="*/ 0 h 6858000"/>
                <a:gd name="connsiteX2" fmla="*/ 5550590 w 9174595"/>
                <a:gd name="connsiteY2" fmla="*/ 0 h 6858000"/>
                <a:gd name="connsiteX3" fmla="*/ 5480986 w 9174595"/>
                <a:gd name="connsiteY3" fmla="*/ 0 h 6858000"/>
                <a:gd name="connsiteX4" fmla="*/ 4886240 w 9174595"/>
                <a:gd name="connsiteY4" fmla="*/ 0 h 6858000"/>
                <a:gd name="connsiteX5" fmla="*/ 4816638 w 9174595"/>
                <a:gd name="connsiteY5" fmla="*/ 0 h 6858000"/>
                <a:gd name="connsiteX6" fmla="*/ 4357958 w 9174595"/>
                <a:gd name="connsiteY6" fmla="*/ 0 h 6858000"/>
                <a:gd name="connsiteX7" fmla="*/ 4288354 w 9174595"/>
                <a:gd name="connsiteY7" fmla="*/ 0 h 6858000"/>
                <a:gd name="connsiteX8" fmla="*/ 3693608 w 9174595"/>
                <a:gd name="connsiteY8" fmla="*/ 0 h 6858000"/>
                <a:gd name="connsiteX9" fmla="*/ 3624006 w 9174595"/>
                <a:gd name="connsiteY9" fmla="*/ 0 h 6858000"/>
                <a:gd name="connsiteX10" fmla="*/ 3276448 w 9174595"/>
                <a:gd name="connsiteY10" fmla="*/ 0 h 6858000"/>
                <a:gd name="connsiteX11" fmla="*/ 1622622 w 9174595"/>
                <a:gd name="connsiteY11" fmla="*/ 0 h 6858000"/>
                <a:gd name="connsiteX12" fmla="*/ 1600504 w 9174595"/>
                <a:gd name="connsiteY12" fmla="*/ 14997 h 6858000"/>
                <a:gd name="connsiteX13" fmla="*/ 0 w 9174595"/>
                <a:gd name="connsiteY13" fmla="*/ 3621656 h 6858000"/>
                <a:gd name="connsiteX14" fmla="*/ 1873886 w 9174595"/>
                <a:gd name="connsiteY14" fmla="*/ 6374814 h 6858000"/>
                <a:gd name="connsiteX15" fmla="*/ 2390406 w 9174595"/>
                <a:gd name="connsiteY15" fmla="*/ 6780599 h 6858000"/>
                <a:gd name="connsiteX16" fmla="*/ 2502136 w 9174595"/>
                <a:gd name="connsiteY16" fmla="*/ 6858000 h 6858000"/>
                <a:gd name="connsiteX17" fmla="*/ 3276448 w 9174595"/>
                <a:gd name="connsiteY17" fmla="*/ 6858000 h 6858000"/>
                <a:gd name="connsiteX18" fmla="*/ 3624006 w 9174595"/>
                <a:gd name="connsiteY18" fmla="*/ 6858000 h 6858000"/>
                <a:gd name="connsiteX19" fmla="*/ 3693608 w 9174595"/>
                <a:gd name="connsiteY19" fmla="*/ 6858000 h 6858000"/>
                <a:gd name="connsiteX20" fmla="*/ 4288354 w 9174595"/>
                <a:gd name="connsiteY20" fmla="*/ 6858000 h 6858000"/>
                <a:gd name="connsiteX21" fmla="*/ 4357958 w 9174595"/>
                <a:gd name="connsiteY21" fmla="*/ 6858000 h 6858000"/>
                <a:gd name="connsiteX22" fmla="*/ 4816638 w 9174595"/>
                <a:gd name="connsiteY22" fmla="*/ 6858000 h 6858000"/>
                <a:gd name="connsiteX23" fmla="*/ 4886240 w 9174595"/>
                <a:gd name="connsiteY23" fmla="*/ 6858000 h 6858000"/>
                <a:gd name="connsiteX24" fmla="*/ 5480986 w 9174595"/>
                <a:gd name="connsiteY24" fmla="*/ 6858000 h 6858000"/>
                <a:gd name="connsiteX25" fmla="*/ 5550590 w 9174595"/>
                <a:gd name="connsiteY25" fmla="*/ 6858000 h 6858000"/>
                <a:gd name="connsiteX26" fmla="*/ 5634635 w 9174595"/>
                <a:gd name="connsiteY26" fmla="*/ 6858000 h 6858000"/>
                <a:gd name="connsiteX27" fmla="*/ 6672460 w 9174595"/>
                <a:gd name="connsiteY27" fmla="*/ 6858000 h 6858000"/>
                <a:gd name="connsiteX28" fmla="*/ 6784188 w 9174595"/>
                <a:gd name="connsiteY28" fmla="*/ 6780599 h 6858000"/>
                <a:gd name="connsiteX29" fmla="*/ 7300708 w 9174595"/>
                <a:gd name="connsiteY29" fmla="*/ 6374814 h 6858000"/>
                <a:gd name="connsiteX30" fmla="*/ 9174595 w 9174595"/>
                <a:gd name="connsiteY30" fmla="*/ 3621656 h 6858000"/>
                <a:gd name="connsiteX31" fmla="*/ 7574092 w 9174595"/>
                <a:gd name="connsiteY3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9174595" h="6858000">
                  <a:moveTo>
                    <a:pt x="7551973" y="0"/>
                  </a:moveTo>
                  <a:lnTo>
                    <a:pt x="5634635" y="0"/>
                  </a:lnTo>
                  <a:lnTo>
                    <a:pt x="5550590" y="0"/>
                  </a:lnTo>
                  <a:lnTo>
                    <a:pt x="5480986" y="0"/>
                  </a:lnTo>
                  <a:lnTo>
                    <a:pt x="4886240" y="0"/>
                  </a:lnTo>
                  <a:lnTo>
                    <a:pt x="4816638" y="0"/>
                  </a:lnTo>
                  <a:lnTo>
                    <a:pt x="4357958" y="0"/>
                  </a:lnTo>
                  <a:lnTo>
                    <a:pt x="4288354" y="0"/>
                  </a:lnTo>
                  <a:lnTo>
                    <a:pt x="3693608" y="0"/>
                  </a:lnTo>
                  <a:lnTo>
                    <a:pt x="3624006" y="0"/>
                  </a:lnTo>
                  <a:lnTo>
                    <a:pt x="3276448" y="0"/>
                  </a:lnTo>
                  <a:lnTo>
                    <a:pt x="1622622" y="0"/>
                  </a:lnTo>
                  <a:lnTo>
                    <a:pt x="1600504" y="14997"/>
                  </a:lnTo>
                  <a:cubicBezTo>
                    <a:pt x="573594" y="754641"/>
                    <a:pt x="0" y="2093192"/>
                    <a:pt x="0" y="3621656"/>
                  </a:cubicBezTo>
                  <a:cubicBezTo>
                    <a:pt x="0" y="4969131"/>
                    <a:pt x="928496" y="5602839"/>
                    <a:pt x="1873886" y="6374814"/>
                  </a:cubicBezTo>
                  <a:cubicBezTo>
                    <a:pt x="2046046" y="6515397"/>
                    <a:pt x="2216632" y="6653108"/>
                    <a:pt x="2390406" y="6780599"/>
                  </a:cubicBezTo>
                  <a:lnTo>
                    <a:pt x="2502136" y="6858000"/>
                  </a:lnTo>
                  <a:lnTo>
                    <a:pt x="3276448" y="6858000"/>
                  </a:lnTo>
                  <a:lnTo>
                    <a:pt x="3624006" y="6858000"/>
                  </a:lnTo>
                  <a:lnTo>
                    <a:pt x="3693608" y="6858000"/>
                  </a:lnTo>
                  <a:lnTo>
                    <a:pt x="4288354" y="6858000"/>
                  </a:lnTo>
                  <a:lnTo>
                    <a:pt x="4357958" y="6858000"/>
                  </a:lnTo>
                  <a:lnTo>
                    <a:pt x="4816638" y="6858000"/>
                  </a:lnTo>
                  <a:lnTo>
                    <a:pt x="4886240" y="6858000"/>
                  </a:lnTo>
                  <a:lnTo>
                    <a:pt x="5480986" y="6858000"/>
                  </a:lnTo>
                  <a:lnTo>
                    <a:pt x="5550590" y="6858000"/>
                  </a:lnTo>
                  <a:lnTo>
                    <a:pt x="5634635" y="6858000"/>
                  </a:lnTo>
                  <a:lnTo>
                    <a:pt x="6672460" y="6858000"/>
                  </a:lnTo>
                  <a:lnTo>
                    <a:pt x="6784188" y="6780599"/>
                  </a:lnTo>
                  <a:cubicBezTo>
                    <a:pt x="6957963" y="6653108"/>
                    <a:pt x="7128548" y="6515397"/>
                    <a:pt x="7300708" y="6374814"/>
                  </a:cubicBezTo>
                  <a:cubicBezTo>
                    <a:pt x="8246100" y="5602839"/>
                    <a:pt x="9174595" y="4969131"/>
                    <a:pt x="9174595" y="3621656"/>
                  </a:cubicBezTo>
                  <a:cubicBezTo>
                    <a:pt x="9174595" y="2093192"/>
                    <a:pt x="8601001" y="754641"/>
                    <a:pt x="7574092" y="14997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FF7C94E-23C0-4A3B-8021-55058EF02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752814" y="0"/>
              <a:ext cx="2778659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0516DB1-0E43-4D56-A51D-F8C67939D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46711" y="0"/>
              <a:ext cx="2664398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7958EA7-5F20-4E68-8089-D99DC0CC9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>
              <a:off x="591765" y="0"/>
              <a:ext cx="2590095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9DFFEF3-1EED-4606-884B-6908880F6F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86345" y="0"/>
              <a:ext cx="2556118" cy="6858000"/>
            </a:xfrm>
            <a:custGeom>
              <a:avLst/>
              <a:gdLst>
                <a:gd name="connsiteX0" fmla="*/ 955085 w 2209181"/>
                <a:gd name="connsiteY0" fmla="*/ 0 h 6858000"/>
                <a:gd name="connsiteX1" fmla="*/ 937727 w 2209181"/>
                <a:gd name="connsiteY1" fmla="*/ 0 h 6858000"/>
                <a:gd name="connsiteX2" fmla="*/ 963738 w 2209181"/>
                <a:gd name="connsiteY2" fmla="*/ 24346 h 6858000"/>
                <a:gd name="connsiteX3" fmla="*/ 2184004 w 2209181"/>
                <a:gd name="connsiteY3" fmla="*/ 3809420 h 6858000"/>
                <a:gd name="connsiteX4" fmla="*/ 218679 w 2209181"/>
                <a:gd name="connsiteY4" fmla="*/ 6681644 h 6858000"/>
                <a:gd name="connsiteX5" fmla="*/ 0 w 2209181"/>
                <a:gd name="connsiteY5" fmla="*/ 6858000 h 6858000"/>
                <a:gd name="connsiteX6" fmla="*/ 19349 w 2209181"/>
                <a:gd name="connsiteY6" fmla="*/ 6858000 h 6858000"/>
                <a:gd name="connsiteX7" fmla="*/ 236958 w 2209181"/>
                <a:gd name="connsiteY7" fmla="*/ 6682507 h 6858000"/>
                <a:gd name="connsiteX8" fmla="*/ 2202283 w 2209181"/>
                <a:gd name="connsiteY8" fmla="*/ 3810283 h 6858000"/>
                <a:gd name="connsiteX9" fmla="*/ 982018 w 2209181"/>
                <a:gd name="connsiteY9" fmla="*/ 2521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09181" h="6858000">
                  <a:moveTo>
                    <a:pt x="955085" y="0"/>
                  </a:moveTo>
                  <a:lnTo>
                    <a:pt x="937727" y="0"/>
                  </a:lnTo>
                  <a:lnTo>
                    <a:pt x="963738" y="24346"/>
                  </a:lnTo>
                  <a:cubicBezTo>
                    <a:pt x="1818009" y="885455"/>
                    <a:pt x="2251801" y="2269402"/>
                    <a:pt x="2184004" y="3809420"/>
                  </a:cubicBezTo>
                  <a:cubicBezTo>
                    <a:pt x="2120250" y="5257592"/>
                    <a:pt x="1181008" y="5895709"/>
                    <a:pt x="218679" y="6681644"/>
                  </a:cubicBezTo>
                  <a:lnTo>
                    <a:pt x="0" y="6858000"/>
                  </a:lnTo>
                  <a:lnTo>
                    <a:pt x="19349" y="6858000"/>
                  </a:lnTo>
                  <a:lnTo>
                    <a:pt x="236958" y="6682507"/>
                  </a:lnTo>
                  <a:cubicBezTo>
                    <a:pt x="1199288" y="5896573"/>
                    <a:pt x="2138530" y="5258455"/>
                    <a:pt x="2202283" y="3810283"/>
                  </a:cubicBezTo>
                  <a:cubicBezTo>
                    <a:pt x="2270080" y="2270266"/>
                    <a:pt x="1836289" y="886318"/>
                    <a:pt x="982018" y="2521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17773CF-6979-47D0-8399-FCA6EFE56B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847" y="3912041"/>
            <a:ext cx="8394306" cy="1396053"/>
          </a:xfrm>
        </p:spPr>
        <p:txBody>
          <a:bodyPr anchor="b">
            <a:normAutofit/>
          </a:bodyPr>
          <a:lstStyle/>
          <a:p>
            <a:r>
              <a:rPr lang="en-GB" sz="2900"/>
              <a:t>Culture- protective factors in terms of safeguarding from an overarching strategic perspective.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B21302-42B9-4D4D-8111-7732064D29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5308096"/>
            <a:ext cx="6953250" cy="862394"/>
          </a:xfrm>
        </p:spPr>
        <p:txBody>
          <a:bodyPr anchor="t">
            <a:normAutofit/>
          </a:bodyPr>
          <a:lstStyle/>
          <a:p>
            <a:r>
              <a:rPr lang="en-GB" dirty="0"/>
              <a:t>Chris Freestone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82E637-24AB-4073-862D-1DD124FB96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5126" y="687511"/>
            <a:ext cx="6661747" cy="308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86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E128F-79F8-4998-A020-5DB228434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Protective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6A5DE-8092-4D1B-A45A-D6E5A2815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51095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use of LADO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child centred, rights based approach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calm, authoritative staff, with strategies to respond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up to date training which aligns with the Statement of Purpose and practice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challenge and whistleblowing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clarity in hearing the child’s voice throughout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external view and challenge</a:t>
            </a:r>
          </a:p>
          <a:p>
            <a:r>
              <a:rPr lang="en-GB" sz="2400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professionals input</a:t>
            </a:r>
          </a:p>
          <a:p>
            <a:endParaRPr lang="en-GB" sz="28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6B2EA44-28B9-45D8-A665-9BACFF6CC1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295" y="5524182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714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726D1-85ED-4C22-80B2-18B34D088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9" y="851517"/>
            <a:ext cx="5130795" cy="146177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Culture: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4E6D7-B1E4-4F22-9796-FD29FDDC2C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5200" y="2129883"/>
            <a:ext cx="4048344" cy="3876601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400" dirty="0"/>
              <a:t>Data</a:t>
            </a:r>
          </a:p>
          <a:p>
            <a:r>
              <a:rPr lang="en-US" sz="2400" dirty="0"/>
              <a:t>Accidents / incidents</a:t>
            </a:r>
          </a:p>
          <a:p>
            <a:r>
              <a:rPr lang="en-US" sz="2400" dirty="0"/>
              <a:t>Interventions</a:t>
            </a:r>
          </a:p>
          <a:p>
            <a:r>
              <a:rPr lang="en-US" sz="2400" dirty="0"/>
              <a:t>Regulation 40 </a:t>
            </a:r>
          </a:p>
          <a:p>
            <a:r>
              <a:rPr lang="en-US" sz="2400" dirty="0"/>
              <a:t>Reg 45 findings</a:t>
            </a:r>
          </a:p>
          <a:p>
            <a:r>
              <a:rPr lang="en-US" sz="2400" dirty="0"/>
              <a:t>Reg 44 findings</a:t>
            </a:r>
          </a:p>
          <a:p>
            <a:r>
              <a:rPr lang="en-US" sz="2400" dirty="0"/>
              <a:t>Complaints</a:t>
            </a:r>
          </a:p>
          <a:p>
            <a:r>
              <a:rPr lang="en-US" sz="2400" dirty="0"/>
              <a:t>Health and safety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ANYTHING ELSE?</a:t>
            </a:r>
          </a:p>
        </p:txBody>
      </p:sp>
      <p:pic>
        <p:nvPicPr>
          <p:cNvPr id="6" name="Content Placeholder 5" descr="Speech outline">
            <a:extLst>
              <a:ext uri="{FF2B5EF4-FFF2-40B4-BE49-F238E27FC236}">
                <a16:creationId xmlns:a16="http://schemas.microsoft.com/office/drawing/2014/main" id="{1FC811E9-21FA-4610-A5BE-70E3292BAE5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21244" y="657923"/>
            <a:ext cx="3605556" cy="6016984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97A111-139F-4C3A-ACD9-FC0416B6A379}"/>
              </a:ext>
            </a:extLst>
          </p:cNvPr>
          <p:cNvSpPr txBox="1"/>
          <p:nvPr/>
        </p:nvSpPr>
        <p:spPr>
          <a:xfrm>
            <a:off x="8441473" y="2267575"/>
            <a:ext cx="203672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VOICE of the child- central</a:t>
            </a:r>
          </a:p>
        </p:txBody>
      </p:sp>
    </p:spTree>
    <p:extLst>
      <p:ext uri="{BB962C8B-B14F-4D97-AF65-F5344CB8AC3E}">
        <p14:creationId xmlns:p14="http://schemas.microsoft.com/office/powerpoint/2010/main" val="1154641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FF60E-52D7-47D1-87FE-808495A99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200" dirty="0"/>
              <a:t>What are the key challenges to a secure safeguarding culture in your service ? What can go wrong? How will you deal with this – broad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C9C33-2636-491B-AD44-BD54643EF6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1325563"/>
          </a:xfrm>
        </p:spPr>
        <p:txBody>
          <a:bodyPr/>
          <a:lstStyle/>
          <a:p>
            <a:r>
              <a:rPr lang="en-GB" dirty="0"/>
              <a:t>Working in small groups – discuss this for 10 minutes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811F24-BB91-449A-B770-ECCA111917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910455"/>
          </a:xfrm>
        </p:spPr>
        <p:txBody>
          <a:bodyPr/>
          <a:lstStyle/>
          <a:p>
            <a:r>
              <a:rPr lang="en-GB" dirty="0"/>
              <a:t>Feedback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CC4A55-3105-4F9A-9B4E-0BC688D61D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295" y="5524182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71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2EF1E-54D4-4D46-83C0-BD3D705BA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23" y="962166"/>
            <a:ext cx="3103808" cy="4421876"/>
          </a:xfrm>
        </p:spPr>
        <p:txBody>
          <a:bodyPr anchor="t">
            <a:normAutofit/>
          </a:bodyPr>
          <a:lstStyle/>
          <a:p>
            <a:pPr algn="r"/>
            <a:r>
              <a:rPr lang="en-GB" sz="4000" dirty="0"/>
              <a:t>Defining the constituent parts of a safeguarding culture- what will you see and test?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2A726-E0C8-41E6-8795-E30997F6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8929" y="962167"/>
            <a:ext cx="6858113" cy="5104096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en-GB" sz="2400" dirty="0"/>
              <a:t>What do you think constitutes a robust and secure safeguarding culture in a children’s service?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Let’s look at what is should look like….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5D248C-4522-4F32-85D0-D82E856BAA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0735" y="5115668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844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keyboard&#10;&#10;Description automatically generated with medium confidence">
            <a:extLst>
              <a:ext uri="{FF2B5EF4-FFF2-40B4-BE49-F238E27FC236}">
                <a16:creationId xmlns:a16="http://schemas.microsoft.com/office/drawing/2014/main" id="{5556F142-4559-4F86-8E28-312B5163213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5835" y="-635001"/>
            <a:ext cx="12487835" cy="832522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93E3337-5DB5-4E48-BF9F-28D1C940C13C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b="1" dirty="0">
                <a:solidFill>
                  <a:schemeClr val="bg1">
                    <a:lumMod val="95000"/>
                  </a:schemeClr>
                </a:solidFill>
                <a:latin typeface="Tondo" panose="020B0604020202020204" charset="0"/>
              </a:rPr>
              <a:t>Culture? What is it?…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B5ED6-C907-4989-B79F-ADFA49F1D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0906" y="1537854"/>
            <a:ext cx="6122894" cy="5057928"/>
          </a:xfrm>
          <a:solidFill>
            <a:srgbClr val="4A205D">
              <a:alpha val="80000"/>
            </a:srgbClr>
          </a:solidFill>
        </p:spPr>
        <p:txBody>
          <a:bodyPr>
            <a:normAutofit/>
          </a:bodyPr>
          <a:lstStyle/>
          <a:p>
            <a:endParaRPr lang="en-GB" sz="2000" dirty="0">
              <a:solidFill>
                <a:schemeClr val="bg1">
                  <a:lumMod val="95000"/>
                </a:schemeClr>
              </a:solidFill>
              <a:latin typeface="Tondo" panose="020B0604020202020204" charset="0"/>
            </a:endParaRP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  <a:latin typeface="Tondo" panose="020B0604020202020204" charset="0"/>
              </a:rPr>
              <a:t>What are the attributes of a positive  culture?</a:t>
            </a: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What are the responsibilities of the adults in your home  in promoting a positive culture?</a:t>
            </a:r>
          </a:p>
          <a:p>
            <a:r>
              <a:rPr lang="en-GB" dirty="0">
                <a:solidFill>
                  <a:schemeClr val="bg1">
                    <a:lumMod val="95000"/>
                  </a:schemeClr>
                </a:solidFill>
              </a:rPr>
              <a:t>How are you going to test this ? </a:t>
            </a:r>
          </a:p>
        </p:txBody>
      </p:sp>
    </p:spTree>
    <p:extLst>
      <p:ext uri="{BB962C8B-B14F-4D97-AF65-F5344CB8AC3E}">
        <p14:creationId xmlns:p14="http://schemas.microsoft.com/office/powerpoint/2010/main" val="48784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CCF7F-5224-4803-A99F-7592D025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/>
              <a:t>Culture is……………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0E8F4-FA65-414B-9F15-93730560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about leadership </a:t>
            </a:r>
          </a:p>
          <a:p>
            <a:r>
              <a:rPr lang="en-GB" dirty="0"/>
              <a:t>about connections </a:t>
            </a:r>
          </a:p>
          <a:p>
            <a:r>
              <a:rPr lang="en-GB" dirty="0"/>
              <a:t>about communication</a:t>
            </a:r>
          </a:p>
          <a:p>
            <a:r>
              <a:rPr lang="en-GB" dirty="0"/>
              <a:t>fundamental</a:t>
            </a:r>
          </a:p>
          <a:p>
            <a:r>
              <a:rPr lang="en-GB" dirty="0"/>
              <a:t>a positive model</a:t>
            </a:r>
          </a:p>
          <a:p>
            <a:r>
              <a:rPr lang="en-GB" dirty="0"/>
              <a:t>a positive model of behaviour which is shared , known and understood</a:t>
            </a:r>
          </a:p>
          <a:p>
            <a:r>
              <a:rPr lang="en-GB" dirty="0"/>
              <a:t>shared vision</a:t>
            </a:r>
          </a:p>
          <a:p>
            <a:r>
              <a:rPr lang="en-GB" dirty="0"/>
              <a:t>common beliefs , values and actions</a:t>
            </a:r>
          </a:p>
          <a:p>
            <a:r>
              <a:rPr lang="en-GB" dirty="0"/>
              <a:t>CULTURE IS WEAKER WHEN CONNECTIONS ARE POOR OR INFREQUENT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198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2D23-3382-4E77-A86F-9C79B5484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71" y="0"/>
            <a:ext cx="12034345" cy="1302323"/>
          </a:xfrm>
        </p:spPr>
        <p:txBody>
          <a:bodyPr>
            <a:noAutofit/>
          </a:bodyPr>
          <a:lstStyle/>
          <a:p>
            <a:r>
              <a:rPr lang="en-GB" sz="36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 good culture arises from messages that promote traits like collaboration, honesty, and hard work.</a:t>
            </a:r>
            <a:br>
              <a:rPr lang="en-GB" sz="36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3600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EA730-3026-4128-9B87-553210FD5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7855"/>
            <a:ext cx="10515600" cy="515758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Fundamental beliefs and assumptions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the things that people at in your home consider to be true. 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Shared values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the judgments people in your service make about those belief and assumptions — whether they are right or wrong, good or bad, just or unjust. </a:t>
            </a:r>
          </a:p>
          <a:p>
            <a:pPr marL="514350" indent="-514350">
              <a:buAutoNum type="arabicPeriod"/>
            </a:pP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Norms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how members believe they </a:t>
            </a:r>
            <a:r>
              <a:rPr lang="en-GB" sz="2800" i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should 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act and behave, or what they think is expected of them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0000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0000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800" dirty="0">
              <a:solidFill>
                <a:srgbClr val="000000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E2BBCF-BDCC-43F3-B9AF-33036C8E7E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295" y="5524182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6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E5834-E36D-4763-9FBF-58B52E3E4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7656"/>
            <a:ext cx="12192000" cy="1144668"/>
          </a:xfrm>
        </p:spPr>
        <p:txBody>
          <a:bodyPr>
            <a:noAutofit/>
          </a:bodyPr>
          <a:lstStyle/>
          <a:p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A good culture arises from messages that promote traits like collaboration, honesty, and hard work.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BC954F-20AD-46C8-9CDE-96EDA96BD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4. Patterns and behaviours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the way people </a:t>
            </a:r>
            <a:r>
              <a:rPr lang="en-GB" sz="2800" i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actually 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act and behave in your home / service.</a:t>
            </a: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GB" b="1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5. </a:t>
            </a:r>
            <a:r>
              <a:rPr lang="en-GB" sz="2800" b="1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Tangible evidence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, or the physical, visual, auditory, or other sensory signs that demonstrate the behaviours of the people in your </a:t>
            </a:r>
            <a:r>
              <a:rPr lang="en-GB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service</a:t>
            </a: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GB" dirty="0">
              <a:solidFill>
                <a:srgbClr val="000000"/>
              </a:solidFill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000000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</a:rPr>
              <a:t>Each of these components influences and drives the others, forming a circle of reinforcing beliefs and actions</a:t>
            </a:r>
          </a:p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latin typeface="Open Sans" panose="020B0606030504020204" pitchFamily="34" charset="0"/>
                <a:ea typeface="Times New Roman" panose="02020603050405020304" pitchFamily="18" charset="0"/>
              </a:rPr>
              <a:t> </a:t>
            </a:r>
            <a:endParaRPr lang="en-GB" sz="2800" dirty="0">
              <a:solidFill>
                <a:srgbClr val="000000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768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8B98-5801-4EA2-AC99-91A1290E0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4241"/>
          </a:xfrm>
        </p:spPr>
        <p:txBody>
          <a:bodyPr>
            <a:noAutofit/>
          </a:bodyPr>
          <a:lstStyle/>
          <a:p>
            <a:r>
              <a:rPr lang="en-GB" sz="2800" dirty="0"/>
              <a:t>Culture structure- McKinsey 2016</a:t>
            </a:r>
          </a:p>
        </p:txBody>
      </p:sp>
      <p:pic>
        <p:nvPicPr>
          <p:cNvPr id="4" name="Picture 2" descr="McKinsey 7-S Framework">
            <a:extLst>
              <a:ext uri="{FF2B5EF4-FFF2-40B4-BE49-F238E27FC236}">
                <a16:creationId xmlns:a16="http://schemas.microsoft.com/office/drawing/2014/main" id="{ADDC7A19-B20B-46B3-964C-B2710D3B77E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760" y="1285875"/>
            <a:ext cx="5385467" cy="520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7435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AA3E2-A5A2-4841-8E85-7067C3BC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>
            <a:normAutofit/>
          </a:bodyPr>
          <a:lstStyle/>
          <a:p>
            <a:r>
              <a:rPr lang="en-GB" sz="3600" dirty="0"/>
              <a:t>Barriers to reporting for children and young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4A7F5-5477-4F0E-B669-56E714698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6800"/>
            <a:ext cx="10515600" cy="5714999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Feelings of shame, </a:t>
            </a:r>
            <a:r>
              <a:rPr lang="en-US" b="0" i="0" strike="noStrike" dirty="0">
                <a:effectLst/>
                <a:latin typeface="+mj-lt"/>
                <a:hlinkClick r:id="rId2" tooltip="Psychology Today looks at guil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guilt</a:t>
            </a:r>
            <a:r>
              <a:rPr lang="en-US" b="0" i="0" dirty="0">
                <a:effectLst/>
                <a:latin typeface="+mj-lt"/>
              </a:rPr>
              <a:t> and </a:t>
            </a:r>
            <a:r>
              <a:rPr lang="en-US" b="0" i="0" strike="noStrike" dirty="0">
                <a:effectLst/>
                <a:latin typeface="+mj-lt"/>
                <a:hlinkClick r:id="rId3" tooltip="Psychology Today looks at embarrassmen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embarrassment</a:t>
            </a:r>
            <a:endParaRPr lang="en-US" b="0" i="0" strike="noStrike" dirty="0"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latin typeface="+mj-lt"/>
              </a:rPr>
              <a:t>Not being believed</a:t>
            </a:r>
            <a:endParaRPr lang="en-US" b="0" i="0" dirty="0">
              <a:effectLst/>
              <a:latin typeface="+mj-lt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Perceived negative consequences of reporting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effectLst/>
                <a:latin typeface="+mj-lt"/>
                <a:hlinkClick r:id="rId4" tooltip="Psychology Today looks at Fea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Fear</a:t>
            </a:r>
            <a:r>
              <a:rPr lang="en-US" b="0" i="0" dirty="0">
                <a:effectLst/>
                <a:latin typeface="+mj-lt"/>
              </a:rPr>
              <a:t> of </a:t>
            </a: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retaliation by the perpetrator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Financial dependence upon the perpetrator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Not wanting family member or friend to be prosecuted/reported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sng" dirty="0">
                <a:solidFill>
                  <a:srgbClr val="2C2D30"/>
                </a:solidFill>
                <a:effectLst/>
                <a:latin typeface="+mj-lt"/>
              </a:rPr>
              <a:t>Disbelief </a:t>
            </a: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in getting a successful prosecution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Lack of resources for getting help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effectLst/>
                <a:latin typeface="+mj-lt"/>
                <a:hlinkClick r:id="rId5" tooltip="Psychology Today looks at Distru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Distrust</a:t>
            </a:r>
            <a:r>
              <a:rPr lang="en-US" b="0" i="0" dirty="0">
                <a:effectLst/>
                <a:latin typeface="+mj-lt"/>
              </a:rPr>
              <a:t> of the criminal justice system and contacting the police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  <a:latin typeface="+mj-lt"/>
              </a:rPr>
              <a:t>Cultural or language </a:t>
            </a:r>
            <a:r>
              <a:rPr lang="en-US" b="0" i="0" dirty="0">
                <a:solidFill>
                  <a:srgbClr val="2C2D30"/>
                </a:solidFill>
                <a:effectLst/>
                <a:latin typeface="+mj-lt"/>
              </a:rPr>
              <a:t>barriers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2C2D30"/>
                </a:solidFill>
                <a:latin typeface="+mj-lt"/>
              </a:rPr>
              <a:t>Don’t know what will happen next- fear / confusion</a:t>
            </a:r>
            <a:endParaRPr lang="en-US" b="0" i="0" dirty="0">
              <a:solidFill>
                <a:srgbClr val="2C2D30"/>
              </a:solidFill>
              <a:effectLst/>
              <a:latin typeface="+mj-lt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76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7CBF8-1B22-41BA-829D-08495DC56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48" y="0"/>
            <a:ext cx="11252365" cy="903890"/>
          </a:xfrm>
        </p:spPr>
        <p:txBody>
          <a:bodyPr>
            <a:normAutofit fontScale="90000"/>
          </a:bodyPr>
          <a:lstStyle/>
          <a:p>
            <a:r>
              <a:rPr lang="en-GB" sz="3200" dirty="0"/>
              <a:t>Are these protective factors in place in your service and your home?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50D70-CACD-4380-82E5-F92E8A4EC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247" y="788277"/>
            <a:ext cx="11252365" cy="5857850"/>
          </a:xfrm>
        </p:spPr>
        <p:txBody>
          <a:bodyPr>
            <a:normAutofit/>
          </a:bodyPr>
          <a:lstStyle/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strong leadership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safer recruitment- robust and monitored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positive staff culture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close inclusive relationships with young people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high quality supervision / appraisal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effective monitoring and placement review </a:t>
            </a:r>
          </a:p>
          <a:p>
            <a:r>
              <a:rPr lang="en-GB" dirty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good interagency communication </a:t>
            </a: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  <a:p>
            <a:endParaRPr lang="en-GB" sz="2400" dirty="0">
              <a:latin typeface="Ebrima" panose="02000000000000000000" pitchFamily="2" charset="0"/>
              <a:ea typeface="Ebrima" panose="02000000000000000000" pitchFamily="2" charset="0"/>
              <a:cs typeface="Ebrima" panose="02000000000000000000" pitchFamily="2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BD3E15-218D-411E-B40F-855509605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295" y="5524182"/>
            <a:ext cx="2056130" cy="950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615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801</Words>
  <Application>Microsoft Office PowerPoint</Application>
  <PresentationFormat>Widescreen</PresentationFormat>
  <Paragraphs>130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Meiryo</vt:lpstr>
      <vt:lpstr>Arial</vt:lpstr>
      <vt:lpstr>Calibri</vt:lpstr>
      <vt:lpstr>Calibri Light</vt:lpstr>
      <vt:lpstr>Ebrima</vt:lpstr>
      <vt:lpstr>Open Sans</vt:lpstr>
      <vt:lpstr>Tondo</vt:lpstr>
      <vt:lpstr>Office Theme</vt:lpstr>
      <vt:lpstr>Culture- protective factors in terms of safeguarding from an overarching strategic perspective. </vt:lpstr>
      <vt:lpstr>Defining the constituent parts of a safeguarding culture- what will you see and test? </vt:lpstr>
      <vt:lpstr>Culture? What is it?…</vt:lpstr>
      <vt:lpstr>Culture is……………</vt:lpstr>
      <vt:lpstr>A good culture arises from messages that promote traits like collaboration, honesty, and hard work. </vt:lpstr>
      <vt:lpstr>A good culture arises from messages that promote traits like collaboration, honesty, and hard work.</vt:lpstr>
      <vt:lpstr>Culture structure- McKinsey 2016</vt:lpstr>
      <vt:lpstr>Barriers to reporting for children and young people</vt:lpstr>
      <vt:lpstr>Are these protective factors in place in your service and your home? </vt:lpstr>
      <vt:lpstr>Protective factors</vt:lpstr>
      <vt:lpstr>Culture:</vt:lpstr>
      <vt:lpstr>What are the key challenges to a secure safeguarding culture in your service ? What can go wrong? How will you deal with this – broad principles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Culture- protective factors in terms of safegaurding from an overarching strategic perspective.</dc:title>
  <dc:creator>Christine Freestone</dc:creator>
  <cp:lastModifiedBy>Christine Freestone</cp:lastModifiedBy>
  <cp:revision>2</cp:revision>
  <dcterms:created xsi:type="dcterms:W3CDTF">2021-09-08T11:45:53Z</dcterms:created>
  <dcterms:modified xsi:type="dcterms:W3CDTF">2021-10-03T15:58:42Z</dcterms:modified>
</cp:coreProperties>
</file>