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21"/>
  </p:notesMasterIdLst>
  <p:sldIdLst>
    <p:sldId id="257" r:id="rId4"/>
    <p:sldId id="278" r:id="rId5"/>
    <p:sldId id="298" r:id="rId6"/>
    <p:sldId id="311" r:id="rId7"/>
    <p:sldId id="261" r:id="rId8"/>
    <p:sldId id="262" r:id="rId9"/>
    <p:sldId id="299" r:id="rId10"/>
    <p:sldId id="300" r:id="rId11"/>
    <p:sldId id="301" r:id="rId12"/>
    <p:sldId id="302" r:id="rId13"/>
    <p:sldId id="304" r:id="rId14"/>
    <p:sldId id="309" r:id="rId15"/>
    <p:sldId id="306" r:id="rId16"/>
    <p:sldId id="307" r:id="rId17"/>
    <p:sldId id="310" r:id="rId18"/>
    <p:sldId id="303" r:id="rId19"/>
    <p:sldId id="30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3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D79BC0-688C-4DA8-99B4-E1E23F1A5950}" type="datetimeFigureOut">
              <a:rPr lang="en-GB" smtClean="0"/>
              <a:t>08/11/2021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AE0994-70F2-4C2E-814C-E76964079EB6}" type="slidenum">
              <a:rPr lang="en-GB" smtClean="0"/>
              <a:t>‹#›</a:t>
            </a:fld>
            <a:endParaRPr lang="en-GB" dirty="0"/>
          </a:p>
        </p:txBody>
      </p:sp>
    </p:spTree>
    <p:extLst>
      <p:ext uri="{BB962C8B-B14F-4D97-AF65-F5344CB8AC3E}">
        <p14:creationId xmlns:p14="http://schemas.microsoft.com/office/powerpoint/2010/main" val="1371426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Munro 3.17</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7265D-5285-4EFE-92AF-1B3F5146E248}"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55766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Liberty safeguards Code of Practice due April 2022</a:t>
            </a:r>
          </a:p>
          <a:p>
            <a:r>
              <a:rPr lang="en-GB" dirty="0"/>
              <a:t>RIPA=</a:t>
            </a:r>
            <a:r>
              <a:rPr lang="en-US" b="0" i="0" dirty="0">
                <a:solidFill>
                  <a:srgbClr val="202124"/>
                </a:solidFill>
                <a:effectLst/>
                <a:latin typeface="arial" panose="020B0604020202020204" pitchFamily="34" charset="0"/>
              </a:rPr>
              <a:t>The Regulation of Investigatory Powers Act 2000, or 'RIPA' as it is commonly known, </a:t>
            </a:r>
            <a:r>
              <a:rPr lang="en-US" b="1" i="0" dirty="0">
                <a:solidFill>
                  <a:srgbClr val="202124"/>
                </a:solidFill>
                <a:effectLst/>
                <a:latin typeface="arial" panose="020B0604020202020204" pitchFamily="34" charset="0"/>
              </a:rPr>
              <a:t>governs the use of covert surveillance by public bodies</a:t>
            </a:r>
            <a:r>
              <a:rPr lang="en-US" b="0" i="0" dirty="0">
                <a:solidFill>
                  <a:srgbClr val="202124"/>
                </a:solidFill>
                <a:effectLst/>
                <a:latin typeface="arial" panose="020B0604020202020204" pitchFamily="34" charset="0"/>
              </a:rPr>
              <a:t>.</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106DAE6-6A69-4567-8BD0-2B1DBCD294F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7319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B8F4-C01F-44FC-9A1A-6D1D342224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2699BB2-CF6B-4698-9497-3AB0ABC680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261CF3E-CC47-47FC-A83D-1BD2DB9D73F9}"/>
              </a:ext>
            </a:extLst>
          </p:cNvPr>
          <p:cNvSpPr>
            <a:spLocks noGrp="1"/>
          </p:cNvSpPr>
          <p:nvPr>
            <p:ph type="dt" sz="half" idx="10"/>
          </p:nvPr>
        </p:nvSpPr>
        <p:spPr/>
        <p:txBody>
          <a:bodyPr/>
          <a:lstStyle/>
          <a:p>
            <a:fld id="{FF899826-0B9C-4E46-AACE-57543F3002FA}" type="datetimeFigureOut">
              <a:rPr lang="en-GB" smtClean="0"/>
              <a:t>08/11/2021</a:t>
            </a:fld>
            <a:endParaRPr lang="en-GB" dirty="0"/>
          </a:p>
        </p:txBody>
      </p:sp>
      <p:sp>
        <p:nvSpPr>
          <p:cNvPr id="5" name="Footer Placeholder 4">
            <a:extLst>
              <a:ext uri="{FF2B5EF4-FFF2-40B4-BE49-F238E27FC236}">
                <a16:creationId xmlns:a16="http://schemas.microsoft.com/office/drawing/2014/main" id="{C8B328F4-7C3F-4CEF-A60C-F3325DDE68E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8820BD8-5DCE-4E40-9461-96DCF1F8A5CF}"/>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2054726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895DE-2965-49BE-8EB2-6C82718EF9F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4226D23-202F-4842-813D-1DFCE357C0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84A6D8-90EF-4AA6-AED9-174C066CA6D7}"/>
              </a:ext>
            </a:extLst>
          </p:cNvPr>
          <p:cNvSpPr>
            <a:spLocks noGrp="1"/>
          </p:cNvSpPr>
          <p:nvPr>
            <p:ph type="dt" sz="half" idx="10"/>
          </p:nvPr>
        </p:nvSpPr>
        <p:spPr/>
        <p:txBody>
          <a:bodyPr/>
          <a:lstStyle/>
          <a:p>
            <a:fld id="{FF899826-0B9C-4E46-AACE-57543F3002FA}" type="datetimeFigureOut">
              <a:rPr lang="en-GB" smtClean="0"/>
              <a:t>08/11/2021</a:t>
            </a:fld>
            <a:endParaRPr lang="en-GB" dirty="0"/>
          </a:p>
        </p:txBody>
      </p:sp>
      <p:sp>
        <p:nvSpPr>
          <p:cNvPr id="5" name="Footer Placeholder 4">
            <a:extLst>
              <a:ext uri="{FF2B5EF4-FFF2-40B4-BE49-F238E27FC236}">
                <a16:creationId xmlns:a16="http://schemas.microsoft.com/office/drawing/2014/main" id="{5D8D114C-D4E7-4EE1-8004-E80B9C03119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3399D5D-FE6B-48FB-BDEA-B994E1BCEC31}"/>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1838388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39C75C-8E4C-4625-ACA3-F415164B7A3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B1D198-3863-4A5E-859E-D7ABF20A32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5375CD-6B23-49B8-AAA6-28268BF2307F}"/>
              </a:ext>
            </a:extLst>
          </p:cNvPr>
          <p:cNvSpPr>
            <a:spLocks noGrp="1"/>
          </p:cNvSpPr>
          <p:nvPr>
            <p:ph type="dt" sz="half" idx="10"/>
          </p:nvPr>
        </p:nvSpPr>
        <p:spPr/>
        <p:txBody>
          <a:bodyPr/>
          <a:lstStyle/>
          <a:p>
            <a:fld id="{FF899826-0B9C-4E46-AACE-57543F3002FA}" type="datetimeFigureOut">
              <a:rPr lang="en-GB" smtClean="0"/>
              <a:t>08/11/2021</a:t>
            </a:fld>
            <a:endParaRPr lang="en-GB" dirty="0"/>
          </a:p>
        </p:txBody>
      </p:sp>
      <p:sp>
        <p:nvSpPr>
          <p:cNvPr id="5" name="Footer Placeholder 4">
            <a:extLst>
              <a:ext uri="{FF2B5EF4-FFF2-40B4-BE49-F238E27FC236}">
                <a16:creationId xmlns:a16="http://schemas.microsoft.com/office/drawing/2014/main" id="{8AE1062A-26F5-4C29-A53F-D20AF40B239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045CACA-BB7A-486C-9A1B-083AC59E71BD}"/>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4273625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4952" y="155464"/>
            <a:ext cx="6102096" cy="2121408"/>
          </a:xfrm>
          <a:prstGeom prst="rect">
            <a:avLst/>
          </a:prstGeom>
        </p:spPr>
      </p:pic>
      <p:sp>
        <p:nvSpPr>
          <p:cNvPr id="2" name="Title 1"/>
          <p:cNvSpPr>
            <a:spLocks noGrp="1"/>
          </p:cNvSpPr>
          <p:nvPr>
            <p:ph type="ctrTitle" hasCustomPrompt="1"/>
          </p:nvPr>
        </p:nvSpPr>
        <p:spPr>
          <a:xfrm>
            <a:off x="914400" y="609602"/>
            <a:ext cx="10363200" cy="4187551"/>
          </a:xfrm>
        </p:spPr>
        <p:txBody>
          <a:bodyPr anchor="b">
            <a:noAutofit/>
          </a:bodyPr>
          <a:lstStyle>
            <a:lvl1pPr algn="ctr">
              <a:lnSpc>
                <a:spcPct val="100000"/>
              </a:lnSpc>
              <a:defRPr sz="5400"/>
            </a:lvl1pPr>
          </a:lstStyle>
          <a:p>
            <a:r>
              <a:rPr lang="en-US" dirty="0"/>
              <a:t>click to edit Master title style</a:t>
            </a:r>
          </a:p>
        </p:txBody>
      </p:sp>
      <p:sp>
        <p:nvSpPr>
          <p:cNvPr id="3" name="Subtitle 2"/>
          <p:cNvSpPr>
            <a:spLocks noGrp="1"/>
          </p:cNvSpPr>
          <p:nvPr>
            <p:ph type="subTitle" idx="1" hasCustomPrompt="1"/>
          </p:nvPr>
        </p:nvSpPr>
        <p:spPr>
          <a:xfrm>
            <a:off x="1828800" y="4953000"/>
            <a:ext cx="8534400" cy="1219200"/>
          </a:xfrm>
        </p:spPr>
        <p:txBody>
          <a:bodyPr>
            <a:normAutofit/>
          </a:bodyPr>
          <a:lstStyle>
            <a:lvl1pPr marL="0" indent="0" algn="ctr">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Date Placeholder 6"/>
          <p:cNvSpPr>
            <a:spLocks noGrp="1"/>
          </p:cNvSpPr>
          <p:nvPr>
            <p:ph type="dt" sz="half" idx="10"/>
          </p:nvPr>
        </p:nvSpPr>
        <p:spPr/>
        <p:txBody>
          <a:bodyPr/>
          <a:lstStyle/>
          <a:p>
            <a:fld id="{54AB02A5-4FE5-49D9-9E24-09F23B90C450}" type="datetimeFigureOut">
              <a:rPr lang="en-US" smtClean="0"/>
              <a:t>11/8/2021</a:t>
            </a:fld>
            <a:endParaRPr lang="en-US" dirty="0"/>
          </a:p>
        </p:txBody>
      </p:sp>
      <p:sp>
        <p:nvSpPr>
          <p:cNvPr id="8" name="Slide Number Placeholder 7"/>
          <p:cNvSpPr>
            <a:spLocks noGrp="1"/>
          </p:cNvSpPr>
          <p:nvPr>
            <p:ph type="sldNum" sz="quarter" idx="11"/>
          </p:nvPr>
        </p:nvSpPr>
        <p:spPr/>
        <p:txBody>
          <a:bodyPr/>
          <a:lstStyle/>
          <a:p>
            <a:fld id="{6294C92D-0306-4E69-9CD3-20855E849650}" type="slidenum">
              <a:rPr kumimoji="0" lang="en-US" smtClean="0"/>
              <a:t>‹#›</a:t>
            </a:fld>
            <a:endParaRPr kumimoji="0" lang="en-US" dirty="0"/>
          </a:p>
        </p:txBody>
      </p:sp>
      <p:sp>
        <p:nvSpPr>
          <p:cNvPr id="9" name="Footer Placeholder 8"/>
          <p:cNvSpPr>
            <a:spLocks noGrp="1"/>
          </p:cNvSpPr>
          <p:nvPr>
            <p:ph type="ftr" sz="quarter" idx="12"/>
          </p:nvPr>
        </p:nvSpPr>
        <p:spPr/>
        <p:txBody>
          <a:bodyPr/>
          <a:lstStyle/>
          <a:p>
            <a:endParaRPr kumimoji="0" lang="en-US" dirty="0"/>
          </a:p>
        </p:txBody>
      </p:sp>
    </p:spTree>
    <p:extLst>
      <p:ext uri="{BB962C8B-B14F-4D97-AF65-F5344CB8AC3E}">
        <p14:creationId xmlns:p14="http://schemas.microsoft.com/office/powerpoint/2010/main" val="2509761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p:txBody>
          <a:bodyPr/>
          <a:lstStyle>
            <a:lvl5pPr>
              <a:defRPr/>
            </a:lvl5pPr>
            <a:lvl6pPr>
              <a:defRPr/>
            </a:lvl6pPr>
            <a:lvl7pPr>
              <a:defRPr/>
            </a:lvl7pPr>
            <a:lvl8pPr>
              <a:defRPr/>
            </a:lvl8pPr>
            <a:lvl9pPr>
              <a:buFont typeface="Arial" pitchFamily="34" charset="0"/>
              <a:buChar cha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grpSp>
        <p:nvGrpSpPr>
          <p:cNvPr id="9" name="Group 8"/>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2192711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quotation">
    <p:spTree>
      <p:nvGrpSpPr>
        <p:cNvPr id="1" name=""/>
        <p:cNvGrpSpPr/>
        <p:nvPr/>
      </p:nvGrpSpPr>
      <p:grpSpPr>
        <a:xfrm>
          <a:off x="0" y="0"/>
          <a:ext cx="0" cy="0"/>
          <a:chOff x="0" y="0"/>
          <a:chExt cx="0" cy="0"/>
        </a:xfrm>
      </p:grpSpPr>
      <p:grpSp>
        <p:nvGrpSpPr>
          <p:cNvPr id="9" name="Group 8"/>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12" name="TextBox 11"/>
          <p:cNvSpPr txBox="1"/>
          <p:nvPr userDrawn="1"/>
        </p:nvSpPr>
        <p:spPr>
          <a:xfrm rot="10800000" flipH="1" flipV="1">
            <a:off x="9784901" y="242088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10" name="TextBox 9"/>
          <p:cNvSpPr txBox="1"/>
          <p:nvPr userDrawn="1"/>
        </p:nvSpPr>
        <p:spPr>
          <a:xfrm rot="10800000" flipH="1" flipV="1">
            <a:off x="183833" y="27515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a:xfrm>
            <a:off x="1007435" y="1593539"/>
            <a:ext cx="10258328" cy="2736305"/>
          </a:xfrm>
          <a:solidFill>
            <a:srgbClr val="95BECA">
              <a:alpha val="30196"/>
            </a:srgbClr>
          </a:solidFill>
          <a:ln>
            <a:noFill/>
          </a:ln>
        </p:spPr>
        <p:txBody>
          <a:bodyPr anchor="ctr"/>
          <a:lstStyle>
            <a:lvl1pPr marL="0" indent="0">
              <a:buNone/>
              <a:defRPr>
                <a:solidFill>
                  <a:srgbClr val="498091"/>
                </a:solidFill>
                <a:latin typeface="My Underwood" pitchFamily="2" charset="0"/>
                <a:ea typeface="My Underwood" pitchFamily="2" charset="0"/>
              </a:defRPr>
            </a:lvl1pPr>
            <a:lvl5pPr>
              <a:defRPr/>
            </a:lvl5pPr>
            <a:lvl6pPr>
              <a:defRPr/>
            </a:lvl6pPr>
            <a:lvl7pPr>
              <a:defRPr/>
            </a:lvl7pPr>
            <a:lvl8pPr>
              <a:defRPr/>
            </a:lvl8pPr>
            <a:lvl9pPr>
              <a:buFont typeface="Arial" pitchFamily="34" charset="0"/>
              <a:buChar char="•"/>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372521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3217035" y="-787930"/>
            <a:ext cx="19490165" cy="8537410"/>
            <a:chOff x="6012160" y="4437112"/>
            <a:chExt cx="4685058" cy="2736304"/>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2" name="Rectangle 11"/>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400" kern="1200" dirty="0" smtClean="0">
                <a:solidFill>
                  <a:schemeClr val="tx2"/>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9628111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4" name="Content Placeholder 3"/>
          <p:cNvSpPr>
            <a:spLocks noGrp="1"/>
          </p:cNvSpPr>
          <p:nvPr>
            <p:ph sz="half" idx="2" hasCustomPrompt="1"/>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4AB02A5-4FE5-49D9-9E24-09F23B90C450}" type="datetimeFigureOut">
              <a:rPr lang="en-US" smtClean="0"/>
              <a:t>11/8/2021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9" name="Content Placeholder 8"/>
          <p:cNvSpPr>
            <a:spLocks noGrp="1"/>
          </p:cNvSpPr>
          <p:nvPr>
            <p:ph sz="quarter" idx="13" hasCustomPrompt="1"/>
          </p:nvPr>
        </p:nvSpPr>
        <p:spPr>
          <a:xfrm>
            <a:off x="487680" y="1600200"/>
            <a:ext cx="5388864" cy="4526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p:nvGrpSpPr>
        <p:grpSpPr>
          <a:xfrm>
            <a:off x="2927648" y="6021288"/>
            <a:ext cx="6246744" cy="2736304"/>
            <a:chOff x="6012160" y="4437112"/>
            <a:chExt cx="4685058" cy="2736304"/>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1" name="Rectangle 10"/>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747106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Text Placeholder 2"/>
          <p:cNvSpPr>
            <a:spLocks noGrp="1"/>
          </p:cNvSpPr>
          <p:nvPr>
            <p:ph type="body" idx="1" hasCustomPrompt="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54AB02A5-4FE5-49D9-9E24-09F23B90C450}" type="datetimeFigureOut">
              <a:rPr lang="en-US" smtClean="0"/>
              <a:t>11/8/2021</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11" name="Content Placeholder 10"/>
          <p:cNvSpPr>
            <a:spLocks noGrp="1"/>
          </p:cNvSpPr>
          <p:nvPr>
            <p:ph sz="quarter" idx="13" hasCustomPrompt="1"/>
          </p:nvPr>
        </p:nvSpPr>
        <p:spPr>
          <a:xfrm>
            <a:off x="609600" y="2212848"/>
            <a:ext cx="5388864" cy="3913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4" hasCustomPrompt="1"/>
          </p:nvPr>
        </p:nvSpPr>
        <p:spPr>
          <a:xfrm>
            <a:off x="6230112" y="2212849"/>
            <a:ext cx="5388864" cy="39131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oup 9"/>
          <p:cNvGrpSpPr/>
          <p:nvPr/>
        </p:nvGrpSpPr>
        <p:grpSpPr>
          <a:xfrm>
            <a:off x="2927648" y="6021288"/>
            <a:ext cx="6246744" cy="2736304"/>
            <a:chOff x="6012160" y="4437112"/>
            <a:chExt cx="4685058" cy="2736304"/>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4" name="Rectangle 13"/>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339708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p:txBody>
          <a:bodyPr/>
          <a:lstStyle>
            <a:lvl1pPr>
              <a:defRPr baseline="0"/>
            </a:lvl1pPr>
          </a:lstStyle>
          <a:p>
            <a:r>
              <a:rPr lang="en-US" dirty="0"/>
              <a:t>click to edit Master title style</a:t>
            </a:r>
          </a:p>
        </p:txBody>
      </p:sp>
      <p:sp>
        <p:nvSpPr>
          <p:cNvPr id="3" name="Date Placeholder 2"/>
          <p:cNvSpPr>
            <a:spLocks noGrp="1"/>
          </p:cNvSpPr>
          <p:nvPr>
            <p:ph type="dt" sz="half" idx="10"/>
          </p:nvPr>
        </p:nvSpPr>
        <p:spPr/>
        <p:txBody>
          <a:bodyPr/>
          <a:lstStyle/>
          <a:p>
            <a:fld id="{54AB02A5-4FE5-49D9-9E24-09F23B90C450}" type="datetimeFigureOut">
              <a:rPr lang="en-US" smtClean="0"/>
              <a:t>11/8/2021</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1642310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B02A5-4FE5-49D9-9E24-09F23B90C450}" type="datetimeFigureOut">
              <a:rPr lang="en-US" smtClean="0"/>
              <a:t>11/8/2021</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1911013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DF26B-DD17-4CA3-8B5A-EB1FC1006F8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54D5A50-B239-4C72-A27D-B5DDCEEBFD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55DD65-A96F-48EC-A20B-F0AEB74DCD16}"/>
              </a:ext>
            </a:extLst>
          </p:cNvPr>
          <p:cNvSpPr>
            <a:spLocks noGrp="1"/>
          </p:cNvSpPr>
          <p:nvPr>
            <p:ph type="dt" sz="half" idx="10"/>
          </p:nvPr>
        </p:nvSpPr>
        <p:spPr/>
        <p:txBody>
          <a:bodyPr/>
          <a:lstStyle/>
          <a:p>
            <a:fld id="{FF899826-0B9C-4E46-AACE-57543F3002FA}" type="datetimeFigureOut">
              <a:rPr lang="en-GB" smtClean="0"/>
              <a:t>08/11/2021</a:t>
            </a:fld>
            <a:endParaRPr lang="en-GB" dirty="0"/>
          </a:p>
        </p:txBody>
      </p:sp>
      <p:sp>
        <p:nvSpPr>
          <p:cNvPr id="5" name="Footer Placeholder 4">
            <a:extLst>
              <a:ext uri="{FF2B5EF4-FFF2-40B4-BE49-F238E27FC236}">
                <a16:creationId xmlns:a16="http://schemas.microsoft.com/office/drawing/2014/main" id="{C6350929-1D43-4C7C-963D-08C92F443F7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53FF21C-8FF6-4994-AA92-F3BF0ECA729B}"/>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2320508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dirty="0"/>
              <a:t>click to edit Master title style</a:t>
            </a:r>
          </a:p>
        </p:txBody>
      </p:sp>
      <p:sp>
        <p:nvSpPr>
          <p:cNvPr id="3" name="Content Placeholder 2"/>
          <p:cNvSpPr>
            <a:spLocks noGrp="1"/>
          </p:cNvSpPr>
          <p:nvPr>
            <p:ph idx="1" hasCustomPrompt="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11/8/2021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4089777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11/8/2021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4228455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22657700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6096507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8DF2-2FF2-4C16-BBAC-5D1A536009A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237D91-155E-4DAC-BC87-69D865804AB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EBF2A4-D679-42E9-9841-9734523D561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6584BA8-54F4-4D8A-A2CE-C448428B862F}"/>
              </a:ext>
            </a:extLst>
          </p:cNvPr>
          <p:cNvSpPr>
            <a:spLocks noGrp="1"/>
          </p:cNvSpPr>
          <p:nvPr>
            <p:ph type="dt" sz="half" idx="10"/>
          </p:nvPr>
        </p:nvSpPr>
        <p:spPr/>
        <p:txBody>
          <a:bodyPr/>
          <a:lstStyle/>
          <a:p>
            <a:fld id="{D5FC7E8C-6C1F-4EE0-B588-4509C13CE74A}" type="datetimeFigureOut">
              <a:rPr lang="en-GB" smtClean="0"/>
              <a:t>08/11/2021</a:t>
            </a:fld>
            <a:endParaRPr lang="en-GB" dirty="0"/>
          </a:p>
        </p:txBody>
      </p:sp>
      <p:sp>
        <p:nvSpPr>
          <p:cNvPr id="6" name="Footer Placeholder 5">
            <a:extLst>
              <a:ext uri="{FF2B5EF4-FFF2-40B4-BE49-F238E27FC236}">
                <a16:creationId xmlns:a16="http://schemas.microsoft.com/office/drawing/2014/main" id="{CF935F66-E42D-4AD7-8D69-1C7653BA389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FF46A3B-7960-4B3C-9094-ED2EB3368C59}"/>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15934744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644CD-E9E3-4E87-93D8-1CA2202934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52CB8B7-7AF5-4263-A4DC-92A9BB6A52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E63A59B-A371-4779-A502-8C410D26D29E}"/>
              </a:ext>
            </a:extLst>
          </p:cNvPr>
          <p:cNvSpPr>
            <a:spLocks noGrp="1"/>
          </p:cNvSpPr>
          <p:nvPr>
            <p:ph type="dt" sz="half" idx="10"/>
          </p:nvPr>
        </p:nvSpPr>
        <p:spPr/>
        <p:txBody>
          <a:bodyPr/>
          <a:lstStyle/>
          <a:p>
            <a:fld id="{D5FC7E8C-6C1F-4EE0-B588-4509C13CE74A}" type="datetimeFigureOut">
              <a:rPr lang="en-GB" smtClean="0"/>
              <a:t>08/11/2021</a:t>
            </a:fld>
            <a:endParaRPr lang="en-GB" dirty="0"/>
          </a:p>
        </p:txBody>
      </p:sp>
      <p:sp>
        <p:nvSpPr>
          <p:cNvPr id="5" name="Footer Placeholder 4">
            <a:extLst>
              <a:ext uri="{FF2B5EF4-FFF2-40B4-BE49-F238E27FC236}">
                <a16:creationId xmlns:a16="http://schemas.microsoft.com/office/drawing/2014/main" id="{B4EB93A5-C52C-4A05-B8CF-FA4E5D443C2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5892234-3622-4356-86FE-D914FDF2C638}"/>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689957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88A31-64F5-4BC1-8661-83AFC4C18FE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4BB416C-5D28-4621-8CA7-2AD054DC6D7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69ECCE-38FE-49B0-9B3C-666E07A8D573}"/>
              </a:ext>
            </a:extLst>
          </p:cNvPr>
          <p:cNvSpPr>
            <a:spLocks noGrp="1"/>
          </p:cNvSpPr>
          <p:nvPr>
            <p:ph type="dt" sz="half" idx="10"/>
          </p:nvPr>
        </p:nvSpPr>
        <p:spPr/>
        <p:txBody>
          <a:bodyPr/>
          <a:lstStyle/>
          <a:p>
            <a:fld id="{D5FC7E8C-6C1F-4EE0-B588-4509C13CE74A}" type="datetimeFigureOut">
              <a:rPr lang="en-GB" smtClean="0"/>
              <a:t>08/11/2021</a:t>
            </a:fld>
            <a:endParaRPr lang="en-GB" dirty="0"/>
          </a:p>
        </p:txBody>
      </p:sp>
      <p:sp>
        <p:nvSpPr>
          <p:cNvPr id="5" name="Footer Placeholder 4">
            <a:extLst>
              <a:ext uri="{FF2B5EF4-FFF2-40B4-BE49-F238E27FC236}">
                <a16:creationId xmlns:a16="http://schemas.microsoft.com/office/drawing/2014/main" id="{7C9B6E58-1E12-4E5F-856B-2315582432A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C77A61A-64F0-412E-B51A-3805F4D48E74}"/>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3341812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B5B43-0BB8-4F65-AF33-D48283C018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FAC9FA3-578B-4C2C-B415-3B9E9F4DEB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A181456-A8B4-41A4-9BAD-57292AA60D9A}"/>
              </a:ext>
            </a:extLst>
          </p:cNvPr>
          <p:cNvSpPr>
            <a:spLocks noGrp="1"/>
          </p:cNvSpPr>
          <p:nvPr>
            <p:ph type="dt" sz="half" idx="10"/>
          </p:nvPr>
        </p:nvSpPr>
        <p:spPr/>
        <p:txBody>
          <a:bodyPr/>
          <a:lstStyle/>
          <a:p>
            <a:fld id="{D5FC7E8C-6C1F-4EE0-B588-4509C13CE74A}" type="datetimeFigureOut">
              <a:rPr lang="en-GB" smtClean="0"/>
              <a:t>08/11/2021</a:t>
            </a:fld>
            <a:endParaRPr lang="en-GB" dirty="0"/>
          </a:p>
        </p:txBody>
      </p:sp>
      <p:sp>
        <p:nvSpPr>
          <p:cNvPr id="5" name="Footer Placeholder 4">
            <a:extLst>
              <a:ext uri="{FF2B5EF4-FFF2-40B4-BE49-F238E27FC236}">
                <a16:creationId xmlns:a16="http://schemas.microsoft.com/office/drawing/2014/main" id="{A5F6CCF8-8BFF-4575-93E8-63348D33123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A261FC3-B461-4602-BEDD-5F15A9F9F468}"/>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33127159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8DF2-2FF2-4C16-BBAC-5D1A536009A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237D91-155E-4DAC-BC87-69D865804AB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EBF2A4-D679-42E9-9841-9734523D561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6584BA8-54F4-4D8A-A2CE-C448428B862F}"/>
              </a:ext>
            </a:extLst>
          </p:cNvPr>
          <p:cNvSpPr>
            <a:spLocks noGrp="1"/>
          </p:cNvSpPr>
          <p:nvPr>
            <p:ph type="dt" sz="half" idx="10"/>
          </p:nvPr>
        </p:nvSpPr>
        <p:spPr/>
        <p:txBody>
          <a:bodyPr/>
          <a:lstStyle/>
          <a:p>
            <a:fld id="{D5FC7E8C-6C1F-4EE0-B588-4509C13CE74A}" type="datetimeFigureOut">
              <a:rPr lang="en-GB" smtClean="0"/>
              <a:t>08/11/2021</a:t>
            </a:fld>
            <a:endParaRPr lang="en-GB" dirty="0"/>
          </a:p>
        </p:txBody>
      </p:sp>
      <p:sp>
        <p:nvSpPr>
          <p:cNvPr id="6" name="Footer Placeholder 5">
            <a:extLst>
              <a:ext uri="{FF2B5EF4-FFF2-40B4-BE49-F238E27FC236}">
                <a16:creationId xmlns:a16="http://schemas.microsoft.com/office/drawing/2014/main" id="{CF935F66-E42D-4AD7-8D69-1C7653BA389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FF46A3B-7960-4B3C-9094-ED2EB3368C59}"/>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32543575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ECA06-3434-4E54-AD24-DC86333CF17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574C7A-D845-4CDB-868B-06F91A63E6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DEEFAB8-E41A-489D-8CE9-A2476169C2E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20FE4F1-0E93-4C4D-9CAB-A0E2BF4D55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B306A34-D4FD-4E81-A3C1-BFF4E8CF5A0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96D9461-6226-429E-8BC3-95BD537F18D5}"/>
              </a:ext>
            </a:extLst>
          </p:cNvPr>
          <p:cNvSpPr>
            <a:spLocks noGrp="1"/>
          </p:cNvSpPr>
          <p:nvPr>
            <p:ph type="dt" sz="half" idx="10"/>
          </p:nvPr>
        </p:nvSpPr>
        <p:spPr/>
        <p:txBody>
          <a:bodyPr/>
          <a:lstStyle/>
          <a:p>
            <a:fld id="{D5FC7E8C-6C1F-4EE0-B588-4509C13CE74A}" type="datetimeFigureOut">
              <a:rPr lang="en-GB" smtClean="0"/>
              <a:t>08/11/2021</a:t>
            </a:fld>
            <a:endParaRPr lang="en-GB" dirty="0"/>
          </a:p>
        </p:txBody>
      </p:sp>
      <p:sp>
        <p:nvSpPr>
          <p:cNvPr id="8" name="Footer Placeholder 7">
            <a:extLst>
              <a:ext uri="{FF2B5EF4-FFF2-40B4-BE49-F238E27FC236}">
                <a16:creationId xmlns:a16="http://schemas.microsoft.com/office/drawing/2014/main" id="{5365190E-3051-45E9-A053-447DBC46C346}"/>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D64C3E1B-9B40-4D2E-9CEF-E5EFE22843CB}"/>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3928918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424F2-2613-4D1B-9E13-1D41378494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E2FBBCB-283E-4CDA-A1C5-3FA84BDD8F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20C3B8-0507-49D3-89CB-22204982291F}"/>
              </a:ext>
            </a:extLst>
          </p:cNvPr>
          <p:cNvSpPr>
            <a:spLocks noGrp="1"/>
          </p:cNvSpPr>
          <p:nvPr>
            <p:ph type="dt" sz="half" idx="10"/>
          </p:nvPr>
        </p:nvSpPr>
        <p:spPr/>
        <p:txBody>
          <a:bodyPr/>
          <a:lstStyle/>
          <a:p>
            <a:fld id="{FF899826-0B9C-4E46-AACE-57543F3002FA}" type="datetimeFigureOut">
              <a:rPr lang="en-GB" smtClean="0"/>
              <a:t>08/11/2021</a:t>
            </a:fld>
            <a:endParaRPr lang="en-GB" dirty="0"/>
          </a:p>
        </p:txBody>
      </p:sp>
      <p:sp>
        <p:nvSpPr>
          <p:cNvPr id="5" name="Footer Placeholder 4">
            <a:extLst>
              <a:ext uri="{FF2B5EF4-FFF2-40B4-BE49-F238E27FC236}">
                <a16:creationId xmlns:a16="http://schemas.microsoft.com/office/drawing/2014/main" id="{92966DD0-72E0-4BBE-8556-B3D808AC557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0DD8048-8DBA-4E82-81BA-CED0202DC2C6}"/>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20450009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D124E-867D-4B68-81DC-974B5817BE8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ED096F9-24F6-4BC6-8D91-A861EEC1AE68}"/>
              </a:ext>
            </a:extLst>
          </p:cNvPr>
          <p:cNvSpPr>
            <a:spLocks noGrp="1"/>
          </p:cNvSpPr>
          <p:nvPr>
            <p:ph type="dt" sz="half" idx="10"/>
          </p:nvPr>
        </p:nvSpPr>
        <p:spPr/>
        <p:txBody>
          <a:bodyPr/>
          <a:lstStyle/>
          <a:p>
            <a:fld id="{D5FC7E8C-6C1F-4EE0-B588-4509C13CE74A}" type="datetimeFigureOut">
              <a:rPr lang="en-GB" smtClean="0"/>
              <a:t>08/11/2021</a:t>
            </a:fld>
            <a:endParaRPr lang="en-GB" dirty="0"/>
          </a:p>
        </p:txBody>
      </p:sp>
      <p:sp>
        <p:nvSpPr>
          <p:cNvPr id="4" name="Footer Placeholder 3">
            <a:extLst>
              <a:ext uri="{FF2B5EF4-FFF2-40B4-BE49-F238E27FC236}">
                <a16:creationId xmlns:a16="http://schemas.microsoft.com/office/drawing/2014/main" id="{A03CCFE7-3C98-4B62-B7BA-EC60872D1D6E}"/>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B35C8C71-E027-4516-9C46-2DF090584809}"/>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23959116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AD3E3B-32B9-4EBF-93D5-B94452A18606}"/>
              </a:ext>
            </a:extLst>
          </p:cNvPr>
          <p:cNvSpPr>
            <a:spLocks noGrp="1"/>
          </p:cNvSpPr>
          <p:nvPr>
            <p:ph type="dt" sz="half" idx="10"/>
          </p:nvPr>
        </p:nvSpPr>
        <p:spPr/>
        <p:txBody>
          <a:bodyPr/>
          <a:lstStyle/>
          <a:p>
            <a:fld id="{D5FC7E8C-6C1F-4EE0-B588-4509C13CE74A}" type="datetimeFigureOut">
              <a:rPr lang="en-GB" smtClean="0"/>
              <a:t>08/11/2021</a:t>
            </a:fld>
            <a:endParaRPr lang="en-GB" dirty="0"/>
          </a:p>
        </p:txBody>
      </p:sp>
      <p:sp>
        <p:nvSpPr>
          <p:cNvPr id="3" name="Footer Placeholder 2">
            <a:extLst>
              <a:ext uri="{FF2B5EF4-FFF2-40B4-BE49-F238E27FC236}">
                <a16:creationId xmlns:a16="http://schemas.microsoft.com/office/drawing/2014/main" id="{E8299F1D-D8DE-4C7C-97B3-0029256EB14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E5D872B5-8369-4B53-9B3F-DC9D78A82416}"/>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8798677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09C56-BA57-49C8-A7C5-489B22BC14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CF6B55B-8EB0-45A2-A342-37BE788188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6C26074-533A-41EA-8CAE-AE66D3D541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5B8F7-D536-4B14-9FA5-0F0AEF61EE2C}"/>
              </a:ext>
            </a:extLst>
          </p:cNvPr>
          <p:cNvSpPr>
            <a:spLocks noGrp="1"/>
          </p:cNvSpPr>
          <p:nvPr>
            <p:ph type="dt" sz="half" idx="10"/>
          </p:nvPr>
        </p:nvSpPr>
        <p:spPr/>
        <p:txBody>
          <a:bodyPr/>
          <a:lstStyle/>
          <a:p>
            <a:fld id="{D5FC7E8C-6C1F-4EE0-B588-4509C13CE74A}" type="datetimeFigureOut">
              <a:rPr lang="en-GB" smtClean="0"/>
              <a:t>08/11/2021</a:t>
            </a:fld>
            <a:endParaRPr lang="en-GB" dirty="0"/>
          </a:p>
        </p:txBody>
      </p:sp>
      <p:sp>
        <p:nvSpPr>
          <p:cNvPr id="6" name="Footer Placeholder 5">
            <a:extLst>
              <a:ext uri="{FF2B5EF4-FFF2-40B4-BE49-F238E27FC236}">
                <a16:creationId xmlns:a16="http://schemas.microsoft.com/office/drawing/2014/main" id="{355C6018-907E-48D6-9907-E3484B75BE3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E32F79F-E0F3-4519-B9C1-49A6B1EF3F8C}"/>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13751984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CC26-054E-4694-804F-249D29C8E6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671025D-52A6-4E24-860A-EAAE607197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A6049F8-CF1F-4D2D-990A-C6E35EBE42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E71322-EF16-4115-BF69-F27EF8028351}"/>
              </a:ext>
            </a:extLst>
          </p:cNvPr>
          <p:cNvSpPr>
            <a:spLocks noGrp="1"/>
          </p:cNvSpPr>
          <p:nvPr>
            <p:ph type="dt" sz="half" idx="10"/>
          </p:nvPr>
        </p:nvSpPr>
        <p:spPr/>
        <p:txBody>
          <a:bodyPr/>
          <a:lstStyle/>
          <a:p>
            <a:fld id="{D5FC7E8C-6C1F-4EE0-B588-4509C13CE74A}" type="datetimeFigureOut">
              <a:rPr lang="en-GB" smtClean="0"/>
              <a:t>08/11/2021</a:t>
            </a:fld>
            <a:endParaRPr lang="en-GB" dirty="0"/>
          </a:p>
        </p:txBody>
      </p:sp>
      <p:sp>
        <p:nvSpPr>
          <p:cNvPr id="6" name="Footer Placeholder 5">
            <a:extLst>
              <a:ext uri="{FF2B5EF4-FFF2-40B4-BE49-F238E27FC236}">
                <a16:creationId xmlns:a16="http://schemas.microsoft.com/office/drawing/2014/main" id="{09B3B617-EC93-40CD-85E8-A39B5DA6AFC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A740869-4CEA-4C7B-A964-7FD44ED3BE0C}"/>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8775937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F7252-6395-4472-AA37-E7F5D4CD2B9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D9310A4-EE63-45C6-BCE2-A7ADC19F49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DB466E-9F31-427A-9A84-952F713ECE3E}"/>
              </a:ext>
            </a:extLst>
          </p:cNvPr>
          <p:cNvSpPr>
            <a:spLocks noGrp="1"/>
          </p:cNvSpPr>
          <p:nvPr>
            <p:ph type="dt" sz="half" idx="10"/>
          </p:nvPr>
        </p:nvSpPr>
        <p:spPr/>
        <p:txBody>
          <a:bodyPr/>
          <a:lstStyle/>
          <a:p>
            <a:fld id="{D5FC7E8C-6C1F-4EE0-B588-4509C13CE74A}" type="datetimeFigureOut">
              <a:rPr lang="en-GB" smtClean="0"/>
              <a:t>08/11/2021</a:t>
            </a:fld>
            <a:endParaRPr lang="en-GB" dirty="0"/>
          </a:p>
        </p:txBody>
      </p:sp>
      <p:sp>
        <p:nvSpPr>
          <p:cNvPr id="5" name="Footer Placeholder 4">
            <a:extLst>
              <a:ext uri="{FF2B5EF4-FFF2-40B4-BE49-F238E27FC236}">
                <a16:creationId xmlns:a16="http://schemas.microsoft.com/office/drawing/2014/main" id="{76A0A09C-A79A-498D-80AF-9317E7D3C4C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177C6E1-921B-4F09-A6B4-3C5346687086}"/>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16380600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F35CF1-66FF-451C-9791-46093202D15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F9F4F6A-AEB8-4AC3-A804-2C6D112D6CA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4D0EB3-B9AB-47B0-BF0D-3420E764E580}"/>
              </a:ext>
            </a:extLst>
          </p:cNvPr>
          <p:cNvSpPr>
            <a:spLocks noGrp="1"/>
          </p:cNvSpPr>
          <p:nvPr>
            <p:ph type="dt" sz="half" idx="10"/>
          </p:nvPr>
        </p:nvSpPr>
        <p:spPr/>
        <p:txBody>
          <a:bodyPr/>
          <a:lstStyle/>
          <a:p>
            <a:fld id="{D5FC7E8C-6C1F-4EE0-B588-4509C13CE74A}" type="datetimeFigureOut">
              <a:rPr lang="en-GB" smtClean="0"/>
              <a:t>08/11/2021</a:t>
            </a:fld>
            <a:endParaRPr lang="en-GB" dirty="0"/>
          </a:p>
        </p:txBody>
      </p:sp>
      <p:sp>
        <p:nvSpPr>
          <p:cNvPr id="5" name="Footer Placeholder 4">
            <a:extLst>
              <a:ext uri="{FF2B5EF4-FFF2-40B4-BE49-F238E27FC236}">
                <a16:creationId xmlns:a16="http://schemas.microsoft.com/office/drawing/2014/main" id="{62E65B17-A9BB-4ED3-95BD-50F278C709B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E4A5EE9-2B6B-4970-80BF-C40D98231FD6}"/>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1417882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93D40-FAD5-45F1-8CA1-ADABA3FA18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54EB91-CA83-42F9-8D7D-F95387C301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98F81D3-70D2-4859-85B8-6362BE1FC5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E362550-E056-4049-A4BE-8B5DB127BB48}"/>
              </a:ext>
            </a:extLst>
          </p:cNvPr>
          <p:cNvSpPr>
            <a:spLocks noGrp="1"/>
          </p:cNvSpPr>
          <p:nvPr>
            <p:ph type="dt" sz="half" idx="10"/>
          </p:nvPr>
        </p:nvSpPr>
        <p:spPr/>
        <p:txBody>
          <a:bodyPr/>
          <a:lstStyle/>
          <a:p>
            <a:fld id="{FF899826-0B9C-4E46-AACE-57543F3002FA}" type="datetimeFigureOut">
              <a:rPr lang="en-GB" smtClean="0"/>
              <a:t>08/11/2021</a:t>
            </a:fld>
            <a:endParaRPr lang="en-GB" dirty="0"/>
          </a:p>
        </p:txBody>
      </p:sp>
      <p:sp>
        <p:nvSpPr>
          <p:cNvPr id="6" name="Footer Placeholder 5">
            <a:extLst>
              <a:ext uri="{FF2B5EF4-FFF2-40B4-BE49-F238E27FC236}">
                <a16:creationId xmlns:a16="http://schemas.microsoft.com/office/drawing/2014/main" id="{4F4468C8-E18C-47BA-A719-B91566167F2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42E4C4D-2341-4244-AAD0-6375CB58B0DB}"/>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872193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70A3-446F-40F3-BA81-A7E143BFDCD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3675FC8-C8D6-40D1-893D-180AA0E4C6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ED05FF-21A0-47A8-A8EB-56FCCEA05E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EB308F6-9432-4635-A56A-07FC653DDE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139DD2-259D-4632-843F-2EBAAEA9E6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EB3C76F-DA81-499D-8072-A01A8DB36953}"/>
              </a:ext>
            </a:extLst>
          </p:cNvPr>
          <p:cNvSpPr>
            <a:spLocks noGrp="1"/>
          </p:cNvSpPr>
          <p:nvPr>
            <p:ph type="dt" sz="half" idx="10"/>
          </p:nvPr>
        </p:nvSpPr>
        <p:spPr/>
        <p:txBody>
          <a:bodyPr/>
          <a:lstStyle/>
          <a:p>
            <a:fld id="{FF899826-0B9C-4E46-AACE-57543F3002FA}" type="datetimeFigureOut">
              <a:rPr lang="en-GB" smtClean="0"/>
              <a:t>08/11/2021</a:t>
            </a:fld>
            <a:endParaRPr lang="en-GB" dirty="0"/>
          </a:p>
        </p:txBody>
      </p:sp>
      <p:sp>
        <p:nvSpPr>
          <p:cNvPr id="8" name="Footer Placeholder 7">
            <a:extLst>
              <a:ext uri="{FF2B5EF4-FFF2-40B4-BE49-F238E27FC236}">
                <a16:creationId xmlns:a16="http://schemas.microsoft.com/office/drawing/2014/main" id="{8C8FDEA7-00EE-492C-8373-161B2A986A29}"/>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D0777C3-D72D-4C6C-80BA-55B9341BBA68}"/>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4155793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9E3D8-5187-4137-AF23-16D5FD4A179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DC74507-97E6-4B65-BB24-20BB832F6201}"/>
              </a:ext>
            </a:extLst>
          </p:cNvPr>
          <p:cNvSpPr>
            <a:spLocks noGrp="1"/>
          </p:cNvSpPr>
          <p:nvPr>
            <p:ph type="dt" sz="half" idx="10"/>
          </p:nvPr>
        </p:nvSpPr>
        <p:spPr/>
        <p:txBody>
          <a:bodyPr/>
          <a:lstStyle/>
          <a:p>
            <a:fld id="{FF899826-0B9C-4E46-AACE-57543F3002FA}" type="datetimeFigureOut">
              <a:rPr lang="en-GB" smtClean="0"/>
              <a:t>08/11/2021</a:t>
            </a:fld>
            <a:endParaRPr lang="en-GB" dirty="0"/>
          </a:p>
        </p:txBody>
      </p:sp>
      <p:sp>
        <p:nvSpPr>
          <p:cNvPr id="4" name="Footer Placeholder 3">
            <a:extLst>
              <a:ext uri="{FF2B5EF4-FFF2-40B4-BE49-F238E27FC236}">
                <a16:creationId xmlns:a16="http://schemas.microsoft.com/office/drawing/2014/main" id="{01903928-6E5E-4491-9A67-85AC7527EF12}"/>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42D31A47-20E0-4B17-8C34-051408ECC516}"/>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3041118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7A18F0-5FDE-4BC8-A894-57B4CDC9519E}"/>
              </a:ext>
            </a:extLst>
          </p:cNvPr>
          <p:cNvSpPr>
            <a:spLocks noGrp="1"/>
          </p:cNvSpPr>
          <p:nvPr>
            <p:ph type="dt" sz="half" idx="10"/>
          </p:nvPr>
        </p:nvSpPr>
        <p:spPr/>
        <p:txBody>
          <a:bodyPr/>
          <a:lstStyle/>
          <a:p>
            <a:fld id="{FF899826-0B9C-4E46-AACE-57543F3002FA}" type="datetimeFigureOut">
              <a:rPr lang="en-GB" smtClean="0"/>
              <a:t>08/11/2021</a:t>
            </a:fld>
            <a:endParaRPr lang="en-GB" dirty="0"/>
          </a:p>
        </p:txBody>
      </p:sp>
      <p:sp>
        <p:nvSpPr>
          <p:cNvPr id="3" name="Footer Placeholder 2">
            <a:extLst>
              <a:ext uri="{FF2B5EF4-FFF2-40B4-BE49-F238E27FC236}">
                <a16:creationId xmlns:a16="http://schemas.microsoft.com/office/drawing/2014/main" id="{26D93030-CC78-4D59-9187-F8D82176D8B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BBD9FF4D-5E9A-4098-A4AE-58405C8F0542}"/>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3617014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E7EDF-EEB9-40A0-ADF3-089EBA081C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34D294D-9BE7-4CF8-B7DE-530FC63C95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A6D678D-CB75-4896-A55A-51D5563861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5A99EE-F803-49E9-8E33-442F7FBCCCC7}"/>
              </a:ext>
            </a:extLst>
          </p:cNvPr>
          <p:cNvSpPr>
            <a:spLocks noGrp="1"/>
          </p:cNvSpPr>
          <p:nvPr>
            <p:ph type="dt" sz="half" idx="10"/>
          </p:nvPr>
        </p:nvSpPr>
        <p:spPr/>
        <p:txBody>
          <a:bodyPr/>
          <a:lstStyle/>
          <a:p>
            <a:fld id="{FF899826-0B9C-4E46-AACE-57543F3002FA}" type="datetimeFigureOut">
              <a:rPr lang="en-GB" smtClean="0"/>
              <a:t>08/11/2021</a:t>
            </a:fld>
            <a:endParaRPr lang="en-GB" dirty="0"/>
          </a:p>
        </p:txBody>
      </p:sp>
      <p:sp>
        <p:nvSpPr>
          <p:cNvPr id="6" name="Footer Placeholder 5">
            <a:extLst>
              <a:ext uri="{FF2B5EF4-FFF2-40B4-BE49-F238E27FC236}">
                <a16:creationId xmlns:a16="http://schemas.microsoft.com/office/drawing/2014/main" id="{6FB535E4-A560-4ABF-9733-B587653300C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C9042B7-6525-4E41-868C-F3B3F001F343}"/>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2959960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C9C7B-04C0-4B9A-927B-D83BC3D0D8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9E7C65E-B70D-4EE2-ADCF-4F73048CBB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639F6CE1-8D68-411E-B4AC-94B2142A7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21709B-4FCE-47C2-A7A0-0EE58C6CA62C}"/>
              </a:ext>
            </a:extLst>
          </p:cNvPr>
          <p:cNvSpPr>
            <a:spLocks noGrp="1"/>
          </p:cNvSpPr>
          <p:nvPr>
            <p:ph type="dt" sz="half" idx="10"/>
          </p:nvPr>
        </p:nvSpPr>
        <p:spPr/>
        <p:txBody>
          <a:bodyPr/>
          <a:lstStyle/>
          <a:p>
            <a:fld id="{FF899826-0B9C-4E46-AACE-57543F3002FA}" type="datetimeFigureOut">
              <a:rPr lang="en-GB" smtClean="0"/>
              <a:t>08/11/2021</a:t>
            </a:fld>
            <a:endParaRPr lang="en-GB" dirty="0"/>
          </a:p>
        </p:txBody>
      </p:sp>
      <p:sp>
        <p:nvSpPr>
          <p:cNvPr id="6" name="Footer Placeholder 5">
            <a:extLst>
              <a:ext uri="{FF2B5EF4-FFF2-40B4-BE49-F238E27FC236}">
                <a16:creationId xmlns:a16="http://schemas.microsoft.com/office/drawing/2014/main" id="{9FCBAB0F-393B-41B1-8D08-0337F065A26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7F5CB24-21E2-4B07-8B14-6B03865B1E58}"/>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1600686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E2FC8-7154-4135-98C0-52A8D0ABE4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6F1DC9-22E2-43D4-B763-C58D9FB7C4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E9F4C1-D2AB-4CA0-80BE-DB775903A7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899826-0B9C-4E46-AACE-57543F3002FA}" type="datetimeFigureOut">
              <a:rPr lang="en-GB" smtClean="0"/>
              <a:t>08/11/2021</a:t>
            </a:fld>
            <a:endParaRPr lang="en-GB" dirty="0"/>
          </a:p>
        </p:txBody>
      </p:sp>
      <p:sp>
        <p:nvSpPr>
          <p:cNvPr id="5" name="Footer Placeholder 4">
            <a:extLst>
              <a:ext uri="{FF2B5EF4-FFF2-40B4-BE49-F238E27FC236}">
                <a16:creationId xmlns:a16="http://schemas.microsoft.com/office/drawing/2014/main" id="{F4AD51EC-1FF8-42A1-AB84-6CB1BD0BB8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79C3E621-3D13-49C9-9D27-D6C5298AE7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7B723-F6E0-4BAD-8F86-B35EDC15D096}" type="slidenum">
              <a:rPr lang="en-GB" smtClean="0"/>
              <a:t>‹#›</a:t>
            </a:fld>
            <a:endParaRPr lang="en-GB" dirty="0"/>
          </a:p>
        </p:txBody>
      </p:sp>
    </p:spTree>
    <p:extLst>
      <p:ext uri="{BB962C8B-B14F-4D97-AF65-F5344CB8AC3E}">
        <p14:creationId xmlns:p14="http://schemas.microsoft.com/office/powerpoint/2010/main" val="1709954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6024"/>
            <a:ext cx="10972800" cy="764704"/>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124745"/>
            <a:ext cx="10972800" cy="50014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lgn="r" eaLnBrk="1" latinLnBrk="0" hangingPunct="1"/>
            <a:fld id="{54AB02A5-4FE5-49D9-9E24-09F23B90C450}" type="datetimeFigureOut">
              <a:rPr lang="en-US" smtClean="0"/>
              <a:t>11/8/2021</a:t>
            </a:fld>
            <a:endParaRPr lang="en-US" sz="1200" dirty="0">
              <a:solidFill>
                <a:schemeClr val="bg2">
                  <a:shade val="50000"/>
                </a:schemeClr>
              </a:solidFill>
            </a:endParaRPr>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kumimoji="0" lang="en-US" sz="1200" dirty="0">
              <a:solidFill>
                <a:schemeClr val="bg2">
                  <a:shade val="50000"/>
                </a:schemeClr>
              </a:solidFill>
              <a:effectLst/>
            </a:endParaRPr>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lgn="ctr" eaLnBrk="1" latinLnBrk="0" hangingPunct="1"/>
            <a:fld id="{6294C92D-0306-4E69-9CD3-20855E849650}" type="slidenum">
              <a:rPr kumimoji="0" lang="en-US" smtClean="0"/>
              <a:t>‹#›</a:t>
            </a:fld>
            <a:endParaRPr kumimoji="0" lang="en-US" sz="1200" dirty="0">
              <a:solidFill>
                <a:schemeClr val="bg2">
                  <a:shade val="50000"/>
                </a:schemeClr>
              </a:solidFill>
              <a:effectLst/>
            </a:endParaRP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453714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ts val="5800"/>
        </a:lnSpc>
        <a:spcBef>
          <a:spcPct val="0"/>
        </a:spcBef>
        <a:buNone/>
        <a:defRPr sz="4000" kern="1200">
          <a:solidFill>
            <a:srgbClr val="04A034"/>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2400" kern="1200">
          <a:solidFill>
            <a:schemeClr val="tx1">
              <a:lumMod val="65000"/>
              <a:lumOff val="35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65000"/>
              <a:lumOff val="35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48B2C-8D77-434C-B27D-EA781C3C7E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EF16ECF-E771-4D34-87E3-BEEFF8EE14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438EC5-33C8-43B7-81AB-526C55F28A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C7E8C-6C1F-4EE0-B588-4509C13CE74A}" type="datetimeFigureOut">
              <a:rPr lang="en-GB" smtClean="0"/>
              <a:t>08/11/2021</a:t>
            </a:fld>
            <a:endParaRPr lang="en-GB" dirty="0"/>
          </a:p>
        </p:txBody>
      </p:sp>
      <p:sp>
        <p:nvSpPr>
          <p:cNvPr id="5" name="Footer Placeholder 4">
            <a:extLst>
              <a:ext uri="{FF2B5EF4-FFF2-40B4-BE49-F238E27FC236}">
                <a16:creationId xmlns:a16="http://schemas.microsoft.com/office/drawing/2014/main" id="{E860F7D9-CF39-4AE5-88CA-346F38ADF9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8BB3F076-92B5-479A-BE44-0A391AC1C3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2CC43D-6DB0-45F3-94BB-3E47FAB8E8E2}" type="slidenum">
              <a:rPr lang="en-GB" smtClean="0"/>
              <a:t>‹#›</a:t>
            </a:fld>
            <a:endParaRPr lang="en-GB" dirty="0"/>
          </a:p>
        </p:txBody>
      </p:sp>
    </p:spTree>
    <p:extLst>
      <p:ext uri="{BB962C8B-B14F-4D97-AF65-F5344CB8AC3E}">
        <p14:creationId xmlns:p14="http://schemas.microsoft.com/office/powerpoint/2010/main" val="413850763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tactcare.org.uk/content/uploads/2019/03/TACT-Language-that-cares-2019_online.pdf"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v.uk/government/publications/guide-to-registration-for-childrens-social-care-services/registration-guide-for-childrens-social-care-services#suitability-responsible-individual"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9569ECB-D1CA-4F6A-A391-676532525F97}"/>
              </a:ext>
            </a:extLst>
          </p:cNvPr>
          <p:cNvSpPr>
            <a:spLocks noGrp="1"/>
          </p:cNvSpPr>
          <p:nvPr>
            <p:ph type="ctrTitle"/>
          </p:nvPr>
        </p:nvSpPr>
        <p:spPr>
          <a:xfrm>
            <a:off x="6746628" y="1783959"/>
            <a:ext cx="4645250" cy="2889114"/>
          </a:xfrm>
        </p:spPr>
        <p:txBody>
          <a:bodyPr anchor="b">
            <a:normAutofit/>
          </a:bodyPr>
          <a:lstStyle/>
          <a:p>
            <a:pPr algn="l"/>
            <a:r>
              <a:rPr lang="en-GB" sz="2900" b="1" dirty="0">
                <a:solidFill>
                  <a:schemeClr val="bg1"/>
                </a:solidFill>
                <a:latin typeface="Verdana" panose="020B0604030504040204" pitchFamily="34" charset="0"/>
                <a:ea typeface="Verdana" panose="020B0604030504040204" pitchFamily="34" charset="0"/>
                <a:cs typeface="Verdana" panose="020B0604030504040204" pitchFamily="34" charset="0"/>
              </a:rPr>
              <a:t>Residential Leadership Forum</a:t>
            </a:r>
            <a:br>
              <a:rPr lang="en-GB" sz="2900" b="1" dirty="0">
                <a:solidFill>
                  <a:schemeClr val="bg1"/>
                </a:solidFill>
                <a:latin typeface="Verdana" panose="020B0604030504040204" pitchFamily="34" charset="0"/>
                <a:ea typeface="Verdana" panose="020B0604030504040204" pitchFamily="34" charset="0"/>
                <a:cs typeface="Verdana" panose="020B0604030504040204" pitchFamily="34" charset="0"/>
              </a:rPr>
            </a:br>
            <a:br>
              <a:rPr lang="en-GB" sz="2900" b="1" dirty="0">
                <a:solidFill>
                  <a:schemeClr val="bg1"/>
                </a:solidFill>
                <a:latin typeface="Verdana" panose="020B0604030504040204" pitchFamily="34" charset="0"/>
                <a:ea typeface="Verdana" panose="020B0604030504040204" pitchFamily="34" charset="0"/>
                <a:cs typeface="Verdana" panose="020B0604030504040204" pitchFamily="34" charset="0"/>
              </a:rPr>
            </a:br>
            <a:r>
              <a:rPr lang="en-GB" sz="2900" b="1" dirty="0">
                <a:solidFill>
                  <a:schemeClr val="bg1"/>
                </a:solidFill>
                <a:latin typeface="Verdana" panose="020B0604030504040204" pitchFamily="34" charset="0"/>
                <a:ea typeface="Verdana" panose="020B0604030504040204" pitchFamily="34" charset="0"/>
                <a:cs typeface="Verdana" panose="020B0604030504040204" pitchFamily="34" charset="0"/>
              </a:rPr>
              <a:t>9th November 2021</a:t>
            </a:r>
          </a:p>
        </p:txBody>
      </p:sp>
      <p:sp>
        <p:nvSpPr>
          <p:cNvPr id="3" name="Subtitle 2">
            <a:extLst>
              <a:ext uri="{FF2B5EF4-FFF2-40B4-BE49-F238E27FC236}">
                <a16:creationId xmlns:a16="http://schemas.microsoft.com/office/drawing/2014/main" id="{9380C057-8DB5-4B3C-9D8D-C827929718D1}"/>
              </a:ext>
            </a:extLst>
          </p:cNvPr>
          <p:cNvSpPr>
            <a:spLocks noGrp="1"/>
          </p:cNvSpPr>
          <p:nvPr>
            <p:ph type="subTitle" idx="1"/>
          </p:nvPr>
        </p:nvSpPr>
        <p:spPr>
          <a:xfrm>
            <a:off x="6746627" y="4750893"/>
            <a:ext cx="4645250" cy="802009"/>
          </a:xfrm>
        </p:spPr>
        <p:txBody>
          <a:bodyPr anchor="t">
            <a:normAutofit/>
          </a:bodyPr>
          <a:lstStyle/>
          <a:p>
            <a:pPr algn="l"/>
            <a:r>
              <a:rPr lang="en-GB" sz="2000" dirty="0">
                <a:solidFill>
                  <a:schemeClr val="bg1"/>
                </a:solidFill>
              </a:rPr>
              <a:t> Inspection- themes and issues</a:t>
            </a:r>
          </a:p>
        </p:txBody>
      </p:sp>
      <p:sp>
        <p:nvSpPr>
          <p:cNvPr id="11" name="Freeform: Shape 1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6F9A0182-4DA4-4442-B842-AADEA2296918}"/>
              </a:ext>
            </a:extLst>
          </p:cNvPr>
          <p:cNvPicPr>
            <a:picLocks noChangeAspect="1"/>
          </p:cNvPicPr>
          <p:nvPr/>
        </p:nvPicPr>
        <p:blipFill>
          <a:blip r:embed="rId2"/>
          <a:stretch>
            <a:fillRect/>
          </a:stretch>
        </p:blipFill>
        <p:spPr>
          <a:xfrm>
            <a:off x="419382" y="1808025"/>
            <a:ext cx="4047843" cy="1873778"/>
          </a:xfrm>
          <a:prstGeom prst="rect">
            <a:avLst/>
          </a:prstGeom>
        </p:spPr>
      </p:pic>
    </p:spTree>
    <p:extLst>
      <p:ext uri="{BB962C8B-B14F-4D97-AF65-F5344CB8AC3E}">
        <p14:creationId xmlns:p14="http://schemas.microsoft.com/office/powerpoint/2010/main" val="2895688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23DB9-D8F8-4738-9AFF-A83A41AB21E3}"/>
              </a:ext>
            </a:extLst>
          </p:cNvPr>
          <p:cNvSpPr>
            <a:spLocks noGrp="1"/>
          </p:cNvSpPr>
          <p:nvPr>
            <p:ph type="title"/>
          </p:nvPr>
        </p:nvSpPr>
        <p:spPr/>
        <p:txBody>
          <a:bodyPr/>
          <a:lstStyle/>
          <a:p>
            <a:r>
              <a:rPr lang="en-GB" sz="3200" dirty="0"/>
              <a:t>Positive language</a:t>
            </a:r>
          </a:p>
        </p:txBody>
      </p:sp>
      <p:sp>
        <p:nvSpPr>
          <p:cNvPr id="3" name="Content Placeholder 2">
            <a:extLst>
              <a:ext uri="{FF2B5EF4-FFF2-40B4-BE49-F238E27FC236}">
                <a16:creationId xmlns:a16="http://schemas.microsoft.com/office/drawing/2014/main" id="{4627F196-0DB9-483D-8CE0-E3B2730A4720}"/>
              </a:ext>
            </a:extLst>
          </p:cNvPr>
          <p:cNvSpPr>
            <a:spLocks noGrp="1"/>
          </p:cNvSpPr>
          <p:nvPr>
            <p:ph idx="1"/>
          </p:nvPr>
        </p:nvSpPr>
        <p:spPr/>
        <p:txBody>
          <a:bodyPr>
            <a:normAutofit/>
          </a:bodyPr>
          <a:lstStyle/>
          <a:p>
            <a:r>
              <a:rPr lang="en-GB" sz="2800" dirty="0"/>
              <a:t>Key issue </a:t>
            </a:r>
          </a:p>
          <a:p>
            <a:r>
              <a:rPr lang="en-GB" sz="2800" dirty="0">
                <a:hlinkClick r:id="rId2"/>
              </a:rPr>
              <a:t>https://www.tactcare.org.uk/content/uploads/2019/03/TACT-Language-that-cares-2019_online.pdf</a:t>
            </a:r>
            <a:endParaRPr lang="en-GB" sz="2800" dirty="0"/>
          </a:p>
          <a:p>
            <a:r>
              <a:rPr lang="en-GB" sz="2800" dirty="0"/>
              <a:t>Continuing move away from institutional and language which only further evidences the lack of power experienced by children and young people in care</a:t>
            </a:r>
          </a:p>
          <a:p>
            <a:endParaRPr lang="en-GB" sz="2800" dirty="0"/>
          </a:p>
          <a:p>
            <a:pPr marL="0" indent="0">
              <a:buNone/>
            </a:pPr>
            <a:r>
              <a:rPr lang="en-GB" sz="2800" i="1" dirty="0"/>
              <a:t>Are you finding any issues?</a:t>
            </a:r>
          </a:p>
          <a:p>
            <a:pPr marL="0" indent="0">
              <a:buNone/>
            </a:pPr>
            <a:r>
              <a:rPr lang="en-GB" sz="2800" i="1" dirty="0"/>
              <a:t>Hearing the child’s voice ?</a:t>
            </a:r>
          </a:p>
          <a:p>
            <a:pPr marL="0" indent="0">
              <a:buNone/>
            </a:pPr>
            <a:r>
              <a:rPr lang="en-GB" sz="2800" i="1" dirty="0"/>
              <a:t>Does recording give you concerns? </a:t>
            </a:r>
          </a:p>
        </p:txBody>
      </p:sp>
    </p:spTree>
    <p:extLst>
      <p:ext uri="{BB962C8B-B14F-4D97-AF65-F5344CB8AC3E}">
        <p14:creationId xmlns:p14="http://schemas.microsoft.com/office/powerpoint/2010/main" val="2458319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A675A-A589-40A7-B878-BA015AD2CAE6}"/>
              </a:ext>
            </a:extLst>
          </p:cNvPr>
          <p:cNvSpPr>
            <a:spLocks noGrp="1"/>
          </p:cNvSpPr>
          <p:nvPr>
            <p:ph type="title"/>
          </p:nvPr>
        </p:nvSpPr>
        <p:spPr/>
        <p:txBody>
          <a:bodyPr/>
          <a:lstStyle/>
          <a:p>
            <a:r>
              <a:rPr lang="en-GB" sz="3200" dirty="0"/>
              <a:t>Pandemic</a:t>
            </a:r>
          </a:p>
        </p:txBody>
      </p:sp>
      <p:sp>
        <p:nvSpPr>
          <p:cNvPr id="3" name="Content Placeholder 2">
            <a:extLst>
              <a:ext uri="{FF2B5EF4-FFF2-40B4-BE49-F238E27FC236}">
                <a16:creationId xmlns:a16="http://schemas.microsoft.com/office/drawing/2014/main" id="{40C05709-0FFD-47CD-9AA6-DE629BE12A0D}"/>
              </a:ext>
            </a:extLst>
          </p:cNvPr>
          <p:cNvSpPr>
            <a:spLocks noGrp="1"/>
          </p:cNvSpPr>
          <p:nvPr>
            <p:ph idx="1"/>
          </p:nvPr>
        </p:nvSpPr>
        <p:spPr/>
        <p:txBody>
          <a:bodyPr>
            <a:normAutofit/>
          </a:bodyPr>
          <a:lstStyle/>
          <a:p>
            <a:r>
              <a:rPr lang="en-GB" sz="2800" dirty="0"/>
              <a:t>Have you pulled together with the RI reflections on the past 19 months?</a:t>
            </a:r>
          </a:p>
          <a:p>
            <a:r>
              <a:rPr lang="en-GB" sz="2800" dirty="0"/>
              <a:t>Learning?</a:t>
            </a:r>
          </a:p>
          <a:p>
            <a:r>
              <a:rPr lang="en-GB" sz="2800" dirty="0"/>
              <a:t>Ongoing staff welfare?</a:t>
            </a:r>
          </a:p>
          <a:p>
            <a:r>
              <a:rPr lang="en-GB" sz="2800" dirty="0"/>
              <a:t>All the good things achieved by the team(s)</a:t>
            </a:r>
          </a:p>
        </p:txBody>
      </p:sp>
    </p:spTree>
    <p:extLst>
      <p:ext uri="{BB962C8B-B14F-4D97-AF65-F5344CB8AC3E}">
        <p14:creationId xmlns:p14="http://schemas.microsoft.com/office/powerpoint/2010/main" val="2782888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2D2-2981-461E-BE8C-42E23EB9F31C}"/>
              </a:ext>
            </a:extLst>
          </p:cNvPr>
          <p:cNvSpPr>
            <a:spLocks noGrp="1"/>
          </p:cNvSpPr>
          <p:nvPr>
            <p:ph type="title"/>
          </p:nvPr>
        </p:nvSpPr>
        <p:spPr/>
        <p:txBody>
          <a:bodyPr/>
          <a:lstStyle/>
          <a:p>
            <a:r>
              <a:rPr lang="en-GB" sz="3200" dirty="0"/>
              <a:t>Issues to consider within the regulatory framework </a:t>
            </a:r>
          </a:p>
        </p:txBody>
      </p:sp>
      <p:sp>
        <p:nvSpPr>
          <p:cNvPr id="3" name="Content Placeholder 2">
            <a:extLst>
              <a:ext uri="{FF2B5EF4-FFF2-40B4-BE49-F238E27FC236}">
                <a16:creationId xmlns:a16="http://schemas.microsoft.com/office/drawing/2014/main" id="{2B7DCA50-19E9-4C71-800B-4B92ABB56230}"/>
              </a:ext>
            </a:extLst>
          </p:cNvPr>
          <p:cNvSpPr>
            <a:spLocks noGrp="1"/>
          </p:cNvSpPr>
          <p:nvPr>
            <p:ph idx="1"/>
          </p:nvPr>
        </p:nvSpPr>
        <p:spPr/>
        <p:txBody>
          <a:bodyPr/>
          <a:lstStyle/>
          <a:p>
            <a:r>
              <a:rPr lang="en-GB" dirty="0"/>
              <a:t>RM registration</a:t>
            </a:r>
          </a:p>
          <a:p>
            <a:r>
              <a:rPr lang="en-GB" dirty="0"/>
              <a:t>RI changes</a:t>
            </a:r>
          </a:p>
          <a:p>
            <a:r>
              <a:rPr lang="en-GB" dirty="0"/>
              <a:t>Being aware of Ofsted’s / CIW / CQC-  powers </a:t>
            </a:r>
          </a:p>
          <a:p>
            <a:r>
              <a:rPr lang="en-GB" dirty="0"/>
              <a:t>Are you consistently monitoring all aspects of the home’s operation as well as strategic developments with the RI?</a:t>
            </a:r>
          </a:p>
        </p:txBody>
      </p:sp>
    </p:spTree>
    <p:extLst>
      <p:ext uri="{BB962C8B-B14F-4D97-AF65-F5344CB8AC3E}">
        <p14:creationId xmlns:p14="http://schemas.microsoft.com/office/powerpoint/2010/main" val="3196853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22344-6D73-4C76-B35A-8ECE6CF43DCB}"/>
              </a:ext>
            </a:extLst>
          </p:cNvPr>
          <p:cNvSpPr>
            <a:spLocks noGrp="1"/>
          </p:cNvSpPr>
          <p:nvPr>
            <p:ph type="title"/>
          </p:nvPr>
        </p:nvSpPr>
        <p:spPr/>
        <p:txBody>
          <a:bodyPr/>
          <a:lstStyle/>
          <a:p>
            <a:r>
              <a:rPr lang="en-GB" sz="3200" dirty="0"/>
              <a:t>Regulatory issues which can arise….</a:t>
            </a:r>
          </a:p>
        </p:txBody>
      </p:sp>
      <p:sp>
        <p:nvSpPr>
          <p:cNvPr id="3" name="Content Placeholder 2">
            <a:extLst>
              <a:ext uri="{FF2B5EF4-FFF2-40B4-BE49-F238E27FC236}">
                <a16:creationId xmlns:a16="http://schemas.microsoft.com/office/drawing/2014/main" id="{3F513140-0312-4420-B990-2080765DA9AD}"/>
              </a:ext>
            </a:extLst>
          </p:cNvPr>
          <p:cNvSpPr>
            <a:spLocks noGrp="1"/>
          </p:cNvSpPr>
          <p:nvPr>
            <p:ph idx="1"/>
          </p:nvPr>
        </p:nvSpPr>
        <p:spPr/>
        <p:txBody>
          <a:bodyPr>
            <a:normAutofit fontScale="70000" lnSpcReduction="20000"/>
          </a:bodyPr>
          <a:lstStyle/>
          <a:p>
            <a:pPr algn="l"/>
            <a:r>
              <a:rPr lang="en-US" b="1" i="0" dirty="0">
                <a:solidFill>
                  <a:srgbClr val="0B0C0C"/>
                </a:solidFill>
                <a:effectLst/>
              </a:rPr>
              <a:t>Registering an interim manager</a:t>
            </a:r>
          </a:p>
          <a:p>
            <a:pPr algn="l"/>
            <a:r>
              <a:rPr lang="en-US" b="0" i="0" dirty="0">
                <a:solidFill>
                  <a:srgbClr val="0B0C0C"/>
                </a:solidFill>
                <a:effectLst/>
              </a:rPr>
              <a:t>The interim manager must register with Ofsted as soon as possible if either of the following apply:</a:t>
            </a:r>
          </a:p>
          <a:p>
            <a:pPr algn="l">
              <a:buFont typeface="Arial" panose="020B0604020202020204" pitchFamily="34" charset="0"/>
              <a:buChar char="•"/>
            </a:pPr>
            <a:r>
              <a:rPr lang="en-US" b="0" i="0" dirty="0">
                <a:solidFill>
                  <a:srgbClr val="0B0C0C"/>
                </a:solidFill>
                <a:effectLst/>
              </a:rPr>
              <a:t>they are expected to be in day-to-day charge for more than 90 days</a:t>
            </a:r>
          </a:p>
          <a:p>
            <a:pPr algn="l">
              <a:buFont typeface="Arial" panose="020B0604020202020204" pitchFamily="34" charset="0"/>
              <a:buChar char="•"/>
            </a:pPr>
            <a:r>
              <a:rPr lang="en-US" b="0" i="0" dirty="0">
                <a:solidFill>
                  <a:srgbClr val="0B0C0C"/>
                </a:solidFill>
                <a:effectLst/>
              </a:rPr>
              <a:t>they are appointed to be the registered manager of the service</a:t>
            </a:r>
          </a:p>
          <a:p>
            <a:pPr algn="l"/>
            <a:r>
              <a:rPr lang="en-US" b="0" i="0" dirty="0">
                <a:solidFill>
                  <a:srgbClr val="0B0C0C"/>
                </a:solidFill>
                <a:effectLst/>
                <a:highlight>
                  <a:srgbClr val="FFFF00"/>
                </a:highlight>
              </a:rPr>
              <a:t>If interim arrangements continue for more than 90 days, we will take this into account when we look at the effectiveness of leaders and managers at our next inspection.</a:t>
            </a:r>
          </a:p>
          <a:p>
            <a:pPr algn="l"/>
            <a:r>
              <a:rPr lang="en-US" b="0" i="0" dirty="0">
                <a:solidFill>
                  <a:srgbClr val="0B0C0C"/>
                </a:solidFill>
                <a:effectLst/>
              </a:rPr>
              <a:t>If you need to extend the interim arrangements, both you and the manager must put the reasons in writing for Ofsted to consider. We will make decisions on a case-by-case basis. For example, if there is evidence that the registered manager will return shortly after 90 days, we may decide to allow the interim manager to continue without registration.</a:t>
            </a:r>
          </a:p>
          <a:p>
            <a:endParaRPr lang="en-GB" dirty="0"/>
          </a:p>
        </p:txBody>
      </p:sp>
    </p:spTree>
    <p:extLst>
      <p:ext uri="{BB962C8B-B14F-4D97-AF65-F5344CB8AC3E}">
        <p14:creationId xmlns:p14="http://schemas.microsoft.com/office/powerpoint/2010/main" val="4023796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A15C5-74DB-4842-9383-B999CA4E92C1}"/>
              </a:ext>
            </a:extLst>
          </p:cNvPr>
          <p:cNvSpPr>
            <a:spLocks noGrp="1"/>
          </p:cNvSpPr>
          <p:nvPr>
            <p:ph type="title"/>
          </p:nvPr>
        </p:nvSpPr>
        <p:spPr/>
        <p:txBody>
          <a:bodyPr/>
          <a:lstStyle/>
          <a:p>
            <a:r>
              <a:rPr lang="en-GB" sz="3200" dirty="0"/>
              <a:t>Regulatory issues which can arise…………</a:t>
            </a:r>
          </a:p>
        </p:txBody>
      </p:sp>
      <p:sp>
        <p:nvSpPr>
          <p:cNvPr id="3" name="Content Placeholder 2">
            <a:extLst>
              <a:ext uri="{FF2B5EF4-FFF2-40B4-BE49-F238E27FC236}">
                <a16:creationId xmlns:a16="http://schemas.microsoft.com/office/drawing/2014/main" id="{F2BFB6DF-660C-4C73-9E3C-A2B7D63B31E0}"/>
              </a:ext>
            </a:extLst>
          </p:cNvPr>
          <p:cNvSpPr>
            <a:spLocks noGrp="1"/>
          </p:cNvSpPr>
          <p:nvPr>
            <p:ph idx="1"/>
          </p:nvPr>
        </p:nvSpPr>
        <p:spPr>
          <a:xfrm>
            <a:off x="-1" y="1124745"/>
            <a:ext cx="12078393" cy="6173830"/>
          </a:xfrm>
        </p:spPr>
        <p:txBody>
          <a:bodyPr>
            <a:normAutofit/>
          </a:bodyPr>
          <a:lstStyle/>
          <a:p>
            <a:pPr algn="l"/>
            <a:r>
              <a:rPr lang="en-US" sz="1800" b="1" i="0" dirty="0">
                <a:solidFill>
                  <a:srgbClr val="0B0C0C"/>
                </a:solidFill>
                <a:effectLst/>
              </a:rPr>
              <a:t>Responsible individuals</a:t>
            </a:r>
          </a:p>
          <a:p>
            <a:pPr algn="l"/>
            <a:r>
              <a:rPr lang="en-US" sz="1800" b="0" i="0" dirty="0">
                <a:solidFill>
                  <a:srgbClr val="0B0C0C"/>
                </a:solidFill>
                <a:effectLst/>
              </a:rPr>
              <a:t>The ‘responsible individual’ is the person who represents their organisation. </a:t>
            </a:r>
            <a:r>
              <a:rPr lang="en-US" sz="1800" b="0" i="0" dirty="0">
                <a:solidFill>
                  <a:srgbClr val="0B0C0C"/>
                </a:solidFill>
                <a:effectLst/>
                <a:highlight>
                  <a:srgbClr val="FFFF00"/>
                </a:highlight>
              </a:rPr>
              <a:t>You must have a responsible individual in post at all times.</a:t>
            </a:r>
            <a:r>
              <a:rPr lang="en-US" sz="1800" b="0" i="0" dirty="0">
                <a:solidFill>
                  <a:srgbClr val="0B0C0C"/>
                </a:solidFill>
                <a:effectLst/>
              </a:rPr>
              <a:t> If there is an emergency, you should appoint a responsible individual as soon as possible.</a:t>
            </a:r>
          </a:p>
          <a:p>
            <a:pPr algn="l"/>
            <a:r>
              <a:rPr lang="en-US" sz="1800" b="0" i="0" dirty="0">
                <a:solidFill>
                  <a:srgbClr val="0B0C0C"/>
                </a:solidFill>
                <a:effectLst/>
              </a:rPr>
              <a:t>Unlike a registered manager, a responsible individual is not registered by Ofsted. However, they are connected to the registration.</a:t>
            </a:r>
          </a:p>
          <a:p>
            <a:pPr algn="l"/>
            <a:r>
              <a:rPr lang="en-US" sz="1800" b="0" i="0" dirty="0">
                <a:solidFill>
                  <a:srgbClr val="0B0C0C"/>
                </a:solidFill>
                <a:effectLst/>
                <a:highlight>
                  <a:srgbClr val="FFFF00"/>
                </a:highlight>
              </a:rPr>
              <a:t>We expect you to tell Ofsted before the responsible individual changes, if possible</a:t>
            </a:r>
            <a:r>
              <a:rPr lang="en-US" sz="1800" b="0" i="0" dirty="0">
                <a:solidFill>
                  <a:srgbClr val="0B0C0C"/>
                </a:solidFill>
                <a:effectLst/>
              </a:rPr>
              <a:t>. If you do not do this as soon as possible, you have breached regulations or committed an offence and we may take action (for example, we may issue a statutory requirement notice).</a:t>
            </a:r>
          </a:p>
          <a:p>
            <a:endParaRPr lang="en-GB" sz="2400" dirty="0"/>
          </a:p>
        </p:txBody>
      </p:sp>
    </p:spTree>
    <p:extLst>
      <p:ext uri="{BB962C8B-B14F-4D97-AF65-F5344CB8AC3E}">
        <p14:creationId xmlns:p14="http://schemas.microsoft.com/office/powerpoint/2010/main" val="263391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7C3CE-2EF0-4F11-B3BC-DFCB46C82733}"/>
              </a:ext>
            </a:extLst>
          </p:cNvPr>
          <p:cNvSpPr>
            <a:spLocks noGrp="1"/>
          </p:cNvSpPr>
          <p:nvPr>
            <p:ph type="title"/>
          </p:nvPr>
        </p:nvSpPr>
        <p:spPr/>
        <p:txBody>
          <a:bodyPr/>
          <a:lstStyle/>
          <a:p>
            <a:r>
              <a:rPr lang="en-GB" sz="3200" dirty="0"/>
              <a:t>Regulatory issues which can arise…….</a:t>
            </a:r>
          </a:p>
        </p:txBody>
      </p:sp>
      <p:sp>
        <p:nvSpPr>
          <p:cNvPr id="3" name="Content Placeholder 2">
            <a:extLst>
              <a:ext uri="{FF2B5EF4-FFF2-40B4-BE49-F238E27FC236}">
                <a16:creationId xmlns:a16="http://schemas.microsoft.com/office/drawing/2014/main" id="{6ADA19A6-33CE-4AFE-B61C-28381E6FA476}"/>
              </a:ext>
            </a:extLst>
          </p:cNvPr>
          <p:cNvSpPr>
            <a:spLocks noGrp="1"/>
          </p:cNvSpPr>
          <p:nvPr>
            <p:ph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1" i="0" u="none" strike="noStrike" kern="1200" cap="none" spc="0" normalizeH="0" baseline="0" noProof="0" dirty="0">
                <a:ln>
                  <a:noFill/>
                </a:ln>
                <a:solidFill>
                  <a:srgbClr val="0B0C0C"/>
                </a:solidFill>
                <a:effectLst/>
                <a:uLnTx/>
                <a:uFillTx/>
                <a:ea typeface="+mn-ea"/>
                <a:cs typeface="+mn-cs"/>
              </a:rPr>
              <a:t>Checks on responsible individuals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a:ln>
                  <a:noFill/>
                </a:ln>
                <a:solidFill>
                  <a:srgbClr val="0B0C0C"/>
                </a:solidFill>
                <a:effectLst/>
                <a:uLnTx/>
                <a:uFillTx/>
                <a:ea typeface="+mn-ea"/>
                <a:cs typeface="+mn-cs"/>
              </a:rPr>
              <a:t>You must ensure that the responsible individual you appoint can meet the requirements of regulation, including all suitability checks. Ofsted’s inspectors will review the steps that you have taken to check their suitability. See </a:t>
            </a:r>
            <a:r>
              <a:rPr kumimoji="0" lang="en-US" sz="1800" b="0" i="0" u="none" strike="noStrike" kern="1200" cap="none" spc="0" normalizeH="0" baseline="0" noProof="0" dirty="0">
                <a:ln>
                  <a:noFill/>
                </a:ln>
                <a:solidFill>
                  <a:srgbClr val="1D70B8"/>
                </a:solidFill>
                <a:effectLst/>
                <a:uLnTx/>
                <a:uFillTx/>
                <a:ea typeface="+mn-ea"/>
                <a:cs typeface="+mn-cs"/>
                <a:hlinkClick r:id="rId2"/>
              </a:rPr>
              <a:t>more information about the requirements for a responsible individual’s skills and knowledge</a:t>
            </a:r>
            <a:r>
              <a:rPr kumimoji="0" lang="en-US" sz="1800" b="0" i="0" u="none" strike="noStrike" kern="1200" cap="none" spc="0" normalizeH="0" baseline="0" noProof="0" dirty="0">
                <a:ln>
                  <a:noFill/>
                </a:ln>
                <a:solidFill>
                  <a:srgbClr val="0B0C0C"/>
                </a:solidFill>
                <a:effectLst/>
                <a:uLnTx/>
                <a:uFillTx/>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a:ln>
                  <a:noFill/>
                </a:ln>
                <a:solidFill>
                  <a:srgbClr val="0B0C0C"/>
                </a:solidFill>
                <a:effectLst/>
                <a:uLnTx/>
                <a:uFillTx/>
                <a:ea typeface="+mn-ea"/>
                <a:cs typeface="+mn-cs"/>
              </a:rPr>
              <a:t>Once we know about a change in responsible individual, we will send you a certificate with the new person’s name. We will also send a letter to ask what checks you have done to ensure that they are suitable for the role. You must respond within 10 working days. If we do not receive the information within 10 working days, we will hold a case review to decide whether further action is required.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a:ln>
                  <a:noFill/>
                </a:ln>
                <a:solidFill>
                  <a:srgbClr val="0B0C0C"/>
                </a:solidFill>
                <a:effectLst/>
                <a:uLnTx/>
                <a:uFillTx/>
                <a:ea typeface="+mn-ea"/>
                <a:cs typeface="+mn-cs"/>
              </a:rPr>
              <a:t>Once we have received your response, </a:t>
            </a:r>
            <a:r>
              <a:rPr kumimoji="0" lang="en-US" sz="1800" b="0" i="0" u="none" strike="noStrike" kern="1200" cap="none" spc="0" normalizeH="0" baseline="0" noProof="0" dirty="0">
                <a:ln>
                  <a:noFill/>
                </a:ln>
                <a:solidFill>
                  <a:srgbClr val="0B0C0C"/>
                </a:solidFill>
                <a:effectLst/>
                <a:highlight>
                  <a:srgbClr val="FFFF00"/>
                </a:highlight>
                <a:uLnTx/>
                <a:uFillTx/>
                <a:ea typeface="+mn-ea"/>
                <a:cs typeface="+mn-cs"/>
              </a:rPr>
              <a:t>an inspector decides whether to interview the responsible individual.</a:t>
            </a:r>
          </a:p>
          <a:p>
            <a:endParaRPr lang="en-GB" dirty="0"/>
          </a:p>
        </p:txBody>
      </p:sp>
    </p:spTree>
    <p:extLst>
      <p:ext uri="{BB962C8B-B14F-4D97-AF65-F5344CB8AC3E}">
        <p14:creationId xmlns:p14="http://schemas.microsoft.com/office/powerpoint/2010/main" val="1050537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69AE2-E8C4-48EA-B73A-F275A6F52072}"/>
              </a:ext>
            </a:extLst>
          </p:cNvPr>
          <p:cNvSpPr>
            <a:spLocks noGrp="1"/>
          </p:cNvSpPr>
          <p:nvPr>
            <p:ph type="title"/>
          </p:nvPr>
        </p:nvSpPr>
        <p:spPr/>
        <p:txBody>
          <a:bodyPr/>
          <a:lstStyle/>
          <a:p>
            <a:r>
              <a:rPr lang="en-GB" sz="3200" dirty="0"/>
              <a:t>Any other inspection issues? </a:t>
            </a:r>
          </a:p>
        </p:txBody>
      </p:sp>
      <p:sp>
        <p:nvSpPr>
          <p:cNvPr id="3" name="Content Placeholder 2">
            <a:extLst>
              <a:ext uri="{FF2B5EF4-FFF2-40B4-BE49-F238E27FC236}">
                <a16:creationId xmlns:a16="http://schemas.microsoft.com/office/drawing/2014/main" id="{15B3246E-79EA-4B17-ADAA-4F9FD2B89E07}"/>
              </a:ext>
            </a:extLst>
          </p:cNvPr>
          <p:cNvSpPr>
            <a:spLocks noGrp="1"/>
          </p:cNvSpPr>
          <p:nvPr>
            <p:ph idx="1"/>
          </p:nvPr>
        </p:nvSpPr>
        <p:spPr/>
        <p:txBody>
          <a:bodyPr/>
          <a:lstStyle/>
          <a:p>
            <a:r>
              <a:rPr lang="en-GB" dirty="0"/>
              <a:t>Group discussion</a:t>
            </a:r>
          </a:p>
          <a:p>
            <a:r>
              <a:rPr lang="en-GB" dirty="0"/>
              <a:t>What does your evidence base look like ?</a:t>
            </a:r>
          </a:p>
          <a:p>
            <a:r>
              <a:rPr lang="en-GB" dirty="0"/>
              <a:t>Is it secure?</a:t>
            </a:r>
          </a:p>
          <a:p>
            <a:r>
              <a:rPr lang="en-GB" dirty="0"/>
              <a:t>Triangulated? </a:t>
            </a:r>
          </a:p>
        </p:txBody>
      </p:sp>
    </p:spTree>
    <p:extLst>
      <p:ext uri="{BB962C8B-B14F-4D97-AF65-F5344CB8AC3E}">
        <p14:creationId xmlns:p14="http://schemas.microsoft.com/office/powerpoint/2010/main" val="2859353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D65FA-B278-46D7-9B4C-829B129C100D}"/>
              </a:ext>
            </a:extLst>
          </p:cNvPr>
          <p:cNvSpPr>
            <a:spLocks noGrp="1"/>
          </p:cNvSpPr>
          <p:nvPr>
            <p:ph type="title"/>
          </p:nvPr>
        </p:nvSpPr>
        <p:spPr/>
        <p:txBody>
          <a:bodyPr/>
          <a:lstStyle/>
          <a:p>
            <a:r>
              <a:rPr lang="en-GB" sz="3200" dirty="0"/>
              <a:t>What next?</a:t>
            </a:r>
          </a:p>
        </p:txBody>
      </p:sp>
      <p:sp>
        <p:nvSpPr>
          <p:cNvPr id="3" name="Content Placeholder 2">
            <a:extLst>
              <a:ext uri="{FF2B5EF4-FFF2-40B4-BE49-F238E27FC236}">
                <a16:creationId xmlns:a16="http://schemas.microsoft.com/office/drawing/2014/main" id="{BB24A25F-785A-4FCD-9EDF-83DEA21D1C59}"/>
              </a:ext>
            </a:extLst>
          </p:cNvPr>
          <p:cNvSpPr>
            <a:spLocks noGrp="1"/>
          </p:cNvSpPr>
          <p:nvPr>
            <p:ph idx="1"/>
          </p:nvPr>
        </p:nvSpPr>
        <p:spPr/>
        <p:txBody>
          <a:bodyPr>
            <a:normAutofit fontScale="92500" lnSpcReduction="20000"/>
          </a:bodyPr>
          <a:lstStyle/>
          <a:p>
            <a:r>
              <a:rPr lang="en-GB" sz="2800" dirty="0"/>
              <a:t>Sure of your evidence base?</a:t>
            </a:r>
          </a:p>
          <a:p>
            <a:r>
              <a:rPr lang="en-GB" sz="2800" dirty="0"/>
              <a:t>Used the SCCIF to make your own outline judgement on where the home is in terms of grading?</a:t>
            </a:r>
          </a:p>
          <a:p>
            <a:r>
              <a:rPr lang="en-GB" sz="2800" dirty="0"/>
              <a:t>Sure of and evidence of the role </a:t>
            </a:r>
            <a:r>
              <a:rPr lang="en-GB" sz="2800"/>
              <a:t>of the: </a:t>
            </a:r>
            <a:endParaRPr lang="en-GB" sz="2800" dirty="0"/>
          </a:p>
          <a:p>
            <a:pPr marL="0" indent="0">
              <a:buNone/>
            </a:pPr>
            <a:r>
              <a:rPr lang="en-GB" sz="2800" dirty="0"/>
              <a:t>-  Regulation 45 report in development</a:t>
            </a:r>
          </a:p>
          <a:p>
            <a:pPr>
              <a:buFontTx/>
              <a:buChar char="-"/>
            </a:pPr>
            <a:r>
              <a:rPr lang="en-GB" sz="2800" dirty="0"/>
              <a:t>Regulation 44 reports</a:t>
            </a:r>
          </a:p>
          <a:p>
            <a:pPr>
              <a:buFontTx/>
              <a:buChar char="-"/>
            </a:pPr>
            <a:r>
              <a:rPr lang="en-GB" sz="2800" dirty="0"/>
              <a:t>QA monitoring visits / action plans with the LA </a:t>
            </a:r>
          </a:p>
          <a:p>
            <a:endParaRPr lang="en-GB" sz="2800" dirty="0"/>
          </a:p>
          <a:p>
            <a:pPr>
              <a:buFontTx/>
              <a:buChar char="-"/>
            </a:pPr>
            <a:endParaRPr lang="en-GB" sz="2800" dirty="0"/>
          </a:p>
          <a:p>
            <a:pPr marL="0" indent="0">
              <a:buNone/>
            </a:pPr>
            <a:r>
              <a:rPr lang="en-GB" sz="2800" dirty="0"/>
              <a:t>Any final thoughts and comments?</a:t>
            </a:r>
          </a:p>
          <a:p>
            <a:pPr marL="0" indent="0">
              <a:buNone/>
            </a:pPr>
            <a:endParaRPr lang="en-GB" sz="2800" dirty="0"/>
          </a:p>
          <a:p>
            <a:pPr marL="0" indent="0">
              <a:buNone/>
            </a:pPr>
            <a:r>
              <a:rPr lang="en-GB" sz="2800" dirty="0"/>
              <a:t>Thank you. </a:t>
            </a:r>
          </a:p>
          <a:p>
            <a:endParaRPr lang="en-GB" sz="2800" dirty="0"/>
          </a:p>
        </p:txBody>
      </p:sp>
    </p:spTree>
    <p:extLst>
      <p:ext uri="{BB962C8B-B14F-4D97-AF65-F5344CB8AC3E}">
        <p14:creationId xmlns:p14="http://schemas.microsoft.com/office/powerpoint/2010/main" val="3285649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working </a:t>
            </a:r>
            <a:r>
              <a:rPr lang="en-GB" b="1" dirty="0"/>
              <a:t>together</a:t>
            </a:r>
            <a:r>
              <a:rPr lang="en-GB" dirty="0"/>
              <a:t>…</a:t>
            </a:r>
          </a:p>
        </p:txBody>
      </p:sp>
      <p:sp>
        <p:nvSpPr>
          <p:cNvPr id="3" name="Content Placeholder 2"/>
          <p:cNvSpPr>
            <a:spLocks noGrp="1"/>
          </p:cNvSpPr>
          <p:nvPr>
            <p:ph idx="1"/>
          </p:nvPr>
        </p:nvSpPr>
        <p:spPr>
          <a:xfrm>
            <a:off x="1981200" y="1124744"/>
            <a:ext cx="8229600" cy="6120680"/>
          </a:xfrm>
        </p:spPr>
        <p:txBody>
          <a:bodyPr>
            <a:normAutofit/>
          </a:bodyPr>
          <a:lstStyle/>
          <a:p>
            <a:pPr>
              <a:lnSpc>
                <a:spcPct val="90000"/>
              </a:lnSpc>
              <a:spcBef>
                <a:spcPct val="50000"/>
              </a:spcBef>
              <a:buNone/>
            </a:pPr>
            <a:r>
              <a:rPr lang="en-GB" dirty="0"/>
              <a:t>confidentiality- feel safe in reflection</a:t>
            </a:r>
          </a:p>
          <a:p>
            <a:pPr>
              <a:lnSpc>
                <a:spcPct val="90000"/>
              </a:lnSpc>
              <a:spcBef>
                <a:spcPct val="50000"/>
              </a:spcBef>
              <a:buNone/>
            </a:pPr>
            <a:r>
              <a:rPr lang="en-GB" dirty="0"/>
              <a:t>respect</a:t>
            </a:r>
          </a:p>
          <a:p>
            <a:pPr>
              <a:lnSpc>
                <a:spcPct val="90000"/>
              </a:lnSpc>
              <a:spcBef>
                <a:spcPct val="50000"/>
              </a:spcBef>
              <a:buNone/>
            </a:pPr>
            <a:r>
              <a:rPr lang="en-GB" dirty="0"/>
              <a:t>diversity of opinion can be enriching</a:t>
            </a:r>
          </a:p>
          <a:p>
            <a:pPr>
              <a:lnSpc>
                <a:spcPct val="90000"/>
              </a:lnSpc>
              <a:spcBef>
                <a:spcPct val="50000"/>
              </a:spcBef>
              <a:buNone/>
            </a:pPr>
            <a:r>
              <a:rPr lang="en-GB" dirty="0"/>
              <a:t>look for the benefits of an alternative opinion</a:t>
            </a:r>
          </a:p>
          <a:p>
            <a:pPr>
              <a:lnSpc>
                <a:spcPct val="90000"/>
              </a:lnSpc>
              <a:spcBef>
                <a:spcPct val="50000"/>
              </a:spcBef>
              <a:buNone/>
            </a:pPr>
            <a:r>
              <a:rPr lang="en-GB" dirty="0"/>
              <a:t>positive challenge</a:t>
            </a:r>
          </a:p>
          <a:p>
            <a:pPr>
              <a:lnSpc>
                <a:spcPct val="90000"/>
              </a:lnSpc>
              <a:spcBef>
                <a:spcPct val="50000"/>
              </a:spcBef>
              <a:buNone/>
            </a:pPr>
            <a:r>
              <a:rPr lang="en-GB" dirty="0"/>
              <a:t>naïve questions are valuable</a:t>
            </a:r>
          </a:p>
          <a:p>
            <a:pPr>
              <a:lnSpc>
                <a:spcPct val="90000"/>
              </a:lnSpc>
              <a:spcBef>
                <a:spcPct val="50000"/>
              </a:spcBef>
              <a:buNone/>
            </a:pPr>
            <a:r>
              <a:rPr lang="en-GB" dirty="0"/>
              <a:t>go off piste!</a:t>
            </a:r>
          </a:p>
          <a:p>
            <a:pPr>
              <a:lnSpc>
                <a:spcPct val="90000"/>
              </a:lnSpc>
              <a:spcBef>
                <a:spcPct val="50000"/>
              </a:spcBef>
              <a:buNone/>
            </a:pPr>
            <a:r>
              <a:rPr lang="en-GB" dirty="0"/>
              <a:t>enjoy ourselves</a:t>
            </a:r>
          </a:p>
          <a:p>
            <a:endParaRPr lang="en-GB" dirty="0"/>
          </a:p>
        </p:txBody>
      </p:sp>
    </p:spTree>
    <p:extLst>
      <p:ext uri="{BB962C8B-B14F-4D97-AF65-F5344CB8AC3E}">
        <p14:creationId xmlns:p14="http://schemas.microsoft.com/office/powerpoint/2010/main" val="2530276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focus</a:t>
            </a:r>
            <a:endParaRPr lang="en-GB" dirty="0"/>
          </a:p>
        </p:txBody>
      </p:sp>
      <p:sp>
        <p:nvSpPr>
          <p:cNvPr id="3" name="Content Placeholder 2"/>
          <p:cNvSpPr>
            <a:spLocks noGrp="1"/>
          </p:cNvSpPr>
          <p:nvPr>
            <p:ph idx="1"/>
          </p:nvPr>
        </p:nvSpPr>
        <p:spPr>
          <a:xfrm>
            <a:off x="1981200" y="980728"/>
            <a:ext cx="8579296" cy="5328592"/>
          </a:xfrm>
        </p:spPr>
        <p:txBody>
          <a:bodyPr>
            <a:normAutofit/>
          </a:bodyPr>
          <a:lstStyle/>
          <a:p>
            <a:r>
              <a:rPr lang="en-GB" altLang="en-US" dirty="0"/>
              <a:t>To review current inspection themes and  preparing for the inspection</a:t>
            </a:r>
            <a:endParaRPr lang="en-GB" dirty="0"/>
          </a:p>
        </p:txBody>
      </p:sp>
    </p:spTree>
    <p:extLst>
      <p:ext uri="{BB962C8B-B14F-4D97-AF65-F5344CB8AC3E}">
        <p14:creationId xmlns:p14="http://schemas.microsoft.com/office/powerpoint/2010/main" val="3885400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32390-E8D4-4CE4-B682-3CA9CEA31F7D}"/>
              </a:ext>
            </a:extLst>
          </p:cNvPr>
          <p:cNvSpPr>
            <a:spLocks noGrp="1"/>
          </p:cNvSpPr>
          <p:nvPr>
            <p:ph type="title"/>
          </p:nvPr>
        </p:nvSpPr>
        <p:spPr/>
        <p:txBody>
          <a:bodyPr/>
          <a:lstStyle/>
          <a:p>
            <a:r>
              <a:rPr lang="en-GB" dirty="0"/>
              <a:t>Quick check…….</a:t>
            </a:r>
          </a:p>
        </p:txBody>
      </p:sp>
      <p:sp>
        <p:nvSpPr>
          <p:cNvPr id="3" name="Content Placeholder 2">
            <a:extLst>
              <a:ext uri="{FF2B5EF4-FFF2-40B4-BE49-F238E27FC236}">
                <a16:creationId xmlns:a16="http://schemas.microsoft.com/office/drawing/2014/main" id="{215FBB43-1C13-443A-BEC9-7D2B7A790F15}"/>
              </a:ext>
            </a:extLst>
          </p:cNvPr>
          <p:cNvSpPr>
            <a:spLocks noGrp="1"/>
          </p:cNvSpPr>
          <p:nvPr>
            <p:ph idx="1"/>
          </p:nvPr>
        </p:nvSpPr>
        <p:spPr/>
        <p:txBody>
          <a:bodyPr/>
          <a:lstStyle/>
          <a:p>
            <a:r>
              <a:rPr lang="en-GB" dirty="0"/>
              <a:t>Take a few minutes to reflect on the regulations , standards and frameworks you will or may need to be aware of……</a:t>
            </a:r>
          </a:p>
        </p:txBody>
      </p:sp>
    </p:spTree>
    <p:extLst>
      <p:ext uri="{BB962C8B-B14F-4D97-AF65-F5344CB8AC3E}">
        <p14:creationId xmlns:p14="http://schemas.microsoft.com/office/powerpoint/2010/main" val="1671835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FC157-948A-4481-B7AB-8604D1F181CF}"/>
              </a:ext>
            </a:extLst>
          </p:cNvPr>
          <p:cNvSpPr>
            <a:spLocks noGrp="1"/>
          </p:cNvSpPr>
          <p:nvPr>
            <p:ph type="title"/>
          </p:nvPr>
        </p:nvSpPr>
        <p:spPr>
          <a:xfrm>
            <a:off x="289933" y="1412487"/>
            <a:ext cx="2765502" cy="3628639"/>
          </a:xfrm>
        </p:spPr>
        <p:txBody>
          <a:bodyPr anchor="t">
            <a:noAutofit/>
          </a:bodyPr>
          <a:lstStyle/>
          <a:p>
            <a:r>
              <a:rPr lang="en-GB" sz="3200" dirty="0">
                <a:solidFill>
                  <a:schemeClr val="tx1"/>
                </a:solidFill>
              </a:rPr>
              <a:t>Legislation including that which you may need to be aware of :</a:t>
            </a:r>
          </a:p>
        </p:txBody>
      </p:sp>
      <p:sp>
        <p:nvSpPr>
          <p:cNvPr id="3" name="Content Placeholder 2">
            <a:extLst>
              <a:ext uri="{FF2B5EF4-FFF2-40B4-BE49-F238E27FC236}">
                <a16:creationId xmlns:a16="http://schemas.microsoft.com/office/drawing/2014/main" id="{D4816AF2-A48A-4803-ADEF-0DFCA5AA9826}"/>
              </a:ext>
            </a:extLst>
          </p:cNvPr>
          <p:cNvSpPr>
            <a:spLocks noGrp="1"/>
          </p:cNvSpPr>
          <p:nvPr>
            <p:ph sz="half" idx="1"/>
          </p:nvPr>
        </p:nvSpPr>
        <p:spPr>
          <a:xfrm>
            <a:off x="3055436" y="189186"/>
            <a:ext cx="4527394" cy="6348248"/>
          </a:xfrm>
        </p:spPr>
        <p:txBody>
          <a:bodyPr>
            <a:normAutofit lnSpcReduction="10000"/>
          </a:bodyPr>
          <a:lstStyle/>
          <a:p>
            <a:r>
              <a:rPr lang="en-GB" sz="2000" dirty="0">
                <a:ea typeface="Ebrima" panose="02000000000000000000" pitchFamily="2" charset="0"/>
                <a:cs typeface="Ebrima" panose="02000000000000000000" pitchFamily="2" charset="0"/>
              </a:rPr>
              <a:t>Guide to the Children’s Homes Regulations including the Quality Standards 2015</a:t>
            </a:r>
          </a:p>
          <a:p>
            <a:r>
              <a:rPr lang="en-GB" sz="2000" dirty="0">
                <a:ea typeface="Ebrima" panose="02000000000000000000" pitchFamily="2" charset="0"/>
                <a:cs typeface="Ebrima" panose="02000000000000000000" pitchFamily="2" charset="0"/>
              </a:rPr>
              <a:t>KCSIE 20201</a:t>
            </a:r>
          </a:p>
          <a:p>
            <a:r>
              <a:rPr lang="en-GB" sz="2000" dirty="0">
                <a:ea typeface="Ebrima" panose="02000000000000000000" pitchFamily="2" charset="0"/>
                <a:cs typeface="Ebrima" panose="02000000000000000000" pitchFamily="2" charset="0"/>
              </a:rPr>
              <a:t>Working Together to Safeguard Children 2018</a:t>
            </a:r>
          </a:p>
          <a:p>
            <a:r>
              <a:rPr lang="en-GB" sz="2000" dirty="0">
                <a:ea typeface="Ebrima" panose="02000000000000000000" pitchFamily="2" charset="0"/>
                <a:cs typeface="Ebrima" panose="02000000000000000000" pitchFamily="2" charset="0"/>
              </a:rPr>
              <a:t>Care planning , placement and case review regulations 2010; 2014 from Children Act 1989</a:t>
            </a:r>
          </a:p>
          <a:p>
            <a:r>
              <a:rPr lang="en-GB" sz="2000" dirty="0">
                <a:ea typeface="Ebrima" panose="02000000000000000000" pitchFamily="2" charset="0"/>
                <a:cs typeface="Ebrima" panose="02000000000000000000" pitchFamily="2" charset="0"/>
              </a:rPr>
              <a:t>Statutory guidance on promoting health and well being of looked after children.</a:t>
            </a:r>
          </a:p>
          <a:p>
            <a:r>
              <a:rPr lang="en-GB" sz="2000" dirty="0">
                <a:ea typeface="Ebrima" panose="02000000000000000000" pitchFamily="2" charset="0"/>
                <a:cs typeface="Ebrima" panose="02000000000000000000" pitchFamily="2" charset="0"/>
              </a:rPr>
              <a:t>NHS Commissioning /CCG Regs 2012 and ongoing</a:t>
            </a:r>
          </a:p>
          <a:p>
            <a:r>
              <a:rPr lang="en-GB" sz="2000" dirty="0">
                <a:ea typeface="Ebrima" panose="02000000000000000000" pitchFamily="2" charset="0"/>
                <a:cs typeface="Ebrima" panose="02000000000000000000" pitchFamily="2" charset="0"/>
              </a:rPr>
              <a:t>SEND regulatory revisions 2014</a:t>
            </a:r>
          </a:p>
          <a:p>
            <a:r>
              <a:rPr lang="en-GB" sz="2000" dirty="0">
                <a:ea typeface="Ebrima" panose="02000000000000000000" pitchFamily="2" charset="0"/>
                <a:cs typeface="Ebrima" panose="02000000000000000000" pitchFamily="2" charset="0"/>
              </a:rPr>
              <a:t>RIPA 2000</a:t>
            </a:r>
          </a:p>
          <a:p>
            <a:r>
              <a:rPr lang="en-GB" sz="2000" dirty="0">
                <a:ea typeface="Ebrima" panose="02000000000000000000" pitchFamily="2" charset="0"/>
                <a:cs typeface="Ebrima" panose="02000000000000000000" pitchFamily="2" charset="0"/>
              </a:rPr>
              <a:t>Health and Social Care Acts</a:t>
            </a:r>
          </a:p>
          <a:p>
            <a:r>
              <a:rPr lang="en-GB" sz="2000" dirty="0">
                <a:ea typeface="Ebrima" panose="02000000000000000000" pitchFamily="2" charset="0"/>
                <a:cs typeface="Ebrima" panose="02000000000000000000" pitchFamily="2" charset="0"/>
              </a:rPr>
              <a:t>Counter-Extremism and Safeguarding Bill (2016)</a:t>
            </a:r>
          </a:p>
          <a:p>
            <a:r>
              <a:rPr lang="en-GB" sz="2000" dirty="0">
                <a:ea typeface="Ebrima" panose="02000000000000000000" pitchFamily="2" charset="0"/>
                <a:cs typeface="Ebrima" panose="02000000000000000000" pitchFamily="2" charset="0"/>
              </a:rPr>
              <a:t>Care standards Act 2000</a:t>
            </a:r>
          </a:p>
          <a:p>
            <a:endParaRPr lang="en-GB" sz="1300" dirty="0"/>
          </a:p>
          <a:p>
            <a:endParaRPr lang="en-GB" sz="1300" dirty="0"/>
          </a:p>
        </p:txBody>
      </p:sp>
      <p:sp>
        <p:nvSpPr>
          <p:cNvPr id="4" name="Content Placeholder 3">
            <a:extLst>
              <a:ext uri="{FF2B5EF4-FFF2-40B4-BE49-F238E27FC236}">
                <a16:creationId xmlns:a16="http://schemas.microsoft.com/office/drawing/2014/main" id="{C8ABB2DF-5C9D-458F-8992-3CB44D7A7CB3}"/>
              </a:ext>
            </a:extLst>
          </p:cNvPr>
          <p:cNvSpPr>
            <a:spLocks noGrp="1"/>
          </p:cNvSpPr>
          <p:nvPr>
            <p:ph sz="half" idx="2"/>
          </p:nvPr>
        </p:nvSpPr>
        <p:spPr>
          <a:xfrm>
            <a:off x="7582830" y="189186"/>
            <a:ext cx="4609170" cy="6537435"/>
          </a:xfrm>
        </p:spPr>
        <p:txBody>
          <a:bodyPr>
            <a:noAutofit/>
          </a:bodyPr>
          <a:lstStyle/>
          <a:p>
            <a:r>
              <a:rPr lang="en-GB" sz="1900" dirty="0">
                <a:ea typeface="Ebrima" panose="02000000000000000000" pitchFamily="2" charset="0"/>
                <a:cs typeface="Ebrima" panose="02000000000000000000" pitchFamily="2" charset="0"/>
              </a:rPr>
              <a:t>Mental Capacity Act 2005 and onwards</a:t>
            </a:r>
          </a:p>
          <a:p>
            <a:r>
              <a:rPr lang="en-GB" sz="1900" dirty="0">
                <a:ea typeface="Ebrima" panose="02000000000000000000" pitchFamily="2" charset="0"/>
                <a:cs typeface="Ebrima" panose="02000000000000000000" pitchFamily="2" charset="0"/>
              </a:rPr>
              <a:t>Cheshire West judgement (DOLs) 2013</a:t>
            </a:r>
          </a:p>
          <a:p>
            <a:r>
              <a:rPr lang="en-GB" sz="1900" dirty="0">
                <a:ea typeface="Ebrima" panose="02000000000000000000" pitchFamily="2" charset="0"/>
                <a:cs typeface="Ebrima" panose="02000000000000000000" pitchFamily="2" charset="0"/>
              </a:rPr>
              <a:t>Safeguarding – Liberty Safeguards 2019</a:t>
            </a:r>
          </a:p>
          <a:p>
            <a:r>
              <a:rPr lang="en-GB" sz="1900" dirty="0">
                <a:ea typeface="Ebrima" panose="02000000000000000000" pitchFamily="2" charset="0"/>
                <a:cs typeface="Ebrima" panose="02000000000000000000" pitchFamily="2" charset="0"/>
              </a:rPr>
              <a:t>Children’s Secure Accommodation Regulations 1991 onwards</a:t>
            </a:r>
          </a:p>
          <a:p>
            <a:r>
              <a:rPr lang="en-GB" sz="1900" dirty="0">
                <a:ea typeface="Ebrima" panose="02000000000000000000" pitchFamily="2" charset="0"/>
                <a:cs typeface="Ebrima" panose="02000000000000000000" pitchFamily="2" charset="0"/>
              </a:rPr>
              <a:t>Legal Aid , Punishing and Sentencing of Offenders Act 2012</a:t>
            </a:r>
          </a:p>
          <a:p>
            <a:r>
              <a:rPr lang="en-GB" sz="1900" dirty="0">
                <a:ea typeface="Ebrima" panose="02000000000000000000" pitchFamily="2" charset="0"/>
                <a:cs typeface="Ebrima" panose="02000000000000000000" pitchFamily="2" charset="0"/>
              </a:rPr>
              <a:t>Matrimonial and Family Proceedings Act 1984 0nwards</a:t>
            </a:r>
          </a:p>
          <a:p>
            <a:r>
              <a:rPr lang="en-GB" sz="1900" dirty="0">
                <a:ea typeface="Ebrima" panose="02000000000000000000" pitchFamily="2" charset="0"/>
                <a:cs typeface="Ebrima" panose="02000000000000000000" pitchFamily="2" charset="0"/>
              </a:rPr>
              <a:t>Mental Health legislation</a:t>
            </a:r>
          </a:p>
          <a:p>
            <a:r>
              <a:rPr lang="en-GB" sz="1900" dirty="0">
                <a:ea typeface="Ebrima" panose="02000000000000000000" pitchFamily="2" charset="0"/>
                <a:cs typeface="Ebrima" panose="02000000000000000000" pitchFamily="2" charset="0"/>
              </a:rPr>
              <a:t>Health and safety legislation various</a:t>
            </a:r>
          </a:p>
          <a:p>
            <a:r>
              <a:rPr lang="en-GB" sz="1900" dirty="0">
                <a:ea typeface="Ebrima" panose="02000000000000000000" pitchFamily="2" charset="0"/>
                <a:cs typeface="Ebrima" panose="02000000000000000000" pitchFamily="2" charset="0"/>
              </a:rPr>
              <a:t>Equal Opportunities legislation 2010 onwards</a:t>
            </a:r>
          </a:p>
          <a:p>
            <a:r>
              <a:rPr lang="en-GB" sz="1900" dirty="0">
                <a:ea typeface="Ebrima" panose="02000000000000000000" pitchFamily="2" charset="0"/>
                <a:cs typeface="Ebrima" panose="02000000000000000000" pitchFamily="2" charset="0"/>
              </a:rPr>
              <a:t>GDPR 2018</a:t>
            </a:r>
          </a:p>
          <a:p>
            <a:r>
              <a:rPr lang="en-GB" sz="1900" dirty="0">
                <a:ea typeface="Ebrima" panose="02000000000000000000" pitchFamily="2" charset="0"/>
                <a:cs typeface="Ebrima" panose="02000000000000000000" pitchFamily="2" charset="0"/>
              </a:rPr>
              <a:t>The Children &amp; Social Work Bill 2016</a:t>
            </a:r>
          </a:p>
        </p:txBody>
      </p:sp>
    </p:spTree>
    <p:extLst>
      <p:ext uri="{BB962C8B-B14F-4D97-AF65-F5344CB8AC3E}">
        <p14:creationId xmlns:p14="http://schemas.microsoft.com/office/powerpoint/2010/main" val="2946461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A4F1AA6-0996-4AD1-A711-BA0A9BFC40D5}"/>
              </a:ext>
            </a:extLst>
          </p:cNvPr>
          <p:cNvSpPr>
            <a:spLocks noGrp="1"/>
          </p:cNvSpPr>
          <p:nvPr>
            <p:ph type="title"/>
          </p:nvPr>
        </p:nvSpPr>
        <p:spPr>
          <a:xfrm>
            <a:off x="838200" y="1412488"/>
            <a:ext cx="2899189" cy="4363844"/>
          </a:xfrm>
        </p:spPr>
        <p:txBody>
          <a:bodyPr anchor="t">
            <a:normAutofit/>
          </a:bodyPr>
          <a:lstStyle/>
          <a:p>
            <a:r>
              <a:rPr lang="en-GB" sz="4000" dirty="0">
                <a:solidFill>
                  <a:srgbClr val="FFFFFF"/>
                </a:solidFill>
              </a:rPr>
              <a:t>Legislation continued…..</a:t>
            </a:r>
          </a:p>
        </p:txBody>
      </p:sp>
      <p:sp>
        <p:nvSpPr>
          <p:cNvPr id="3" name="Content Placeholder 2">
            <a:extLst>
              <a:ext uri="{FF2B5EF4-FFF2-40B4-BE49-F238E27FC236}">
                <a16:creationId xmlns:a16="http://schemas.microsoft.com/office/drawing/2014/main" id="{3A5A21CC-7530-4706-A747-7C2836E5C426}"/>
              </a:ext>
            </a:extLst>
          </p:cNvPr>
          <p:cNvSpPr>
            <a:spLocks noGrp="1"/>
          </p:cNvSpPr>
          <p:nvPr>
            <p:ph sz="half" idx="1"/>
          </p:nvPr>
        </p:nvSpPr>
        <p:spPr>
          <a:xfrm>
            <a:off x="4380782" y="435026"/>
            <a:ext cx="3427283" cy="6422973"/>
          </a:xfrm>
        </p:spPr>
        <p:txBody>
          <a:bodyPr>
            <a:normAutofit/>
          </a:bodyPr>
          <a:lstStyle/>
          <a:p>
            <a:r>
              <a:rPr lang="en-GB" sz="1800" dirty="0">
                <a:latin typeface="Century Gothic" panose="020B0502020202020204" pitchFamily="34" charset="0"/>
                <a:ea typeface="Ebrima" panose="02000000000000000000" pitchFamily="2" charset="0"/>
                <a:cs typeface="Ebrima" panose="02000000000000000000" pitchFamily="2" charset="0"/>
              </a:rPr>
              <a:t>Promoting the Educational Achievement of Looked After Children (2015)</a:t>
            </a:r>
          </a:p>
          <a:p>
            <a:r>
              <a:rPr lang="en-GB" sz="1800" dirty="0">
                <a:latin typeface="Century Gothic" panose="020B0502020202020204" pitchFamily="34" charset="0"/>
                <a:ea typeface="Ebrima" panose="02000000000000000000" pitchFamily="2" charset="0"/>
                <a:cs typeface="Ebrima" panose="02000000000000000000" pitchFamily="2" charset="0"/>
              </a:rPr>
              <a:t>Tackling CSE action plan (2015) amends 2021</a:t>
            </a:r>
          </a:p>
          <a:p>
            <a:r>
              <a:rPr lang="en-GB" sz="1800" dirty="0">
                <a:latin typeface="Century Gothic" panose="020B0502020202020204" pitchFamily="34" charset="0"/>
                <a:ea typeface="Ebrima" panose="02000000000000000000" pitchFamily="2" charset="0"/>
                <a:cs typeface="Ebrima" panose="02000000000000000000" pitchFamily="2" charset="0"/>
              </a:rPr>
              <a:t>Children &amp; Families Act (2014)</a:t>
            </a:r>
          </a:p>
          <a:p>
            <a:r>
              <a:rPr lang="en-GB" sz="1800" dirty="0">
                <a:latin typeface="Century Gothic" panose="020B0502020202020204" pitchFamily="34" charset="0"/>
                <a:ea typeface="Ebrima" panose="02000000000000000000" pitchFamily="2" charset="0"/>
                <a:cs typeface="Ebrima" panose="02000000000000000000" pitchFamily="2" charset="0"/>
              </a:rPr>
              <a:t>Care of Unaccompanied and Trafficked Children (2014)</a:t>
            </a:r>
          </a:p>
          <a:p>
            <a:r>
              <a:rPr lang="en-GB" sz="1800" dirty="0">
                <a:latin typeface="Century Gothic" panose="020B0502020202020204" pitchFamily="34" charset="0"/>
                <a:ea typeface="Ebrima" panose="02000000000000000000" pitchFamily="2" charset="0"/>
                <a:cs typeface="Ebrima" panose="02000000000000000000" pitchFamily="2" charset="0"/>
              </a:rPr>
              <a:t>Statutory Guidance on Children Who Run Away or Go Missing from Home or Care (2014) and ongoing</a:t>
            </a:r>
          </a:p>
          <a:p>
            <a:r>
              <a:rPr lang="en-GB" sz="1800" dirty="0">
                <a:latin typeface="Century Gothic" panose="020B0502020202020204" pitchFamily="34" charset="0"/>
                <a:ea typeface="Ebrima" panose="02000000000000000000" pitchFamily="2" charset="0"/>
                <a:cs typeface="Ebrima" panose="02000000000000000000" pitchFamily="2" charset="0"/>
              </a:rPr>
              <a:t>Health &amp; Social Care Act (2012)</a:t>
            </a:r>
          </a:p>
          <a:p>
            <a:r>
              <a:rPr lang="en-GB" sz="1800" dirty="0">
                <a:latin typeface="Century Gothic" panose="020B0502020202020204" pitchFamily="34" charset="0"/>
                <a:ea typeface="Ebrima" panose="02000000000000000000" pitchFamily="2" charset="0"/>
                <a:cs typeface="Ebrima" panose="02000000000000000000" pitchFamily="2" charset="0"/>
              </a:rPr>
              <a:t>Statutory Guidance on Short Breaks (2011) </a:t>
            </a:r>
          </a:p>
          <a:p>
            <a:r>
              <a:rPr lang="en-GB" sz="1800" dirty="0">
                <a:latin typeface="Century Gothic" panose="020B0502020202020204" pitchFamily="34" charset="0"/>
                <a:ea typeface="Ebrima" panose="02000000000000000000" pitchFamily="2" charset="0"/>
                <a:cs typeface="Ebrima" panose="02000000000000000000" pitchFamily="2" charset="0"/>
              </a:rPr>
              <a:t>Coronavirus Act 2020 and extensions</a:t>
            </a:r>
          </a:p>
        </p:txBody>
      </p:sp>
      <p:cxnSp>
        <p:nvCxnSpPr>
          <p:cNvPr id="20" name="Straight Connector 19">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CDD2A9BA-E499-4252-9D0B-D66F0440D600}"/>
              </a:ext>
            </a:extLst>
          </p:cNvPr>
          <p:cNvSpPr>
            <a:spLocks noGrp="1"/>
          </p:cNvSpPr>
          <p:nvPr>
            <p:ph sz="half" idx="2"/>
          </p:nvPr>
        </p:nvSpPr>
        <p:spPr>
          <a:xfrm>
            <a:off x="8451604" y="357352"/>
            <a:ext cx="3197701" cy="5418981"/>
          </a:xfrm>
        </p:spPr>
        <p:txBody>
          <a:bodyPr>
            <a:normAutofit/>
          </a:bodyPr>
          <a:lstStyle/>
          <a:p>
            <a:r>
              <a:rPr lang="en-GB" sz="2000" dirty="0">
                <a:latin typeface="Century Gothic" panose="020B0502020202020204" pitchFamily="34" charset="0"/>
                <a:ea typeface="Ebrima" panose="02000000000000000000" pitchFamily="2" charset="0"/>
                <a:cs typeface="Ebrima" panose="02000000000000000000" pitchFamily="2" charset="0"/>
              </a:rPr>
              <a:t>Children (Leaving Care) Act (2000) </a:t>
            </a:r>
          </a:p>
          <a:p>
            <a:endParaRPr lang="en-GB" sz="2000" dirty="0">
              <a:latin typeface="Century Gothic" panose="020B0502020202020204" pitchFamily="34" charset="0"/>
              <a:ea typeface="Ebrima" panose="02000000000000000000" pitchFamily="2" charset="0"/>
              <a:cs typeface="Ebrima" panose="02000000000000000000" pitchFamily="2" charset="0"/>
            </a:endParaRPr>
          </a:p>
          <a:p>
            <a:r>
              <a:rPr lang="en-GB" sz="2000" dirty="0">
                <a:latin typeface="Century Gothic" panose="020B0502020202020204" pitchFamily="34" charset="0"/>
                <a:ea typeface="Ebrima" panose="02000000000000000000" pitchFamily="2" charset="0"/>
                <a:cs typeface="Ebrima" panose="02000000000000000000" pitchFamily="2" charset="0"/>
              </a:rPr>
              <a:t>PHEW!! I am sure I have missed some………….</a:t>
            </a:r>
          </a:p>
          <a:p>
            <a:endParaRPr lang="en-GB" sz="2000" dirty="0">
              <a:latin typeface="Century Gothic" panose="020B0502020202020204" pitchFamily="34" charset="0"/>
              <a:ea typeface="Ebrima" panose="02000000000000000000" pitchFamily="2" charset="0"/>
              <a:cs typeface="Ebrima" panose="02000000000000000000" pitchFamily="2" charset="0"/>
            </a:endParaRPr>
          </a:p>
          <a:p>
            <a:r>
              <a:rPr lang="en-GB" sz="2000" dirty="0">
                <a:latin typeface="Century Gothic" panose="020B0502020202020204" pitchFamily="34" charset="0"/>
                <a:ea typeface="Ebrima" panose="02000000000000000000" pitchFamily="2" charset="0"/>
                <a:cs typeface="Ebrima" panose="02000000000000000000" pitchFamily="2" charset="0"/>
              </a:rPr>
              <a:t>This is NOT about knowing all of these – it is being aware and having a copy available. </a:t>
            </a:r>
          </a:p>
        </p:txBody>
      </p:sp>
    </p:spTree>
    <p:extLst>
      <p:ext uri="{BB962C8B-B14F-4D97-AF65-F5344CB8AC3E}">
        <p14:creationId xmlns:p14="http://schemas.microsoft.com/office/powerpoint/2010/main" val="2564618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887A8-6D33-46D5-9E47-BA69824B2C59}"/>
              </a:ext>
            </a:extLst>
          </p:cNvPr>
          <p:cNvSpPr>
            <a:spLocks noGrp="1"/>
          </p:cNvSpPr>
          <p:nvPr>
            <p:ph type="title"/>
          </p:nvPr>
        </p:nvSpPr>
        <p:spPr/>
        <p:txBody>
          <a:bodyPr/>
          <a:lstStyle/>
          <a:p>
            <a:r>
              <a:rPr lang="en-GB" sz="3200" dirty="0"/>
              <a:t>Current inspection themes- let’s discuss………..</a:t>
            </a:r>
          </a:p>
        </p:txBody>
      </p:sp>
      <p:sp>
        <p:nvSpPr>
          <p:cNvPr id="3" name="Content Placeholder 2">
            <a:extLst>
              <a:ext uri="{FF2B5EF4-FFF2-40B4-BE49-F238E27FC236}">
                <a16:creationId xmlns:a16="http://schemas.microsoft.com/office/drawing/2014/main" id="{6168ED22-ED32-4229-B99F-758FDAE15C34}"/>
              </a:ext>
            </a:extLst>
          </p:cNvPr>
          <p:cNvSpPr>
            <a:spLocks noGrp="1"/>
          </p:cNvSpPr>
          <p:nvPr>
            <p:ph idx="1"/>
          </p:nvPr>
        </p:nvSpPr>
        <p:spPr/>
        <p:txBody>
          <a:bodyPr>
            <a:normAutofit/>
          </a:bodyPr>
          <a:lstStyle/>
          <a:p>
            <a:r>
              <a:rPr lang="en-GB" sz="2800" dirty="0"/>
              <a:t>Statement of Purpose</a:t>
            </a:r>
          </a:p>
          <a:p>
            <a:pPr>
              <a:buFontTx/>
              <a:buChar char="-"/>
            </a:pPr>
            <a:r>
              <a:rPr lang="en-GB" sz="2800" dirty="0"/>
              <a:t>Clarity</a:t>
            </a:r>
          </a:p>
          <a:p>
            <a:pPr>
              <a:buFontTx/>
              <a:buChar char="-"/>
            </a:pPr>
            <a:r>
              <a:rPr lang="en-GB" sz="2800" dirty="0"/>
              <a:t>Match to current practice</a:t>
            </a:r>
          </a:p>
          <a:p>
            <a:pPr>
              <a:buFontTx/>
              <a:buChar char="-"/>
            </a:pPr>
            <a:r>
              <a:rPr lang="en-GB" sz="2800" dirty="0"/>
              <a:t>Match to young people placed</a:t>
            </a:r>
          </a:p>
          <a:p>
            <a:pPr>
              <a:buFontTx/>
              <a:buChar char="-"/>
            </a:pPr>
            <a:r>
              <a:rPr lang="en-GB" sz="2800" dirty="0"/>
              <a:t>Properly reviewed</a:t>
            </a:r>
          </a:p>
          <a:p>
            <a:pPr>
              <a:buFontTx/>
              <a:buChar char="-"/>
            </a:pPr>
            <a:r>
              <a:rPr lang="en-GB" sz="2800" dirty="0"/>
              <a:t>Up to date</a:t>
            </a:r>
          </a:p>
          <a:p>
            <a:pPr>
              <a:buFontTx/>
              <a:buChar char="-"/>
            </a:pPr>
            <a:endParaRPr lang="en-GB" sz="2800" dirty="0"/>
          </a:p>
          <a:p>
            <a:pPr>
              <a:buFontTx/>
              <a:buChar char="-"/>
            </a:pPr>
            <a:r>
              <a:rPr lang="en-GB" sz="2800" i="1" dirty="0"/>
              <a:t>Does your monitoring include the details above?</a:t>
            </a:r>
          </a:p>
          <a:p>
            <a:pPr>
              <a:buFontTx/>
              <a:buChar char="-"/>
            </a:pPr>
            <a:r>
              <a:rPr lang="en-GB" sz="2800" i="1" dirty="0"/>
              <a:t>Does the practice in the home and the SoP align?</a:t>
            </a:r>
          </a:p>
        </p:txBody>
      </p:sp>
    </p:spTree>
    <p:extLst>
      <p:ext uri="{BB962C8B-B14F-4D97-AF65-F5344CB8AC3E}">
        <p14:creationId xmlns:p14="http://schemas.microsoft.com/office/powerpoint/2010/main" val="2455267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39D01-3965-4F7C-A266-A6C05778F9CB}"/>
              </a:ext>
            </a:extLst>
          </p:cNvPr>
          <p:cNvSpPr>
            <a:spLocks noGrp="1"/>
          </p:cNvSpPr>
          <p:nvPr>
            <p:ph type="title"/>
          </p:nvPr>
        </p:nvSpPr>
        <p:spPr/>
        <p:txBody>
          <a:bodyPr/>
          <a:lstStyle/>
          <a:p>
            <a:r>
              <a:rPr lang="en-GB" sz="3200" dirty="0"/>
              <a:t>Policies</a:t>
            </a:r>
          </a:p>
        </p:txBody>
      </p:sp>
      <p:sp>
        <p:nvSpPr>
          <p:cNvPr id="3" name="Content Placeholder 2">
            <a:extLst>
              <a:ext uri="{FF2B5EF4-FFF2-40B4-BE49-F238E27FC236}">
                <a16:creationId xmlns:a16="http://schemas.microsoft.com/office/drawing/2014/main" id="{5B8E8D23-E57D-49B0-B0D4-43068F5423FC}"/>
              </a:ext>
            </a:extLst>
          </p:cNvPr>
          <p:cNvSpPr>
            <a:spLocks noGrp="1"/>
          </p:cNvSpPr>
          <p:nvPr>
            <p:ph idx="1"/>
          </p:nvPr>
        </p:nvSpPr>
        <p:spPr/>
        <p:txBody>
          <a:bodyPr/>
          <a:lstStyle/>
          <a:p>
            <a:r>
              <a:rPr lang="en-GB" sz="2800" dirty="0"/>
              <a:t>Child protection policy</a:t>
            </a:r>
          </a:p>
          <a:p>
            <a:pPr>
              <a:buFontTx/>
              <a:buChar char="-"/>
            </a:pPr>
            <a:r>
              <a:rPr lang="en-GB" sz="2800" dirty="0"/>
              <a:t>Up to date</a:t>
            </a:r>
          </a:p>
          <a:p>
            <a:pPr>
              <a:buFontTx/>
              <a:buChar char="-"/>
            </a:pPr>
            <a:r>
              <a:rPr lang="en-GB" sz="2800" dirty="0"/>
              <a:t>Includes detail re. peer –on-peer / child-on –child abuse</a:t>
            </a:r>
          </a:p>
          <a:p>
            <a:pPr>
              <a:buFontTx/>
              <a:buChar char="-"/>
            </a:pPr>
            <a:r>
              <a:rPr lang="en-GB" sz="2800" dirty="0"/>
              <a:t>Incorporates themes from the Ofsted June 2021 review of sexually harmful / sexually violent behaviour</a:t>
            </a:r>
          </a:p>
          <a:p>
            <a:pPr>
              <a:buFontTx/>
              <a:buChar char="-"/>
            </a:pPr>
            <a:endParaRPr lang="en-GB" sz="2800" dirty="0"/>
          </a:p>
          <a:p>
            <a:pPr>
              <a:buFontTx/>
              <a:buChar char="-"/>
            </a:pPr>
            <a:r>
              <a:rPr lang="en-GB" sz="2800" i="1" dirty="0"/>
              <a:t>Does your monitoring confirm this as well as staff knowledge?</a:t>
            </a:r>
          </a:p>
          <a:p>
            <a:pPr>
              <a:buFontTx/>
              <a:buChar char="-"/>
            </a:pPr>
            <a:r>
              <a:rPr lang="en-GB" sz="2800" i="1" dirty="0"/>
              <a:t>Does everyone understand the barriers there may to children and young people talking with adults about this ? </a:t>
            </a:r>
          </a:p>
          <a:p>
            <a:pPr>
              <a:buFontTx/>
              <a:buChar char="-"/>
            </a:pPr>
            <a:endParaRPr lang="en-GB" sz="2800" dirty="0"/>
          </a:p>
        </p:txBody>
      </p:sp>
    </p:spTree>
    <p:extLst>
      <p:ext uri="{BB962C8B-B14F-4D97-AF65-F5344CB8AC3E}">
        <p14:creationId xmlns:p14="http://schemas.microsoft.com/office/powerpoint/2010/main" val="100831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C3F87-730A-4825-88CE-CE4209775B13}"/>
              </a:ext>
            </a:extLst>
          </p:cNvPr>
          <p:cNvSpPr>
            <a:spLocks noGrp="1"/>
          </p:cNvSpPr>
          <p:nvPr>
            <p:ph type="title"/>
          </p:nvPr>
        </p:nvSpPr>
        <p:spPr/>
        <p:txBody>
          <a:bodyPr/>
          <a:lstStyle/>
          <a:p>
            <a:r>
              <a:rPr lang="en-GB" sz="3200" dirty="0"/>
              <a:t>Supervision</a:t>
            </a:r>
          </a:p>
        </p:txBody>
      </p:sp>
      <p:sp>
        <p:nvSpPr>
          <p:cNvPr id="3" name="Content Placeholder 2">
            <a:extLst>
              <a:ext uri="{FF2B5EF4-FFF2-40B4-BE49-F238E27FC236}">
                <a16:creationId xmlns:a16="http://schemas.microsoft.com/office/drawing/2014/main" id="{1EAE5BB1-1B68-466C-BE7E-29CDF2B9E58B}"/>
              </a:ext>
            </a:extLst>
          </p:cNvPr>
          <p:cNvSpPr>
            <a:spLocks noGrp="1"/>
          </p:cNvSpPr>
          <p:nvPr>
            <p:ph idx="1"/>
          </p:nvPr>
        </p:nvSpPr>
        <p:spPr/>
        <p:txBody>
          <a:bodyPr>
            <a:normAutofit/>
          </a:bodyPr>
          <a:lstStyle/>
          <a:p>
            <a:r>
              <a:rPr lang="en-GB" sz="2800" dirty="0"/>
              <a:t>Up to date</a:t>
            </a:r>
          </a:p>
          <a:p>
            <a:r>
              <a:rPr lang="en-GB" sz="2800" dirty="0"/>
              <a:t>Robust</a:t>
            </a:r>
          </a:p>
          <a:p>
            <a:r>
              <a:rPr lang="en-GB" sz="2800" dirty="0"/>
              <a:t>Detailed</a:t>
            </a:r>
          </a:p>
          <a:p>
            <a:r>
              <a:rPr lang="en-GB" sz="2800" dirty="0"/>
              <a:t>Effective use of reflection </a:t>
            </a:r>
          </a:p>
          <a:p>
            <a:r>
              <a:rPr lang="en-GB" sz="2800" dirty="0"/>
              <a:t>Feeds into continuous learning</a:t>
            </a:r>
          </a:p>
          <a:p>
            <a:endParaRPr lang="en-GB" sz="2800" dirty="0"/>
          </a:p>
          <a:p>
            <a:r>
              <a:rPr lang="en-GB" sz="2800" i="1" dirty="0"/>
              <a:t>Is your own supervision with the RI up to date and includes the areas above?</a:t>
            </a:r>
          </a:p>
        </p:txBody>
      </p:sp>
    </p:spTree>
    <p:extLst>
      <p:ext uri="{BB962C8B-B14F-4D97-AF65-F5344CB8AC3E}">
        <p14:creationId xmlns:p14="http://schemas.microsoft.com/office/powerpoint/2010/main" val="285248246"/>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alogue2014">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1181</Words>
  <Application>Microsoft Office PowerPoint</Application>
  <PresentationFormat>Widescreen</PresentationFormat>
  <Paragraphs>135</Paragraphs>
  <Slides>17</Slides>
  <Notes>2</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17</vt:i4>
      </vt:variant>
    </vt:vector>
  </HeadingPairs>
  <TitlesOfParts>
    <vt:vector size="31" baseType="lpstr">
      <vt:lpstr>arial</vt:lpstr>
      <vt:lpstr>arial</vt:lpstr>
      <vt:lpstr>Baskerville Old Face</vt:lpstr>
      <vt:lpstr>Calibri</vt:lpstr>
      <vt:lpstr>Calibri Light</vt:lpstr>
      <vt:lpstr>Century Gothic</vt:lpstr>
      <vt:lpstr>Courier New</vt:lpstr>
      <vt:lpstr>Ebrima</vt:lpstr>
      <vt:lpstr>My Underwood</vt:lpstr>
      <vt:lpstr>Palatino Linotype</vt:lpstr>
      <vt:lpstr>Verdana</vt:lpstr>
      <vt:lpstr>Office Theme</vt:lpstr>
      <vt:lpstr>Dialogue2014</vt:lpstr>
      <vt:lpstr>1_Office Theme</vt:lpstr>
      <vt:lpstr>Residential Leadership Forum  9th November 2021</vt:lpstr>
      <vt:lpstr>working together…</vt:lpstr>
      <vt:lpstr>focus</vt:lpstr>
      <vt:lpstr>Quick check…….</vt:lpstr>
      <vt:lpstr>Legislation including that which you may need to be aware of :</vt:lpstr>
      <vt:lpstr>Legislation continued…..</vt:lpstr>
      <vt:lpstr>Current inspection themes- let’s discuss………..</vt:lpstr>
      <vt:lpstr>Policies</vt:lpstr>
      <vt:lpstr>Supervision</vt:lpstr>
      <vt:lpstr>Positive language</vt:lpstr>
      <vt:lpstr>Pandemic</vt:lpstr>
      <vt:lpstr>Issues to consider within the regulatory framework </vt:lpstr>
      <vt:lpstr>Regulatory issues which can arise….</vt:lpstr>
      <vt:lpstr>Regulatory issues which can arise…………</vt:lpstr>
      <vt:lpstr>Regulatory issues which can arise…….</vt:lpstr>
      <vt:lpstr>Any other inspection issues? </vt:lpstr>
      <vt:lpstr>What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Responsible Individual – developing skills  26th October 2021</dc:title>
  <dc:creator>Christine Freestone</dc:creator>
  <cp:lastModifiedBy>Christine Freestone</cp:lastModifiedBy>
  <cp:revision>5</cp:revision>
  <dcterms:created xsi:type="dcterms:W3CDTF">2021-10-24T16:25:10Z</dcterms:created>
  <dcterms:modified xsi:type="dcterms:W3CDTF">2021-11-08T09:17:46Z</dcterms:modified>
</cp:coreProperties>
</file>