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6" r:id="rId3"/>
    <p:sldId id="272" r:id="rId4"/>
    <p:sldId id="270" r:id="rId5"/>
    <p:sldId id="257" r:id="rId6"/>
    <p:sldId id="258" r:id="rId7"/>
    <p:sldId id="259" r:id="rId8"/>
    <p:sldId id="264" r:id="rId9"/>
    <p:sldId id="265"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1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D60066-19AC-46A5-BFF4-F3A646CD5894}" type="datetimeFigureOut">
              <a:rPr lang="en-GB" smtClean="0"/>
              <a:t>07/12/2021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1B22B1-F926-4830-9F8A-F7B4A7DB393A}" type="slidenum">
              <a:rPr lang="en-GB" smtClean="0"/>
              <a:t>‹#›</a:t>
            </a:fld>
            <a:endParaRPr lang="en-GB"/>
          </a:p>
        </p:txBody>
      </p:sp>
    </p:spTree>
    <p:extLst>
      <p:ext uri="{BB962C8B-B14F-4D97-AF65-F5344CB8AC3E}">
        <p14:creationId xmlns:p14="http://schemas.microsoft.com/office/powerpoint/2010/main" val="887380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Need to look at the all the precursors to progress and this stems from your leadership and management style. Challenging questions such as – your input to decision making about place,ments, working with authorities, always reviewing and refecting are key., Creating this environment and attitude makes it far more likely that the young person will make progress.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3791B7C-4CF9-42CF-B9F3-E82F00A7086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7638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Precursors around the total culture of the Home are also supported buy other structures such as recruitment, training , supervision and appraisal.</a:t>
            </a:r>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3791B7C-4CF9-42CF-B9F3-E82F00A7086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1506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Take all behaviour charts , incidents and plot graphically. Good for noting changes, spikes (cross reference other sources to identify why they occurred. Amend risk assessments, behaviour management plans ,care plans accordingly</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3791B7C-4CF9-42CF-B9F3-E82F00A7086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191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6F40A-17EB-4414-BE6F-6A85C01190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25A93A3-BC61-48C1-8DAE-628A64DD4E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A6A3EF8-0230-49ED-B6ED-75C58843C040}"/>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5" name="Footer Placeholder 4">
            <a:extLst>
              <a:ext uri="{FF2B5EF4-FFF2-40B4-BE49-F238E27FC236}">
                <a16:creationId xmlns:a16="http://schemas.microsoft.com/office/drawing/2014/main" id="{97F40F7E-42BB-421B-A056-72070F4302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C563C3-697F-4923-AC14-EA54CD08F68E}"/>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548891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C328C-FE70-4E00-A2DB-C57EFA56BF4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C7E8CA-EE8A-4654-9D92-DF823801C6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7B3133-CCDF-4D9B-BF23-D818D922A0A0}"/>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5" name="Footer Placeholder 4">
            <a:extLst>
              <a:ext uri="{FF2B5EF4-FFF2-40B4-BE49-F238E27FC236}">
                <a16:creationId xmlns:a16="http://schemas.microsoft.com/office/drawing/2014/main" id="{9E551DC2-B2D7-4F80-AC96-92D67310FC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8848D8-E537-441D-B424-2A631EF440A8}"/>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223986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49773E-EC33-434D-8EEF-C5FA3ACFDE4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F2832C-7003-4D85-A258-3213E5BEA7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DA5997-B8F5-4ECF-813D-4B06CDA37C66}"/>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5" name="Footer Placeholder 4">
            <a:extLst>
              <a:ext uri="{FF2B5EF4-FFF2-40B4-BE49-F238E27FC236}">
                <a16:creationId xmlns:a16="http://schemas.microsoft.com/office/drawing/2014/main" id="{B416A205-F64E-4041-9511-DCB13487D9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9B7F59-A908-454F-9B72-A28AA8F9CF4D}"/>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3137810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385482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258603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2430354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987752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3176595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37368054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2573874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78649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D8C47-82C1-41EA-BC0F-7A17077B07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63ECC9-2704-4A11-8203-BE94E73D87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FC8F23-7A9B-4610-911F-087C7D6E5D70}"/>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5" name="Footer Placeholder 4">
            <a:extLst>
              <a:ext uri="{FF2B5EF4-FFF2-40B4-BE49-F238E27FC236}">
                <a16:creationId xmlns:a16="http://schemas.microsoft.com/office/drawing/2014/main" id="{956146D0-2D56-4D5D-94C4-99DBF42C10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E5376C-D437-45DA-B114-E5F39C664BAA}"/>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20409517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3084094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30653555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877658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3227624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9737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12363917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2405017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08852D-B846-4D55-8972-259C00BAFD3D}" type="datetimeFigureOut">
              <a:rPr lang="en-GB" smtClean="0"/>
              <a:t>07/12/2021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837C223-DD89-411D-B87F-C658FA5456EE}" type="slidenum">
              <a:rPr lang="en-GB" smtClean="0"/>
              <a:t>‹#›</a:t>
            </a:fld>
            <a:endParaRPr lang="en-GB" dirty="0"/>
          </a:p>
        </p:txBody>
      </p:sp>
    </p:spTree>
    <p:extLst>
      <p:ext uri="{BB962C8B-B14F-4D97-AF65-F5344CB8AC3E}">
        <p14:creationId xmlns:p14="http://schemas.microsoft.com/office/powerpoint/2010/main" val="14069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CAD4E-1AA4-4045-91AB-56F644A1CD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80D77A6-1439-43B1-BB4E-0492F600A3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055750-18F4-4B39-BAB0-C730B967307E}"/>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5" name="Footer Placeholder 4">
            <a:extLst>
              <a:ext uri="{FF2B5EF4-FFF2-40B4-BE49-F238E27FC236}">
                <a16:creationId xmlns:a16="http://schemas.microsoft.com/office/drawing/2014/main" id="{45D8FB4A-5305-42B8-8239-2582789B2B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CBFF17-3477-4987-969A-A7C66FFF20F1}"/>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1838177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5D875-55AD-4B3A-967F-FBF55B2DAA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3C8596-A34B-469E-A328-D86794814F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6853A0B-0745-4E21-BDCC-A9C201DD73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59429E8-AC27-4792-941F-8E51E56C6C3D}"/>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6" name="Footer Placeholder 5">
            <a:extLst>
              <a:ext uri="{FF2B5EF4-FFF2-40B4-BE49-F238E27FC236}">
                <a16:creationId xmlns:a16="http://schemas.microsoft.com/office/drawing/2014/main" id="{2B7B3A18-BBDD-4F4A-B8AC-6175B9F115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3382BD-586B-4027-BC59-88DA95433641}"/>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306485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78568-A306-45AE-A269-4F303DC356E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92F74C-33EB-4CBB-BC67-AB629B530C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779D9A-238B-433E-A61A-A23A0D9400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2181F4D-479C-4632-A623-0A95930E4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8D6B6-DFE8-46E9-BFAF-2BB9D909B3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A0FC7A0-C557-4DAD-B8E4-253BE24369C7}"/>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8" name="Footer Placeholder 7">
            <a:extLst>
              <a:ext uri="{FF2B5EF4-FFF2-40B4-BE49-F238E27FC236}">
                <a16:creationId xmlns:a16="http://schemas.microsoft.com/office/drawing/2014/main" id="{605BA4C9-87C5-4290-8E02-87074987E43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F8428D5-1662-4A0C-B618-EEDC949EEEF0}"/>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384572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EB359-6CDA-4660-A032-C73E745B666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A7818F-440A-4900-8073-454C48624E2A}"/>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4" name="Footer Placeholder 3">
            <a:extLst>
              <a:ext uri="{FF2B5EF4-FFF2-40B4-BE49-F238E27FC236}">
                <a16:creationId xmlns:a16="http://schemas.microsoft.com/office/drawing/2014/main" id="{C5AAE178-74E5-438D-A3C8-4A9602FAF69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7EBA04F-D9A6-4F0A-953A-9A9AFDD2D4A2}"/>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3700351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DE1584-C20A-46A9-88FF-41CF5B01667A}"/>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3" name="Footer Placeholder 2">
            <a:extLst>
              <a:ext uri="{FF2B5EF4-FFF2-40B4-BE49-F238E27FC236}">
                <a16:creationId xmlns:a16="http://schemas.microsoft.com/office/drawing/2014/main" id="{68215D97-32A8-4518-9C1F-151CF16C327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08D9D99-5EAF-4B1A-9A03-744DC7334A89}"/>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2326592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935F1-91EF-46AA-8DA9-F23CC7A632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D8A90C6-B250-4182-96EB-02B46609CE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7B25A2E-46D6-4141-8DC9-E8969D6F3B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D8A9B7-A0A6-4FDA-B4D2-A983CA22AEC5}"/>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6" name="Footer Placeholder 5">
            <a:extLst>
              <a:ext uri="{FF2B5EF4-FFF2-40B4-BE49-F238E27FC236}">
                <a16:creationId xmlns:a16="http://schemas.microsoft.com/office/drawing/2014/main" id="{79DD2286-8816-4ED6-9EDE-C1D67D57B8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07D6A0-836B-4B6A-8267-BF0FA94A3454}"/>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354675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EAF51-0CB2-479F-BD0E-D98DD1E2DE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41A564A-1705-4B89-80E6-F10A660536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086AE8B-4932-4529-B528-B925D874C2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FE8722-E9FA-4E85-ABCB-4DDB12CFDC58}"/>
              </a:ext>
            </a:extLst>
          </p:cNvPr>
          <p:cNvSpPr>
            <a:spLocks noGrp="1"/>
          </p:cNvSpPr>
          <p:nvPr>
            <p:ph type="dt" sz="half" idx="10"/>
          </p:nvPr>
        </p:nvSpPr>
        <p:spPr/>
        <p:txBody>
          <a:bodyPr/>
          <a:lstStyle/>
          <a:p>
            <a:fld id="{11197554-CA6B-4543-A6DF-7AB2C669998A}" type="datetimeFigureOut">
              <a:rPr lang="en-GB" smtClean="0"/>
              <a:t>07/12/2021</a:t>
            </a:fld>
            <a:endParaRPr lang="en-GB"/>
          </a:p>
        </p:txBody>
      </p:sp>
      <p:sp>
        <p:nvSpPr>
          <p:cNvPr id="6" name="Footer Placeholder 5">
            <a:extLst>
              <a:ext uri="{FF2B5EF4-FFF2-40B4-BE49-F238E27FC236}">
                <a16:creationId xmlns:a16="http://schemas.microsoft.com/office/drawing/2014/main" id="{6B8B3450-F56D-4579-A9EE-F8D2F507E6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3440A7-810C-4FBE-B4C8-90DA7BD9F69E}"/>
              </a:ext>
            </a:extLst>
          </p:cNvPr>
          <p:cNvSpPr>
            <a:spLocks noGrp="1"/>
          </p:cNvSpPr>
          <p:nvPr>
            <p:ph type="sldNum" sz="quarter" idx="12"/>
          </p:nvPr>
        </p:nvSpPr>
        <p:spPr/>
        <p:txBody>
          <a:bodyPr/>
          <a:lstStyle/>
          <a:p>
            <a:fld id="{5B7FA1D0-EC51-4A34-9189-2F18121AE56F}" type="slidenum">
              <a:rPr lang="en-GB" smtClean="0"/>
              <a:t>‹#›</a:t>
            </a:fld>
            <a:endParaRPr lang="en-GB"/>
          </a:p>
        </p:txBody>
      </p:sp>
    </p:spTree>
    <p:extLst>
      <p:ext uri="{BB962C8B-B14F-4D97-AF65-F5344CB8AC3E}">
        <p14:creationId xmlns:p14="http://schemas.microsoft.com/office/powerpoint/2010/main" val="50799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1A0F9B-0A3C-4CE5-BBB3-A9F6ABDC18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FD4940-4D5A-49FC-BA13-797E64556A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6FCE4D-1613-419A-BFF7-6DAFB31F79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97554-CA6B-4543-A6DF-7AB2C669998A}" type="datetimeFigureOut">
              <a:rPr lang="en-GB" smtClean="0"/>
              <a:t>07/12/2021</a:t>
            </a:fld>
            <a:endParaRPr lang="en-GB"/>
          </a:p>
        </p:txBody>
      </p:sp>
      <p:sp>
        <p:nvSpPr>
          <p:cNvPr id="5" name="Footer Placeholder 4">
            <a:extLst>
              <a:ext uri="{FF2B5EF4-FFF2-40B4-BE49-F238E27FC236}">
                <a16:creationId xmlns:a16="http://schemas.microsoft.com/office/drawing/2014/main" id="{185BCD83-31A8-4557-8BAF-B54D505FF2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68CF7C8-A699-4847-8F2C-13520FBFF5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FA1D0-EC51-4A34-9189-2F18121AE56F}" type="slidenum">
              <a:rPr lang="en-GB" smtClean="0"/>
              <a:t>‹#›</a:t>
            </a:fld>
            <a:endParaRPr lang="en-GB"/>
          </a:p>
        </p:txBody>
      </p:sp>
    </p:spTree>
    <p:extLst>
      <p:ext uri="{BB962C8B-B14F-4D97-AF65-F5344CB8AC3E}">
        <p14:creationId xmlns:p14="http://schemas.microsoft.com/office/powerpoint/2010/main" val="3203366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08852D-B846-4D55-8972-259C00BAFD3D}" type="datetimeFigureOut">
              <a:rPr lang="en-GB" smtClean="0"/>
              <a:t>07/12/2021</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837C223-DD89-411D-B87F-C658FA5456EE}" type="slidenum">
              <a:rPr lang="en-GB" smtClean="0"/>
              <a:t>‹#›</a:t>
            </a:fld>
            <a:endParaRPr lang="en-GB" dirty="0"/>
          </a:p>
        </p:txBody>
      </p:sp>
    </p:spTree>
    <p:extLst>
      <p:ext uri="{BB962C8B-B14F-4D97-AF65-F5344CB8AC3E}">
        <p14:creationId xmlns:p14="http://schemas.microsoft.com/office/powerpoint/2010/main" val="3988114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8A9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CF4560-A4F3-4523-AF70-D6F5A2769117}"/>
              </a:ext>
            </a:extLst>
          </p:cNvPr>
          <p:cNvSpPr>
            <a:spLocks noGrp="1"/>
          </p:cNvSpPr>
          <p:nvPr>
            <p:ph type="ctrTitle"/>
          </p:nvPr>
        </p:nvSpPr>
        <p:spPr>
          <a:xfrm>
            <a:off x="0" y="2011682"/>
            <a:ext cx="5468546" cy="1826880"/>
          </a:xfrm>
        </p:spPr>
        <p:txBody>
          <a:bodyPr anchor="b">
            <a:normAutofit/>
          </a:bodyPr>
          <a:lstStyle/>
          <a:p>
            <a:r>
              <a:rPr lang="en-GB" sz="5400" dirty="0">
                <a:solidFill>
                  <a:srgbClr val="FFFFFF"/>
                </a:solidFill>
              </a:rPr>
              <a:t>Achieving good outcomes</a:t>
            </a:r>
          </a:p>
        </p:txBody>
      </p:sp>
      <p:sp>
        <p:nvSpPr>
          <p:cNvPr id="3" name="Subtitle 2">
            <a:extLst>
              <a:ext uri="{FF2B5EF4-FFF2-40B4-BE49-F238E27FC236}">
                <a16:creationId xmlns:a16="http://schemas.microsoft.com/office/drawing/2014/main" id="{D8BBEBC8-D2A3-4061-BAAC-5BD7D59CD3CD}"/>
              </a:ext>
            </a:extLst>
          </p:cNvPr>
          <p:cNvSpPr>
            <a:spLocks noGrp="1"/>
          </p:cNvSpPr>
          <p:nvPr>
            <p:ph type="subTitle" idx="1"/>
          </p:nvPr>
        </p:nvSpPr>
        <p:spPr>
          <a:xfrm>
            <a:off x="0" y="4013165"/>
            <a:ext cx="5468547" cy="2205732"/>
          </a:xfrm>
        </p:spPr>
        <p:txBody>
          <a:bodyPr anchor="t">
            <a:normAutofit/>
          </a:bodyPr>
          <a:lstStyle/>
          <a:p>
            <a:r>
              <a:rPr lang="en-GB" sz="2800" dirty="0">
                <a:solidFill>
                  <a:srgbClr val="FFFFFF"/>
                </a:solidFill>
              </a:rPr>
              <a:t>Residential Leadership Forum</a:t>
            </a:r>
          </a:p>
        </p:txBody>
      </p:sp>
      <p:cxnSp>
        <p:nvCxnSpPr>
          <p:cNvPr id="11" name="Straight Connector 10">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08434426-46F7-4B00-9B29-0C0CEE8B5E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166986"/>
            <a:ext cx="5459470" cy="2525004"/>
          </a:xfrm>
          <a:prstGeom prst="rect">
            <a:avLst/>
          </a:prstGeom>
        </p:spPr>
      </p:pic>
    </p:spTree>
    <p:extLst>
      <p:ext uri="{BB962C8B-B14F-4D97-AF65-F5344CB8AC3E}">
        <p14:creationId xmlns:p14="http://schemas.microsoft.com/office/powerpoint/2010/main" val="1705459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695BF-7B4F-402B-AA5A-C5A41356A91B}"/>
              </a:ext>
            </a:extLst>
          </p:cNvPr>
          <p:cNvSpPr>
            <a:spLocks noGrp="1"/>
          </p:cNvSpPr>
          <p:nvPr>
            <p:ph type="title"/>
          </p:nvPr>
        </p:nvSpPr>
        <p:spPr/>
        <p:txBody>
          <a:bodyPr>
            <a:normAutofit/>
          </a:bodyPr>
          <a:lstStyle/>
          <a:p>
            <a:r>
              <a:rPr lang="en-GB" sz="3200" dirty="0"/>
              <a:t>Achieving good outcomes with and for young people……</a:t>
            </a:r>
          </a:p>
        </p:txBody>
      </p:sp>
      <p:sp>
        <p:nvSpPr>
          <p:cNvPr id="3" name="Content Placeholder 2">
            <a:extLst>
              <a:ext uri="{FF2B5EF4-FFF2-40B4-BE49-F238E27FC236}">
                <a16:creationId xmlns:a16="http://schemas.microsoft.com/office/drawing/2014/main" id="{FB568FAE-53E9-4581-86C0-D485F4F588BE}"/>
              </a:ext>
            </a:extLst>
          </p:cNvPr>
          <p:cNvSpPr>
            <a:spLocks noGrp="1"/>
          </p:cNvSpPr>
          <p:nvPr>
            <p:ph idx="1"/>
          </p:nvPr>
        </p:nvSpPr>
        <p:spPr/>
        <p:txBody>
          <a:bodyPr/>
          <a:lstStyle/>
          <a:p>
            <a:r>
              <a:rPr lang="en-GB" dirty="0"/>
              <a:t>Framework for guidance re. “good “ – </a:t>
            </a:r>
            <a:r>
              <a:rPr lang="en-GB" dirty="0" err="1"/>
              <a:t>SCCIF</a:t>
            </a:r>
            <a:r>
              <a:rPr lang="en-GB" dirty="0"/>
              <a:t>.</a:t>
            </a:r>
          </a:p>
          <a:p>
            <a:endParaRPr lang="en-GB" dirty="0"/>
          </a:p>
          <a:p>
            <a:r>
              <a:rPr lang="en-GB" dirty="0"/>
              <a:t>The aim of this section is to offer challenge …………… </a:t>
            </a:r>
          </a:p>
        </p:txBody>
      </p:sp>
    </p:spTree>
    <p:extLst>
      <p:ext uri="{BB962C8B-B14F-4D97-AF65-F5344CB8AC3E}">
        <p14:creationId xmlns:p14="http://schemas.microsoft.com/office/powerpoint/2010/main" val="2362393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Title 1">
            <a:extLst>
              <a:ext uri="{FF2B5EF4-FFF2-40B4-BE49-F238E27FC236}">
                <a16:creationId xmlns:a16="http://schemas.microsoft.com/office/drawing/2014/main" id="{F49B75A7-5811-4FA3-91B7-B5604EB62A9E}"/>
              </a:ext>
            </a:extLst>
          </p:cNvPr>
          <p:cNvSpPr>
            <a:spLocks noGrp="1"/>
          </p:cNvSpPr>
          <p:nvPr>
            <p:ph type="title"/>
          </p:nvPr>
        </p:nvSpPr>
        <p:spPr>
          <a:xfrm>
            <a:off x="318414" y="1179151"/>
            <a:ext cx="4026182" cy="4463889"/>
          </a:xfrm>
        </p:spPr>
        <p:txBody>
          <a:bodyPr anchor="ctr">
            <a:normAutofit/>
          </a:bodyPr>
          <a:lstStyle/>
          <a:p>
            <a:r>
              <a:rPr lang="en-GB" dirty="0"/>
              <a:t>Outcomes /Progress -questions to ask to sharpen the definition for your service</a:t>
            </a:r>
          </a:p>
        </p:txBody>
      </p:sp>
      <p:sp>
        <p:nvSpPr>
          <p:cNvPr id="28"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9"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02BA485-0924-461F-973A-5B97A86D13ED}"/>
              </a:ext>
            </a:extLst>
          </p:cNvPr>
          <p:cNvSpPr>
            <a:spLocks noGrp="1"/>
          </p:cNvSpPr>
          <p:nvPr>
            <p:ph idx="1"/>
          </p:nvPr>
        </p:nvSpPr>
        <p:spPr>
          <a:xfrm>
            <a:off x="4978918" y="0"/>
            <a:ext cx="6341016" cy="6250898"/>
          </a:xfrm>
        </p:spPr>
        <p:txBody>
          <a:bodyPr anchor="ctr">
            <a:normAutofit/>
          </a:bodyPr>
          <a:lstStyle/>
          <a:p>
            <a:r>
              <a:rPr lang="en-GB" sz="2000" dirty="0">
                <a:latin typeface="Ebrima" panose="02000000000000000000" pitchFamily="2" charset="0"/>
                <a:ea typeface="Ebrima" panose="02000000000000000000" pitchFamily="2" charset="0"/>
                <a:cs typeface="Ebrima" panose="02000000000000000000" pitchFamily="2" charset="0"/>
              </a:rPr>
              <a:t>What does it mean to be good at something?</a:t>
            </a:r>
          </a:p>
          <a:p>
            <a:r>
              <a:rPr lang="en-GB" sz="2000" dirty="0">
                <a:latin typeface="Ebrima" panose="02000000000000000000" pitchFamily="2" charset="0"/>
                <a:ea typeface="Ebrima" panose="02000000000000000000" pitchFamily="2" charset="0"/>
                <a:cs typeface="Ebrima" panose="02000000000000000000" pitchFamily="2" charset="0"/>
              </a:rPr>
              <a:t>Getting better at it or just getting through it?</a:t>
            </a:r>
          </a:p>
          <a:p>
            <a:r>
              <a:rPr lang="en-GB" sz="2000" dirty="0">
                <a:latin typeface="Ebrima" panose="02000000000000000000" pitchFamily="2" charset="0"/>
                <a:ea typeface="Ebrima" panose="02000000000000000000" pitchFamily="2" charset="0"/>
                <a:cs typeface="Ebrima" panose="02000000000000000000" pitchFamily="2" charset="0"/>
              </a:rPr>
              <a:t>Is what we see what we are actually trying to measure?</a:t>
            </a:r>
          </a:p>
          <a:p>
            <a:r>
              <a:rPr lang="en-GB" sz="2000" dirty="0">
                <a:latin typeface="Ebrima" panose="02000000000000000000" pitchFamily="2" charset="0"/>
                <a:ea typeface="Ebrima" panose="02000000000000000000" pitchFamily="2" charset="0"/>
                <a:cs typeface="Ebrima" panose="02000000000000000000" pitchFamily="2" charset="0"/>
              </a:rPr>
              <a:t>Measuring progress/measuring outcomes  – who for ?</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Ofsted?</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 LA? </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SW?</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funding? </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others?</a:t>
            </a:r>
          </a:p>
          <a:p>
            <a:pPr marL="0" indent="0">
              <a:buNone/>
            </a:pPr>
            <a:endParaRPr lang="en-GB" sz="2000" dirty="0">
              <a:latin typeface="Ebrima" panose="02000000000000000000" pitchFamily="2" charset="0"/>
              <a:ea typeface="Ebrima" panose="02000000000000000000" pitchFamily="2" charset="0"/>
              <a:cs typeface="Ebrima" panose="02000000000000000000" pitchFamily="2" charset="0"/>
            </a:endParaRPr>
          </a:p>
          <a:p>
            <a:pPr marL="0" indent="0">
              <a:buNone/>
            </a:pPr>
            <a:r>
              <a:rPr lang="en-GB" sz="2000" b="1" dirty="0">
                <a:latin typeface="Ebrima" panose="02000000000000000000" pitchFamily="2" charset="0"/>
                <a:ea typeface="Ebrima" panose="02000000000000000000" pitchFamily="2" charset="0"/>
                <a:cs typeface="Ebrima" panose="02000000000000000000" pitchFamily="2" charset="0"/>
              </a:rPr>
              <a:t>WHERE IS THE CHILD IN THIS ? WHAT DOES “PROGRESS” ; WHAT DO “OUTCOMES” MEAN FOR THEM?</a:t>
            </a:r>
          </a:p>
          <a:p>
            <a:endParaRPr lang="en-GB" dirty="0"/>
          </a:p>
        </p:txBody>
      </p:sp>
      <p:sp>
        <p:nvSpPr>
          <p:cNvPr id="30"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87016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31821-F13A-45A6-8288-47EAA05D3060}"/>
              </a:ext>
            </a:extLst>
          </p:cNvPr>
          <p:cNvSpPr>
            <a:spLocks noGrp="1"/>
          </p:cNvSpPr>
          <p:nvPr>
            <p:ph type="title"/>
          </p:nvPr>
        </p:nvSpPr>
        <p:spPr>
          <a:xfrm>
            <a:off x="677334" y="609600"/>
            <a:ext cx="8596668" cy="594732"/>
          </a:xfrm>
        </p:spPr>
        <p:txBody>
          <a:bodyPr>
            <a:normAutofit fontScale="90000"/>
          </a:bodyPr>
          <a:lstStyle/>
          <a:p>
            <a:r>
              <a:rPr lang="en-GB" dirty="0"/>
              <a:t>Setting the scene- the Manager’s role </a:t>
            </a:r>
          </a:p>
        </p:txBody>
      </p:sp>
      <p:sp>
        <p:nvSpPr>
          <p:cNvPr id="3" name="Content Placeholder 2">
            <a:extLst>
              <a:ext uri="{FF2B5EF4-FFF2-40B4-BE49-F238E27FC236}">
                <a16:creationId xmlns:a16="http://schemas.microsoft.com/office/drawing/2014/main" id="{BFCA81BC-53A7-45D1-B1A5-DBFC4D1C85A1}"/>
              </a:ext>
            </a:extLst>
          </p:cNvPr>
          <p:cNvSpPr>
            <a:spLocks noGrp="1"/>
          </p:cNvSpPr>
          <p:nvPr>
            <p:ph idx="1"/>
          </p:nvPr>
        </p:nvSpPr>
        <p:spPr>
          <a:xfrm>
            <a:off x="677334" y="1304693"/>
            <a:ext cx="8596668" cy="4736669"/>
          </a:xfrm>
        </p:spPr>
        <p:txBody>
          <a:bodyPr/>
          <a:lstStyle/>
          <a:p>
            <a:pPr marL="0" indent="0">
              <a:buNone/>
            </a:pPr>
            <a:r>
              <a:rPr lang="en-GB" sz="2400" dirty="0">
                <a:latin typeface="Ebrima" panose="02000000000000000000" pitchFamily="2" charset="0"/>
                <a:ea typeface="Ebrima" panose="02000000000000000000" pitchFamily="2" charset="0"/>
                <a:cs typeface="Ebrima" panose="02000000000000000000" pitchFamily="2" charset="0"/>
              </a:rPr>
              <a:t>What makes a placement a success? The role of the Manager is crucial:</a:t>
            </a:r>
          </a:p>
          <a:p>
            <a:r>
              <a:rPr lang="en-GB" sz="2400" dirty="0">
                <a:latin typeface="Ebrima" panose="02000000000000000000" pitchFamily="2" charset="0"/>
                <a:ea typeface="Ebrima" panose="02000000000000000000" pitchFamily="2" charset="0"/>
                <a:cs typeface="Ebrima" panose="02000000000000000000" pitchFamily="2" charset="0"/>
              </a:rPr>
              <a:t>Do you share your vision/culture  for the Home? Is it clear?</a:t>
            </a:r>
          </a:p>
          <a:p>
            <a:r>
              <a:rPr lang="en-GB" sz="2400" dirty="0">
                <a:latin typeface="Ebrima" panose="02000000000000000000" pitchFamily="2" charset="0"/>
                <a:ea typeface="Ebrima" panose="02000000000000000000" pitchFamily="2" charset="0"/>
                <a:cs typeface="Ebrima" panose="02000000000000000000" pitchFamily="2" charset="0"/>
              </a:rPr>
              <a:t>Are you transparent in wanting to achieve excellence for and with the young person?</a:t>
            </a:r>
          </a:p>
          <a:p>
            <a:r>
              <a:rPr lang="en-GB" sz="2400" dirty="0">
                <a:latin typeface="Ebrima" panose="02000000000000000000" pitchFamily="2" charset="0"/>
                <a:ea typeface="Ebrima" panose="02000000000000000000" pitchFamily="2" charset="0"/>
                <a:cs typeface="Ebrima" panose="02000000000000000000" pitchFamily="2" charset="0"/>
              </a:rPr>
              <a:t>Are you clear in your pursuit of </a:t>
            </a:r>
            <a:r>
              <a:rPr lang="en-GB" sz="2400" u="sng" dirty="0">
                <a:latin typeface="Ebrima" panose="02000000000000000000" pitchFamily="2" charset="0"/>
                <a:ea typeface="Ebrima" panose="02000000000000000000" pitchFamily="2" charset="0"/>
                <a:cs typeface="Ebrima" panose="02000000000000000000" pitchFamily="2" charset="0"/>
              </a:rPr>
              <a:t>positive</a:t>
            </a:r>
            <a:r>
              <a:rPr lang="en-GB" sz="2400" dirty="0">
                <a:latin typeface="Ebrima" panose="02000000000000000000" pitchFamily="2" charset="0"/>
                <a:ea typeface="Ebrima" panose="02000000000000000000" pitchFamily="2" charset="0"/>
                <a:cs typeface="Ebrima" panose="02000000000000000000" pitchFamily="2" charset="0"/>
              </a:rPr>
              <a:t> outcomes?</a:t>
            </a:r>
          </a:p>
          <a:p>
            <a:r>
              <a:rPr lang="en-GB" sz="2400" dirty="0">
                <a:latin typeface="Ebrima" panose="02000000000000000000" pitchFamily="2" charset="0"/>
                <a:ea typeface="Ebrima" panose="02000000000000000000" pitchFamily="2" charset="0"/>
                <a:cs typeface="Ebrima" panose="02000000000000000000" pitchFamily="2" charset="0"/>
              </a:rPr>
              <a:t>Are you and do you support reflective practice  -for the staff and the young person? Which model do you use ? </a:t>
            </a:r>
          </a:p>
          <a:p>
            <a:r>
              <a:rPr lang="en-GB" sz="2400" dirty="0">
                <a:latin typeface="Ebrima" panose="02000000000000000000" pitchFamily="2" charset="0"/>
                <a:ea typeface="Ebrima" panose="02000000000000000000" pitchFamily="2" charset="0"/>
                <a:cs typeface="Ebrima" panose="02000000000000000000" pitchFamily="2" charset="0"/>
              </a:rPr>
              <a:t>Are you aiming for success from the start?</a:t>
            </a:r>
          </a:p>
          <a:p>
            <a:r>
              <a:rPr lang="en-GB" sz="2400" dirty="0">
                <a:latin typeface="Ebrima" panose="02000000000000000000" pitchFamily="2" charset="0"/>
                <a:ea typeface="Ebrima" panose="02000000000000000000" pitchFamily="2" charset="0"/>
                <a:cs typeface="Ebrima" panose="02000000000000000000" pitchFamily="2" charset="0"/>
              </a:rPr>
              <a:t>Do you and the team have a “never give up “ attitude? </a:t>
            </a:r>
          </a:p>
          <a:p>
            <a:endParaRPr lang="en-GB" dirty="0"/>
          </a:p>
        </p:txBody>
      </p:sp>
    </p:spTree>
    <p:extLst>
      <p:ext uri="{BB962C8B-B14F-4D97-AF65-F5344CB8AC3E}">
        <p14:creationId xmlns:p14="http://schemas.microsoft.com/office/powerpoint/2010/main" val="2118202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2AE6C-8D20-43A3-BB42-66AA74BB535A}"/>
              </a:ext>
            </a:extLst>
          </p:cNvPr>
          <p:cNvSpPr>
            <a:spLocks noGrp="1"/>
          </p:cNvSpPr>
          <p:nvPr>
            <p:ph type="title"/>
          </p:nvPr>
        </p:nvSpPr>
        <p:spPr/>
        <p:txBody>
          <a:bodyPr/>
          <a:lstStyle/>
          <a:p>
            <a:r>
              <a:rPr lang="en-GB" dirty="0"/>
              <a:t>Setting the scene continued:</a:t>
            </a:r>
          </a:p>
        </p:txBody>
      </p:sp>
      <p:sp>
        <p:nvSpPr>
          <p:cNvPr id="3" name="Content Placeholder 2">
            <a:extLst>
              <a:ext uri="{FF2B5EF4-FFF2-40B4-BE49-F238E27FC236}">
                <a16:creationId xmlns:a16="http://schemas.microsoft.com/office/drawing/2014/main" id="{EE7EF7AA-9CC6-4A11-B5F7-53D5B3D818AB}"/>
              </a:ext>
            </a:extLst>
          </p:cNvPr>
          <p:cNvSpPr>
            <a:spLocks noGrp="1"/>
          </p:cNvSpPr>
          <p:nvPr>
            <p:ph idx="1"/>
          </p:nvPr>
        </p:nvSpPr>
        <p:spPr>
          <a:xfrm>
            <a:off x="677334" y="1360449"/>
            <a:ext cx="8596668" cy="4680913"/>
          </a:xfrm>
        </p:spPr>
        <p:txBody>
          <a:bodyPr/>
          <a:lstStyle/>
          <a:p>
            <a:r>
              <a:rPr lang="en-GB" dirty="0">
                <a:latin typeface="Ebrima" panose="02000000000000000000" pitchFamily="2" charset="0"/>
                <a:ea typeface="Ebrima" panose="02000000000000000000" pitchFamily="2" charset="0"/>
                <a:cs typeface="Ebrima" panose="02000000000000000000" pitchFamily="2" charset="0"/>
              </a:rPr>
              <a:t>Detailed planning and admission ? </a:t>
            </a:r>
          </a:p>
          <a:p>
            <a:r>
              <a:rPr lang="en-GB" dirty="0">
                <a:latin typeface="Ebrima" panose="02000000000000000000" pitchFamily="2" charset="0"/>
                <a:ea typeface="Ebrima" panose="02000000000000000000" pitchFamily="2" charset="0"/>
                <a:cs typeface="Ebrima" panose="02000000000000000000" pitchFamily="2" charset="0"/>
              </a:rPr>
              <a:t>Clear impact and risk , matching?</a:t>
            </a:r>
          </a:p>
          <a:p>
            <a:r>
              <a:rPr lang="en-GB" dirty="0">
                <a:latin typeface="Ebrima" panose="02000000000000000000" pitchFamily="2" charset="0"/>
                <a:ea typeface="Ebrima" panose="02000000000000000000" pitchFamily="2" charset="0"/>
                <a:cs typeface="Ebrima" panose="02000000000000000000" pitchFamily="2" charset="0"/>
              </a:rPr>
              <a:t>Consultation with children already living at the home? </a:t>
            </a:r>
          </a:p>
          <a:p>
            <a:r>
              <a:rPr lang="en-GB" dirty="0">
                <a:latin typeface="Ebrima" panose="02000000000000000000" pitchFamily="2" charset="0"/>
                <a:ea typeface="Ebrima" panose="02000000000000000000" pitchFamily="2" charset="0"/>
                <a:cs typeface="Ebrima" panose="02000000000000000000" pitchFamily="2" charset="0"/>
              </a:rPr>
              <a:t>Consistency of staff team and approach?</a:t>
            </a:r>
          </a:p>
          <a:p>
            <a:r>
              <a:rPr lang="en-GB" dirty="0">
                <a:latin typeface="Ebrima" panose="02000000000000000000" pitchFamily="2" charset="0"/>
                <a:ea typeface="Ebrima" panose="02000000000000000000" pitchFamily="2" charset="0"/>
                <a:cs typeface="Ebrima" panose="02000000000000000000" pitchFamily="2" charset="0"/>
              </a:rPr>
              <a:t>Secure and positive relationships between staff and young people?</a:t>
            </a:r>
          </a:p>
          <a:p>
            <a:r>
              <a:rPr lang="en-GB" dirty="0">
                <a:latin typeface="Ebrima" panose="02000000000000000000" pitchFamily="2" charset="0"/>
                <a:ea typeface="Ebrima" panose="02000000000000000000" pitchFamily="2" charset="0"/>
                <a:cs typeface="Ebrima" panose="02000000000000000000" pitchFamily="2" charset="0"/>
              </a:rPr>
              <a:t>Consistency of boundaries and messages?</a:t>
            </a:r>
          </a:p>
          <a:p>
            <a:r>
              <a:rPr lang="en-GB" dirty="0">
                <a:latin typeface="Ebrima" panose="02000000000000000000" pitchFamily="2" charset="0"/>
                <a:ea typeface="Ebrima" panose="02000000000000000000" pitchFamily="2" charset="0"/>
                <a:cs typeface="Ebrima" panose="02000000000000000000" pitchFamily="2" charset="0"/>
              </a:rPr>
              <a:t>Demonstrating a belief in the young person- managing the setbacks and challenge? Aspirational? </a:t>
            </a:r>
          </a:p>
          <a:p>
            <a:r>
              <a:rPr lang="en-GB" dirty="0">
                <a:latin typeface="Ebrima" panose="02000000000000000000" pitchFamily="2" charset="0"/>
                <a:ea typeface="Ebrima" panose="02000000000000000000" pitchFamily="2" charset="0"/>
                <a:cs typeface="Ebrima" panose="02000000000000000000" pitchFamily="2" charset="0"/>
              </a:rPr>
              <a:t>Capacity to build emotional resilience in the young person(are your staff emotionally resilient?) Are you?</a:t>
            </a:r>
          </a:p>
          <a:p>
            <a:r>
              <a:rPr lang="en-GB" dirty="0">
                <a:latin typeface="Ebrima" panose="02000000000000000000" pitchFamily="2" charset="0"/>
                <a:ea typeface="Ebrima" panose="02000000000000000000" pitchFamily="2" charset="0"/>
                <a:cs typeface="Ebrima" panose="02000000000000000000" pitchFamily="2" charset="0"/>
              </a:rPr>
              <a:t>Culture of celebration and positivity?</a:t>
            </a:r>
          </a:p>
          <a:p>
            <a:r>
              <a:rPr lang="en-GB" dirty="0">
                <a:latin typeface="Ebrima" panose="02000000000000000000" pitchFamily="2" charset="0"/>
                <a:ea typeface="Ebrima" panose="02000000000000000000" pitchFamily="2" charset="0"/>
                <a:cs typeface="Ebrima" panose="02000000000000000000" pitchFamily="2" charset="0"/>
              </a:rPr>
              <a:t>Creating a positive environment?</a:t>
            </a:r>
          </a:p>
          <a:p>
            <a:endParaRPr lang="en-GB" dirty="0"/>
          </a:p>
        </p:txBody>
      </p:sp>
    </p:spTree>
    <p:extLst>
      <p:ext uri="{BB962C8B-B14F-4D97-AF65-F5344CB8AC3E}">
        <p14:creationId xmlns:p14="http://schemas.microsoft.com/office/powerpoint/2010/main" val="725455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630E2-9D32-4358-80BB-3C90E784FBA5}"/>
              </a:ext>
            </a:extLst>
          </p:cNvPr>
          <p:cNvSpPr>
            <a:spLocks noGrp="1"/>
          </p:cNvSpPr>
          <p:nvPr>
            <p:ph type="title"/>
          </p:nvPr>
        </p:nvSpPr>
        <p:spPr>
          <a:xfrm>
            <a:off x="677334" y="609600"/>
            <a:ext cx="8596668" cy="605883"/>
          </a:xfrm>
        </p:spPr>
        <p:txBody>
          <a:bodyPr>
            <a:normAutofit fontScale="90000"/>
          </a:bodyPr>
          <a:lstStyle/>
          <a:p>
            <a:r>
              <a:rPr lang="en-GB" dirty="0"/>
              <a:t>Progress /outcomes:</a:t>
            </a:r>
          </a:p>
        </p:txBody>
      </p:sp>
      <p:sp>
        <p:nvSpPr>
          <p:cNvPr id="3" name="Content Placeholder 2">
            <a:extLst>
              <a:ext uri="{FF2B5EF4-FFF2-40B4-BE49-F238E27FC236}">
                <a16:creationId xmlns:a16="http://schemas.microsoft.com/office/drawing/2014/main" id="{44C87931-729D-471C-85D4-6EEBE7A208CD}"/>
              </a:ext>
            </a:extLst>
          </p:cNvPr>
          <p:cNvSpPr>
            <a:spLocks noGrp="1"/>
          </p:cNvSpPr>
          <p:nvPr>
            <p:ph idx="1"/>
          </p:nvPr>
        </p:nvSpPr>
        <p:spPr>
          <a:xfrm>
            <a:off x="677334" y="1349299"/>
            <a:ext cx="8596668" cy="4692064"/>
          </a:xfrm>
        </p:spPr>
        <p:txBody>
          <a:bodyPr>
            <a:normAutofit/>
          </a:bodyPr>
          <a:lstStyle/>
          <a:p>
            <a:r>
              <a:rPr lang="en-GB" sz="2400" b="1" dirty="0">
                <a:solidFill>
                  <a:srgbClr val="7030A0"/>
                </a:solidFill>
                <a:latin typeface="Ebrima" panose="02000000000000000000" pitchFamily="2" charset="0"/>
                <a:ea typeface="Ebrima" panose="02000000000000000000" pitchFamily="2" charset="0"/>
                <a:cs typeface="Ebrima" panose="02000000000000000000" pitchFamily="2" charset="0"/>
              </a:rPr>
              <a:t>What model are you using?</a:t>
            </a:r>
          </a:p>
          <a:p>
            <a:pPr>
              <a:buFontTx/>
              <a:buChar char="-"/>
            </a:pPr>
            <a:r>
              <a:rPr lang="en-GB" sz="2400" dirty="0">
                <a:latin typeface="Ebrima" panose="02000000000000000000" pitchFamily="2" charset="0"/>
                <a:ea typeface="Ebrima" panose="02000000000000000000" pitchFamily="2" charset="0"/>
                <a:cs typeface="Ebrima" panose="02000000000000000000" pitchFamily="2" charset="0"/>
              </a:rPr>
              <a:t>Headings from the inspection framework?</a:t>
            </a:r>
          </a:p>
          <a:p>
            <a:pPr>
              <a:buFontTx/>
              <a:buChar char="-"/>
            </a:pPr>
            <a:r>
              <a:rPr lang="en-GB" sz="2400" dirty="0">
                <a:latin typeface="Ebrima" panose="02000000000000000000" pitchFamily="2" charset="0"/>
                <a:ea typeface="Ebrima" panose="02000000000000000000" pitchFamily="2" charset="0"/>
                <a:cs typeface="Ebrima" panose="02000000000000000000" pitchFamily="2" charset="0"/>
              </a:rPr>
              <a:t>Activities of daily living?</a:t>
            </a:r>
          </a:p>
          <a:p>
            <a:pPr>
              <a:buFontTx/>
              <a:buChar char="-"/>
            </a:pPr>
            <a:r>
              <a:rPr lang="en-GB" sz="2400" dirty="0">
                <a:latin typeface="Ebrima" panose="02000000000000000000" pitchFamily="2" charset="0"/>
                <a:ea typeface="Ebrima" panose="02000000000000000000" pitchFamily="2" charset="0"/>
                <a:cs typeface="Ebrima" panose="02000000000000000000" pitchFamily="2" charset="0"/>
              </a:rPr>
              <a:t>PISCES?</a:t>
            </a:r>
          </a:p>
          <a:p>
            <a:pPr>
              <a:buFontTx/>
              <a:buChar char="-"/>
            </a:pPr>
            <a:r>
              <a:rPr lang="en-GB" sz="2400" dirty="0">
                <a:latin typeface="Ebrima" panose="02000000000000000000" pitchFamily="2" charset="0"/>
                <a:ea typeface="Ebrima" panose="02000000000000000000" pitchFamily="2" charset="0"/>
                <a:cs typeface="Ebrima" panose="02000000000000000000" pitchFamily="2" charset="0"/>
              </a:rPr>
              <a:t>Social care model?</a:t>
            </a:r>
          </a:p>
          <a:p>
            <a:pPr>
              <a:buFontTx/>
              <a:buChar char="-"/>
            </a:pPr>
            <a:r>
              <a:rPr lang="en-GB" sz="2400" dirty="0">
                <a:latin typeface="Ebrima" panose="02000000000000000000" pitchFamily="2" charset="0"/>
                <a:ea typeface="Ebrima" panose="02000000000000000000" pitchFamily="2" charset="0"/>
                <a:cs typeface="Ebrima" panose="02000000000000000000" pitchFamily="2" charset="0"/>
              </a:rPr>
              <a:t>Health model?</a:t>
            </a:r>
          </a:p>
          <a:p>
            <a:pPr>
              <a:buFontTx/>
              <a:buChar char="-"/>
            </a:pPr>
            <a:r>
              <a:rPr lang="en-GB" sz="2400" dirty="0">
                <a:latin typeface="Ebrima" panose="02000000000000000000" pitchFamily="2" charset="0"/>
                <a:ea typeface="Ebrima" panose="02000000000000000000" pitchFamily="2" charset="0"/>
                <a:cs typeface="Ebrima" panose="02000000000000000000" pitchFamily="2" charset="0"/>
              </a:rPr>
              <a:t>Other?</a:t>
            </a:r>
          </a:p>
          <a:p>
            <a:pPr marL="0" indent="0">
              <a:buNone/>
            </a:pPr>
            <a:r>
              <a:rPr lang="en-GB" sz="2400" dirty="0">
                <a:latin typeface="Ebrima" panose="02000000000000000000" pitchFamily="2" charset="0"/>
                <a:ea typeface="Ebrima" panose="02000000000000000000" pitchFamily="2" charset="0"/>
                <a:cs typeface="Ebrima" panose="02000000000000000000" pitchFamily="2" charset="0"/>
              </a:rPr>
              <a:t> </a:t>
            </a:r>
            <a:r>
              <a:rPr lang="en-GB" sz="2400" b="1" dirty="0">
                <a:solidFill>
                  <a:srgbClr val="7030A0"/>
                </a:solidFill>
                <a:latin typeface="Ebrima" panose="02000000000000000000" pitchFamily="2" charset="0"/>
                <a:ea typeface="Ebrima" panose="02000000000000000000" pitchFamily="2" charset="0"/>
                <a:cs typeface="Ebrima" panose="02000000000000000000" pitchFamily="2" charset="0"/>
              </a:rPr>
              <a:t>Have you defined this for yourself and others? </a:t>
            </a:r>
          </a:p>
        </p:txBody>
      </p:sp>
    </p:spTree>
    <p:extLst>
      <p:ext uri="{BB962C8B-B14F-4D97-AF65-F5344CB8AC3E}">
        <p14:creationId xmlns:p14="http://schemas.microsoft.com/office/powerpoint/2010/main" val="4265028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9A4AB-12FC-4A96-B0B4-EFFEE2D70D00}"/>
              </a:ext>
            </a:extLst>
          </p:cNvPr>
          <p:cNvSpPr>
            <a:spLocks noGrp="1"/>
          </p:cNvSpPr>
          <p:nvPr>
            <p:ph type="title"/>
          </p:nvPr>
        </p:nvSpPr>
        <p:spPr/>
        <p:txBody>
          <a:bodyPr/>
          <a:lstStyle/>
          <a:p>
            <a:r>
              <a:rPr lang="en-GB" dirty="0"/>
              <a:t>Capturing evidence:</a:t>
            </a:r>
          </a:p>
        </p:txBody>
      </p:sp>
      <p:sp>
        <p:nvSpPr>
          <p:cNvPr id="3" name="Content Placeholder 2">
            <a:extLst>
              <a:ext uri="{FF2B5EF4-FFF2-40B4-BE49-F238E27FC236}">
                <a16:creationId xmlns:a16="http://schemas.microsoft.com/office/drawing/2014/main" id="{CA7B416D-E6B1-40D5-A4D0-4EDB6613B5C5}"/>
              </a:ext>
            </a:extLst>
          </p:cNvPr>
          <p:cNvSpPr>
            <a:spLocks noGrp="1"/>
          </p:cNvSpPr>
          <p:nvPr>
            <p:ph idx="1"/>
          </p:nvPr>
        </p:nvSpPr>
        <p:spPr>
          <a:xfrm>
            <a:off x="677334" y="1416205"/>
            <a:ext cx="8596668" cy="4625157"/>
          </a:xfrm>
        </p:spPr>
        <p:txBody>
          <a:bodyPr>
            <a:normAutofit lnSpcReduction="10000"/>
          </a:bodyPr>
          <a:lstStyle/>
          <a:p>
            <a:r>
              <a:rPr lang="en-GB" dirty="0">
                <a:latin typeface="Ebrima" panose="02000000000000000000" pitchFamily="2" charset="0"/>
                <a:ea typeface="Ebrima" panose="02000000000000000000" pitchFamily="2" charset="0"/>
                <a:cs typeface="Ebrima" panose="02000000000000000000" pitchFamily="2" charset="0"/>
              </a:rPr>
              <a:t>Recording of practice </a:t>
            </a:r>
          </a:p>
          <a:p>
            <a:r>
              <a:rPr lang="en-GB" dirty="0">
                <a:latin typeface="Ebrima" panose="02000000000000000000" pitchFamily="2" charset="0"/>
                <a:ea typeface="Ebrima" panose="02000000000000000000" pitchFamily="2" charset="0"/>
                <a:cs typeface="Ebrima" panose="02000000000000000000" pitchFamily="2" charset="0"/>
              </a:rPr>
              <a:t>Observation</a:t>
            </a:r>
          </a:p>
          <a:p>
            <a:r>
              <a:rPr lang="en-GB" dirty="0">
                <a:latin typeface="Ebrima" panose="02000000000000000000" pitchFamily="2" charset="0"/>
                <a:ea typeface="Ebrima" panose="02000000000000000000" pitchFamily="2" charset="0"/>
                <a:cs typeface="Ebrima" panose="02000000000000000000" pitchFamily="2" charset="0"/>
              </a:rPr>
              <a:t>Care plans</a:t>
            </a:r>
          </a:p>
          <a:p>
            <a:r>
              <a:rPr lang="en-GB" dirty="0">
                <a:latin typeface="Ebrima" panose="02000000000000000000" pitchFamily="2" charset="0"/>
                <a:ea typeface="Ebrima" panose="02000000000000000000" pitchFamily="2" charset="0"/>
                <a:cs typeface="Ebrima" panose="02000000000000000000" pitchFamily="2" charset="0"/>
              </a:rPr>
              <a:t>Reg 44 reports</a:t>
            </a:r>
          </a:p>
          <a:p>
            <a:r>
              <a:rPr lang="en-GB" dirty="0">
                <a:latin typeface="Ebrima" panose="02000000000000000000" pitchFamily="2" charset="0"/>
                <a:ea typeface="Ebrima" panose="02000000000000000000" pitchFamily="2" charset="0"/>
                <a:cs typeface="Ebrima" panose="02000000000000000000" pitchFamily="2" charset="0"/>
              </a:rPr>
              <a:t>Reg 45 reports and plans</a:t>
            </a:r>
          </a:p>
          <a:p>
            <a:r>
              <a:rPr lang="en-GB" b="1" dirty="0">
                <a:latin typeface="Ebrima" panose="02000000000000000000" pitchFamily="2" charset="0"/>
                <a:ea typeface="Ebrima" panose="02000000000000000000" pitchFamily="2" charset="0"/>
                <a:cs typeface="Ebrima" panose="02000000000000000000" pitchFamily="2" charset="0"/>
              </a:rPr>
              <a:t>Voice of the young person- formal and informal</a:t>
            </a:r>
          </a:p>
          <a:p>
            <a:r>
              <a:rPr lang="en-GB" dirty="0">
                <a:latin typeface="Ebrima" panose="02000000000000000000" pitchFamily="2" charset="0"/>
                <a:ea typeface="Ebrima" panose="02000000000000000000" pitchFamily="2" charset="0"/>
                <a:cs typeface="Ebrima" panose="02000000000000000000" pitchFamily="2" charset="0"/>
              </a:rPr>
              <a:t>Patterns , trends</a:t>
            </a:r>
          </a:p>
          <a:p>
            <a:r>
              <a:rPr lang="en-GB" dirty="0">
                <a:latin typeface="Ebrima" panose="02000000000000000000" pitchFamily="2" charset="0"/>
                <a:ea typeface="Ebrima" panose="02000000000000000000" pitchFamily="2" charset="0"/>
                <a:cs typeface="Ebrima" panose="02000000000000000000" pitchFamily="2" charset="0"/>
              </a:rPr>
              <a:t>Use of something like the Well Being Web model </a:t>
            </a:r>
          </a:p>
          <a:p>
            <a:r>
              <a:rPr lang="en-GB" dirty="0">
                <a:latin typeface="Ebrima" panose="02000000000000000000" pitchFamily="2" charset="0"/>
                <a:ea typeface="Ebrima" panose="02000000000000000000" pitchFamily="2" charset="0"/>
                <a:cs typeface="Ebrima" panose="02000000000000000000" pitchFamily="2" charset="0"/>
              </a:rPr>
              <a:t>Keep a “journey log”</a:t>
            </a:r>
          </a:p>
          <a:p>
            <a:r>
              <a:rPr lang="en-GB" dirty="0">
                <a:latin typeface="Ebrima" panose="02000000000000000000" pitchFamily="2" charset="0"/>
                <a:ea typeface="Ebrima" panose="02000000000000000000" pitchFamily="2" charset="0"/>
                <a:cs typeface="Ebrima" panose="02000000000000000000" pitchFamily="2" charset="0"/>
              </a:rPr>
              <a:t>Ensure you tell the young person’s story</a:t>
            </a:r>
          </a:p>
          <a:p>
            <a:r>
              <a:rPr lang="en-GB" dirty="0">
                <a:latin typeface="Ebrima" panose="02000000000000000000" pitchFamily="2" charset="0"/>
                <a:ea typeface="Ebrima" panose="02000000000000000000" pitchFamily="2" charset="0"/>
                <a:cs typeface="Ebrima" panose="02000000000000000000" pitchFamily="2" charset="0"/>
              </a:rPr>
              <a:t>Capture the story as video, photos, staff reflection . Use appropriate communication methods.</a:t>
            </a:r>
          </a:p>
        </p:txBody>
      </p:sp>
    </p:spTree>
    <p:extLst>
      <p:ext uri="{BB962C8B-B14F-4D97-AF65-F5344CB8AC3E}">
        <p14:creationId xmlns:p14="http://schemas.microsoft.com/office/powerpoint/2010/main" val="4177343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82B09-62C5-438E-B9F7-8DFCCE9BF417}"/>
              </a:ext>
            </a:extLst>
          </p:cNvPr>
          <p:cNvSpPr>
            <a:spLocks noGrp="1"/>
          </p:cNvSpPr>
          <p:nvPr>
            <p:ph type="title"/>
          </p:nvPr>
        </p:nvSpPr>
        <p:spPr>
          <a:xfrm>
            <a:off x="677334" y="609600"/>
            <a:ext cx="8596668" cy="655864"/>
          </a:xfrm>
        </p:spPr>
        <p:txBody>
          <a:bodyPr/>
          <a:lstStyle/>
          <a:p>
            <a:r>
              <a:rPr lang="en-GB" dirty="0"/>
              <a:t>Capturing progress/outcomes-continued:</a:t>
            </a:r>
          </a:p>
        </p:txBody>
      </p:sp>
      <p:sp>
        <p:nvSpPr>
          <p:cNvPr id="3" name="Content Placeholder 2">
            <a:extLst>
              <a:ext uri="{FF2B5EF4-FFF2-40B4-BE49-F238E27FC236}">
                <a16:creationId xmlns:a16="http://schemas.microsoft.com/office/drawing/2014/main" id="{648BAFE6-3115-40CE-B0DC-1A8324136505}"/>
              </a:ext>
            </a:extLst>
          </p:cNvPr>
          <p:cNvSpPr>
            <a:spLocks noGrp="1"/>
          </p:cNvSpPr>
          <p:nvPr>
            <p:ph idx="1"/>
          </p:nvPr>
        </p:nvSpPr>
        <p:spPr>
          <a:xfrm>
            <a:off x="677334" y="1427357"/>
            <a:ext cx="8596668" cy="4614006"/>
          </a:xfrm>
        </p:spPr>
        <p:txBody>
          <a:bodyPr/>
          <a:lstStyle/>
          <a:p>
            <a:r>
              <a:rPr lang="en-GB" sz="2000" dirty="0">
                <a:latin typeface="Ebrima" panose="02000000000000000000" pitchFamily="2" charset="0"/>
                <a:ea typeface="Ebrima" panose="02000000000000000000" pitchFamily="2" charset="0"/>
                <a:cs typeface="Ebrima" panose="02000000000000000000" pitchFamily="2" charset="0"/>
              </a:rPr>
              <a:t>Data sources:</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School attendance</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Examination predictions and results</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Incidents</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Physical intervention records</a:t>
            </a:r>
          </a:p>
          <a:p>
            <a:pPr>
              <a:buFontTx/>
              <a:buChar char="-"/>
            </a:pPr>
            <a:r>
              <a:rPr lang="en-GB" sz="2000" dirty="0">
                <a:latin typeface="Ebrima" panose="02000000000000000000" pitchFamily="2" charset="0"/>
                <a:ea typeface="Ebrima" panose="02000000000000000000" pitchFamily="2" charset="0"/>
                <a:cs typeface="Ebrima" panose="02000000000000000000" pitchFamily="2" charset="0"/>
              </a:rPr>
              <a:t>Other sources?</a:t>
            </a:r>
          </a:p>
          <a:p>
            <a:pPr marL="0" indent="0">
              <a:buNone/>
            </a:pPr>
            <a:r>
              <a:rPr lang="en-GB" sz="2000" b="1" i="1" dirty="0">
                <a:solidFill>
                  <a:srgbClr val="FF0000"/>
                </a:solidFill>
                <a:latin typeface="Ebrima" panose="02000000000000000000" pitchFamily="2" charset="0"/>
                <a:ea typeface="Ebrima" panose="02000000000000000000" pitchFamily="2" charset="0"/>
                <a:cs typeface="Ebrima" panose="02000000000000000000" pitchFamily="2" charset="0"/>
              </a:rPr>
              <a:t>Are you able to put together data and narrative to evidence progress / outcomes?</a:t>
            </a:r>
            <a:r>
              <a:rPr lang="en-GB" b="1" i="1" dirty="0">
                <a:solidFill>
                  <a:srgbClr val="FF0000"/>
                </a:solidFill>
              </a:rPr>
              <a:t> </a:t>
            </a:r>
          </a:p>
        </p:txBody>
      </p:sp>
    </p:spTree>
    <p:extLst>
      <p:ext uri="{BB962C8B-B14F-4D97-AF65-F5344CB8AC3E}">
        <p14:creationId xmlns:p14="http://schemas.microsoft.com/office/powerpoint/2010/main" val="1543683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3F681-F20B-4AD5-AA48-6F2D3AE1E003}"/>
              </a:ext>
            </a:extLst>
          </p:cNvPr>
          <p:cNvSpPr>
            <a:spLocks noGrp="1"/>
          </p:cNvSpPr>
          <p:nvPr>
            <p:ph type="title"/>
          </p:nvPr>
        </p:nvSpPr>
        <p:spPr>
          <a:xfrm>
            <a:off x="677334" y="609600"/>
            <a:ext cx="8596668" cy="806605"/>
          </a:xfrm>
        </p:spPr>
        <p:txBody>
          <a:bodyPr/>
          <a:lstStyle/>
          <a:p>
            <a:r>
              <a:rPr lang="en-GB" dirty="0"/>
              <a:t>Pause for thought….</a:t>
            </a:r>
          </a:p>
        </p:txBody>
      </p:sp>
      <p:sp>
        <p:nvSpPr>
          <p:cNvPr id="3" name="Content Placeholder 2">
            <a:extLst>
              <a:ext uri="{FF2B5EF4-FFF2-40B4-BE49-F238E27FC236}">
                <a16:creationId xmlns:a16="http://schemas.microsoft.com/office/drawing/2014/main" id="{520FB32D-F0B2-4E68-BA83-99A627914EE1}"/>
              </a:ext>
            </a:extLst>
          </p:cNvPr>
          <p:cNvSpPr>
            <a:spLocks noGrp="1"/>
          </p:cNvSpPr>
          <p:nvPr>
            <p:ph idx="1"/>
          </p:nvPr>
        </p:nvSpPr>
        <p:spPr>
          <a:xfrm>
            <a:off x="677334" y="1293541"/>
            <a:ext cx="8596668" cy="4747821"/>
          </a:xfrm>
        </p:spPr>
        <p:txBody>
          <a:bodyPr>
            <a:normAutofit/>
          </a:bodyPr>
          <a:lstStyle/>
          <a:p>
            <a:r>
              <a:rPr lang="en-GB" sz="2000" dirty="0">
                <a:latin typeface="Ebrima" panose="02000000000000000000" pitchFamily="2" charset="0"/>
                <a:ea typeface="Ebrima" panose="02000000000000000000" pitchFamily="2" charset="0"/>
                <a:cs typeface="Ebrima" panose="02000000000000000000" pitchFamily="2" charset="0"/>
              </a:rPr>
              <a:t>Is the culture of your service(s) clear?</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Are the expectations of all involved clear to you? Are they realistic? Do they match the culture? Is there a mismatch – why?</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Is there clarity about how progress is measured which is unique to each child or young person?</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How do you as a leader set </a:t>
            </a:r>
            <a:r>
              <a:rPr lang="en-GB" sz="2000">
                <a:latin typeface="Ebrima" panose="02000000000000000000" pitchFamily="2" charset="0"/>
                <a:ea typeface="Ebrima" panose="02000000000000000000" pitchFamily="2" charset="0"/>
                <a:cs typeface="Ebrima" panose="02000000000000000000" pitchFamily="2" charset="0"/>
              </a:rPr>
              <a:t>, maintain ALL of the above?</a:t>
            </a:r>
            <a:endParaRPr lang="en-GB" sz="2000" dirty="0">
              <a:latin typeface="Ebrima" panose="02000000000000000000" pitchFamily="2" charset="0"/>
              <a:ea typeface="Ebrima" panose="02000000000000000000" pitchFamily="2" charset="0"/>
              <a:cs typeface="Ebrima" panose="02000000000000000000" pitchFamily="2" charset="0"/>
            </a:endParaRPr>
          </a:p>
          <a:p>
            <a:endParaRPr lang="en-GB" sz="2000" dirty="0">
              <a:latin typeface="Ebrima" panose="02000000000000000000" pitchFamily="2" charset="0"/>
              <a:ea typeface="Ebrima" panose="02000000000000000000" pitchFamily="2" charset="0"/>
              <a:cs typeface="Ebrima" panose="02000000000000000000" pitchFamily="2" charset="0"/>
            </a:endParaRPr>
          </a:p>
          <a:p>
            <a:endParaRPr lang="en-GB" sz="20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32821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672</Words>
  <Application>Microsoft Office PowerPoint</Application>
  <PresentationFormat>Widescreen</PresentationFormat>
  <Paragraphs>80</Paragraphs>
  <Slides>9</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Ebrima</vt:lpstr>
      <vt:lpstr>Trebuchet MS</vt:lpstr>
      <vt:lpstr>Wingdings 3</vt:lpstr>
      <vt:lpstr>Office Theme</vt:lpstr>
      <vt:lpstr>Facet</vt:lpstr>
      <vt:lpstr>Achieving good outcomes</vt:lpstr>
      <vt:lpstr>Achieving good outcomes with and for young people……</vt:lpstr>
      <vt:lpstr>Outcomes /Progress -questions to ask to sharpen the definition for your service</vt:lpstr>
      <vt:lpstr>Setting the scene- the Manager’s role </vt:lpstr>
      <vt:lpstr>Setting the scene continued:</vt:lpstr>
      <vt:lpstr>Progress /outcomes:</vt:lpstr>
      <vt:lpstr>Capturing evidence:</vt:lpstr>
      <vt:lpstr>Capturing progress/outcomes-continued:</vt:lpstr>
      <vt:lpstr>Pause for thought….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Achieving good outcomes</dc:title>
  <dc:creator>Christine Freestone</dc:creator>
  <cp:lastModifiedBy>Christine Freestone</cp:lastModifiedBy>
  <cp:revision>1</cp:revision>
  <dcterms:created xsi:type="dcterms:W3CDTF">2021-12-07T16:11:31Z</dcterms:created>
  <dcterms:modified xsi:type="dcterms:W3CDTF">2021-12-07T16:26:28Z</dcterms:modified>
</cp:coreProperties>
</file>