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4" r:id="rId7"/>
    <p:sldId id="263" r:id="rId8"/>
    <p:sldId id="270" r:id="rId9"/>
    <p:sldId id="267" r:id="rId10"/>
    <p:sldId id="269" r:id="rId11"/>
    <p:sldId id="268"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D87AE-A3ED-443A-951F-D2B7BE8EF024}" v="19" dt="2021-12-08T12:39:05.761"/>
    <p1510:client id="{22F05A10-72A7-488C-87CC-C928195EE32F}" v="26" dt="2021-12-07T16:34:11.5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4" d="100"/>
          <a:sy n="74" d="100"/>
        </p:scale>
        <p:origin x="3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Freestone" userId="8e2e7b49388b5c82" providerId="LiveId" clId="{20BD87AE-A3ED-443A-951F-D2B7BE8EF024}"/>
    <pc:docChg chg="undo custSel addSld delSld modSld">
      <pc:chgData name="Christine Freestone" userId="8e2e7b49388b5c82" providerId="LiveId" clId="{20BD87AE-A3ED-443A-951F-D2B7BE8EF024}" dt="2021-12-08T12:39:05.755" v="240" actId="20577"/>
      <pc:docMkLst>
        <pc:docMk/>
      </pc:docMkLst>
      <pc:sldChg chg="del">
        <pc:chgData name="Christine Freestone" userId="8e2e7b49388b5c82" providerId="LiveId" clId="{20BD87AE-A3ED-443A-951F-D2B7BE8EF024}" dt="2021-12-08T12:27:45.528" v="24" actId="47"/>
        <pc:sldMkLst>
          <pc:docMk/>
          <pc:sldMk cId="4277401064" sldId="262"/>
        </pc:sldMkLst>
      </pc:sldChg>
      <pc:sldChg chg="addSp delSp mod">
        <pc:chgData name="Christine Freestone" userId="8e2e7b49388b5c82" providerId="LiveId" clId="{20BD87AE-A3ED-443A-951F-D2B7BE8EF024}" dt="2021-12-08T11:19:19.808" v="5" actId="22"/>
        <pc:sldMkLst>
          <pc:docMk/>
          <pc:sldMk cId="192239806" sldId="263"/>
        </pc:sldMkLst>
        <pc:spChg chg="add del">
          <ac:chgData name="Christine Freestone" userId="8e2e7b49388b5c82" providerId="LiveId" clId="{20BD87AE-A3ED-443A-951F-D2B7BE8EF024}" dt="2021-12-08T11:19:19.808" v="5" actId="22"/>
          <ac:spMkLst>
            <pc:docMk/>
            <pc:sldMk cId="192239806" sldId="263"/>
            <ac:spMk id="9" creationId="{C5172F0F-9301-4328-A7BA-E648A8191837}"/>
          </ac:spMkLst>
        </pc:spChg>
      </pc:sldChg>
      <pc:sldChg chg="modSp new del mod">
        <pc:chgData name="Christine Freestone" userId="8e2e7b49388b5c82" providerId="LiveId" clId="{20BD87AE-A3ED-443A-951F-D2B7BE8EF024}" dt="2021-12-08T11:19:02.002" v="3" actId="47"/>
        <pc:sldMkLst>
          <pc:docMk/>
          <pc:sldMk cId="209564281" sldId="267"/>
        </pc:sldMkLst>
        <pc:spChg chg="mod">
          <ac:chgData name="Christine Freestone" userId="8e2e7b49388b5c82" providerId="LiveId" clId="{20BD87AE-A3ED-443A-951F-D2B7BE8EF024}" dt="2021-12-08T11:18:28.444" v="2" actId="27636"/>
          <ac:spMkLst>
            <pc:docMk/>
            <pc:sldMk cId="209564281" sldId="267"/>
            <ac:spMk id="3" creationId="{501E250B-C1D1-4E44-9211-A45097368291}"/>
          </ac:spMkLst>
        </pc:spChg>
      </pc:sldChg>
      <pc:sldChg chg="addSp delSp modSp new mod">
        <pc:chgData name="Christine Freestone" userId="8e2e7b49388b5c82" providerId="LiveId" clId="{20BD87AE-A3ED-443A-951F-D2B7BE8EF024}" dt="2021-12-08T12:29:28.511" v="83" actId="20577"/>
        <pc:sldMkLst>
          <pc:docMk/>
          <pc:sldMk cId="3036929617" sldId="267"/>
        </pc:sldMkLst>
        <pc:spChg chg="mod">
          <ac:chgData name="Christine Freestone" userId="8e2e7b49388b5c82" providerId="LiveId" clId="{20BD87AE-A3ED-443A-951F-D2B7BE8EF024}" dt="2021-12-08T12:28:11.551" v="76" actId="255"/>
          <ac:spMkLst>
            <pc:docMk/>
            <pc:sldMk cId="3036929617" sldId="267"/>
            <ac:spMk id="2" creationId="{CC38E5F5-91D1-48A0-8623-CD2DA64F6E53}"/>
          </ac:spMkLst>
        </pc:spChg>
        <pc:spChg chg="add del mod">
          <ac:chgData name="Christine Freestone" userId="8e2e7b49388b5c82" providerId="LiveId" clId="{20BD87AE-A3ED-443A-951F-D2B7BE8EF024}" dt="2021-12-08T12:29:28.511" v="83" actId="20577"/>
          <ac:spMkLst>
            <pc:docMk/>
            <pc:sldMk cId="3036929617" sldId="267"/>
            <ac:spMk id="3" creationId="{EB7FDAF3-C465-4D1A-8720-7E720B91CECB}"/>
          </ac:spMkLst>
        </pc:spChg>
        <pc:spChg chg="add del mod">
          <ac:chgData name="Christine Freestone" userId="8e2e7b49388b5c82" providerId="LiveId" clId="{20BD87AE-A3ED-443A-951F-D2B7BE8EF024}" dt="2021-12-08T12:27:31.590" v="20"/>
          <ac:spMkLst>
            <pc:docMk/>
            <pc:sldMk cId="3036929617" sldId="267"/>
            <ac:spMk id="5" creationId="{B782DD84-F35E-4ADB-9F5D-63331987C1B3}"/>
          </ac:spMkLst>
        </pc:spChg>
        <pc:graphicFrameChg chg="add del mod">
          <ac:chgData name="Christine Freestone" userId="8e2e7b49388b5c82" providerId="LiveId" clId="{20BD87AE-A3ED-443A-951F-D2B7BE8EF024}" dt="2021-12-08T12:27:31.590" v="20"/>
          <ac:graphicFrameMkLst>
            <pc:docMk/>
            <pc:sldMk cId="3036929617" sldId="267"/>
            <ac:graphicFrameMk id="4" creationId="{D2A3EBB2-2B79-4587-82BE-40EDF9B1265F}"/>
          </ac:graphicFrameMkLst>
        </pc:graphicFrameChg>
      </pc:sldChg>
      <pc:sldChg chg="addSp delSp modSp new del">
        <pc:chgData name="Christine Freestone" userId="8e2e7b49388b5c82" providerId="LiveId" clId="{20BD87AE-A3ED-443A-951F-D2B7BE8EF024}" dt="2021-12-08T12:26:38.939" v="13" actId="47"/>
        <pc:sldMkLst>
          <pc:docMk/>
          <pc:sldMk cId="3422560554" sldId="267"/>
        </pc:sldMkLst>
        <pc:spChg chg="del">
          <ac:chgData name="Christine Freestone" userId="8e2e7b49388b5c82" providerId="LiveId" clId="{20BD87AE-A3ED-443A-951F-D2B7BE8EF024}" dt="2021-12-08T12:24:40.890" v="7"/>
          <ac:spMkLst>
            <pc:docMk/>
            <pc:sldMk cId="3422560554" sldId="267"/>
            <ac:spMk id="3" creationId="{13A39341-D7C9-4F99-8389-84C8D4F4F210}"/>
          </ac:spMkLst>
        </pc:spChg>
        <pc:spChg chg="add del mod">
          <ac:chgData name="Christine Freestone" userId="8e2e7b49388b5c82" providerId="LiveId" clId="{20BD87AE-A3ED-443A-951F-D2B7BE8EF024}" dt="2021-12-08T12:24:47.856" v="8"/>
          <ac:spMkLst>
            <pc:docMk/>
            <pc:sldMk cId="3422560554" sldId="267"/>
            <ac:spMk id="4" creationId="{0D9408C6-7B28-4E14-B033-716AF4B3B2AD}"/>
          </ac:spMkLst>
        </pc:spChg>
        <pc:spChg chg="add del mod">
          <ac:chgData name="Christine Freestone" userId="8e2e7b49388b5c82" providerId="LiveId" clId="{20BD87AE-A3ED-443A-951F-D2B7BE8EF024}" dt="2021-12-08T12:25:55.218" v="11"/>
          <ac:spMkLst>
            <pc:docMk/>
            <pc:sldMk cId="3422560554" sldId="267"/>
            <ac:spMk id="5" creationId="{F4126296-CD69-454E-B173-37F4CA92FDD2}"/>
          </ac:spMkLst>
        </pc:spChg>
        <pc:spChg chg="add del">
          <ac:chgData name="Christine Freestone" userId="8e2e7b49388b5c82" providerId="LiveId" clId="{20BD87AE-A3ED-443A-951F-D2B7BE8EF024}" dt="2021-12-08T12:25:27.922" v="10"/>
          <ac:spMkLst>
            <pc:docMk/>
            <pc:sldMk cId="3422560554" sldId="267"/>
            <ac:spMk id="6" creationId="{5040C966-F3C9-4DCF-A930-05E442A2129B}"/>
          </ac:spMkLst>
        </pc:spChg>
        <pc:spChg chg="add del">
          <ac:chgData name="Christine Freestone" userId="8e2e7b49388b5c82" providerId="LiveId" clId="{20BD87AE-A3ED-443A-951F-D2B7BE8EF024}" dt="2021-12-08T12:25:27.922" v="10"/>
          <ac:spMkLst>
            <pc:docMk/>
            <pc:sldMk cId="3422560554" sldId="267"/>
            <ac:spMk id="7" creationId="{DCC9AE9A-04EB-44E5-B540-2EA74AE94FD9}"/>
          </ac:spMkLst>
        </pc:spChg>
        <pc:spChg chg="add del mod">
          <ac:chgData name="Christine Freestone" userId="8e2e7b49388b5c82" providerId="LiveId" clId="{20BD87AE-A3ED-443A-951F-D2B7BE8EF024}" dt="2021-12-08T12:26:31.566" v="12"/>
          <ac:spMkLst>
            <pc:docMk/>
            <pc:sldMk cId="3422560554" sldId="267"/>
            <ac:spMk id="8" creationId="{6FAA97DB-B928-45D7-8C7A-6A71E6776024}"/>
          </ac:spMkLst>
        </pc:spChg>
        <pc:spChg chg="add mod">
          <ac:chgData name="Christine Freestone" userId="8e2e7b49388b5c82" providerId="LiveId" clId="{20BD87AE-A3ED-443A-951F-D2B7BE8EF024}" dt="2021-12-08T12:26:31.566" v="12"/>
          <ac:spMkLst>
            <pc:docMk/>
            <pc:sldMk cId="3422560554" sldId="267"/>
            <ac:spMk id="9" creationId="{556502AB-B50F-437D-8220-D75E062D7D9F}"/>
          </ac:spMkLst>
        </pc:spChg>
      </pc:sldChg>
      <pc:sldChg chg="modSp new mod">
        <pc:chgData name="Christine Freestone" userId="8e2e7b49388b5c82" providerId="LiveId" clId="{20BD87AE-A3ED-443A-951F-D2B7BE8EF024}" dt="2021-12-08T12:32:27.244" v="131" actId="27636"/>
        <pc:sldMkLst>
          <pc:docMk/>
          <pc:sldMk cId="2351866230" sldId="268"/>
        </pc:sldMkLst>
        <pc:spChg chg="mod">
          <ac:chgData name="Christine Freestone" userId="8e2e7b49388b5c82" providerId="LiveId" clId="{20BD87AE-A3ED-443A-951F-D2B7BE8EF024}" dt="2021-12-08T12:31:57.236" v="122" actId="20577"/>
          <ac:spMkLst>
            <pc:docMk/>
            <pc:sldMk cId="2351866230" sldId="268"/>
            <ac:spMk id="2" creationId="{766E255C-4295-49BD-90B2-0642A0544AD9}"/>
          </ac:spMkLst>
        </pc:spChg>
        <pc:spChg chg="mod">
          <ac:chgData name="Christine Freestone" userId="8e2e7b49388b5c82" providerId="LiveId" clId="{20BD87AE-A3ED-443A-951F-D2B7BE8EF024}" dt="2021-12-08T12:32:27.244" v="131" actId="27636"/>
          <ac:spMkLst>
            <pc:docMk/>
            <pc:sldMk cId="2351866230" sldId="268"/>
            <ac:spMk id="3" creationId="{B2538B59-9870-4EAB-9F89-5585EE29D7AB}"/>
          </ac:spMkLst>
        </pc:spChg>
      </pc:sldChg>
      <pc:sldChg chg="addSp delSp modSp new mod modNotesTx">
        <pc:chgData name="Christine Freestone" userId="8e2e7b49388b5c82" providerId="LiveId" clId="{20BD87AE-A3ED-443A-951F-D2B7BE8EF024}" dt="2021-12-08T12:37:37.378" v="198" actId="20577"/>
        <pc:sldMkLst>
          <pc:docMk/>
          <pc:sldMk cId="3612533459" sldId="269"/>
        </pc:sldMkLst>
        <pc:spChg chg="mod">
          <ac:chgData name="Christine Freestone" userId="8e2e7b49388b5c82" providerId="LiveId" clId="{20BD87AE-A3ED-443A-951F-D2B7BE8EF024}" dt="2021-12-08T12:37:16.036" v="171" actId="14100"/>
          <ac:spMkLst>
            <pc:docMk/>
            <pc:sldMk cId="3612533459" sldId="269"/>
            <ac:spMk id="2" creationId="{5F2BD56E-2F7F-4769-8350-2C309D7AE118}"/>
          </ac:spMkLst>
        </pc:spChg>
        <pc:spChg chg="add del mod">
          <ac:chgData name="Christine Freestone" userId="8e2e7b49388b5c82" providerId="LiveId" clId="{20BD87AE-A3ED-443A-951F-D2B7BE8EF024}" dt="2021-12-08T12:36:59.405" v="158" actId="20577"/>
          <ac:spMkLst>
            <pc:docMk/>
            <pc:sldMk cId="3612533459" sldId="269"/>
            <ac:spMk id="3" creationId="{0E88DA89-F59B-43EF-9984-C428A5BEB87B}"/>
          </ac:spMkLst>
        </pc:spChg>
        <pc:spChg chg="add del mod">
          <ac:chgData name="Christine Freestone" userId="8e2e7b49388b5c82" providerId="LiveId" clId="{20BD87AE-A3ED-443A-951F-D2B7BE8EF024}" dt="2021-12-08T12:36:46.433" v="154"/>
          <ac:spMkLst>
            <pc:docMk/>
            <pc:sldMk cId="3612533459" sldId="269"/>
            <ac:spMk id="4" creationId="{9EEF6DA3-E2A5-4575-B0D2-B56A303A96B8}"/>
          </ac:spMkLst>
        </pc:spChg>
      </pc:sldChg>
      <pc:sldChg chg="modSp new mod">
        <pc:chgData name="Christine Freestone" userId="8e2e7b49388b5c82" providerId="LiveId" clId="{20BD87AE-A3ED-443A-951F-D2B7BE8EF024}" dt="2021-12-08T12:39:05.755" v="240" actId="20577"/>
        <pc:sldMkLst>
          <pc:docMk/>
          <pc:sldMk cId="1447810363" sldId="270"/>
        </pc:sldMkLst>
        <pc:spChg chg="mod">
          <ac:chgData name="Christine Freestone" userId="8e2e7b49388b5c82" providerId="LiveId" clId="{20BD87AE-A3ED-443A-951F-D2B7BE8EF024}" dt="2021-12-08T12:38:06.509" v="237" actId="20577"/>
          <ac:spMkLst>
            <pc:docMk/>
            <pc:sldMk cId="1447810363" sldId="270"/>
            <ac:spMk id="2" creationId="{9BF4A413-C713-4586-A1B2-3C5A0D70E669}"/>
          </ac:spMkLst>
        </pc:spChg>
        <pc:spChg chg="mod">
          <ac:chgData name="Christine Freestone" userId="8e2e7b49388b5c82" providerId="LiveId" clId="{20BD87AE-A3ED-443A-951F-D2B7BE8EF024}" dt="2021-12-08T12:39:05.755" v="240" actId="20577"/>
          <ac:spMkLst>
            <pc:docMk/>
            <pc:sldMk cId="1447810363" sldId="270"/>
            <ac:spMk id="3" creationId="{D12C3927-8870-4AC7-AE0D-6F11CBCA897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8E3DA-2727-46FA-A2CC-545F3983BCA4}"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DE5FD1C1-E2DB-4291-82E9-8B3284322E51}">
      <dgm:prSet/>
      <dgm:spPr/>
      <dgm:t>
        <a:bodyPr/>
        <a:lstStyle/>
        <a:p>
          <a:r>
            <a:rPr lang="en-GB" dirty="0"/>
            <a:t>7.12.21 rounded data</a:t>
          </a:r>
          <a:endParaRPr lang="en-US" dirty="0"/>
        </a:p>
      </dgm:t>
    </dgm:pt>
    <dgm:pt modelId="{3818174E-A831-49F7-8A7B-86B79A226230}" type="parTrans" cxnId="{B03CDD86-AC90-4BD8-B8D8-1E47D2637D98}">
      <dgm:prSet/>
      <dgm:spPr/>
      <dgm:t>
        <a:bodyPr/>
        <a:lstStyle/>
        <a:p>
          <a:endParaRPr lang="en-US"/>
        </a:p>
      </dgm:t>
    </dgm:pt>
    <dgm:pt modelId="{0208A939-093F-48DD-BC81-D3071B73818D}" type="sibTrans" cxnId="{B03CDD86-AC90-4BD8-B8D8-1E47D2637D98}">
      <dgm:prSet/>
      <dgm:spPr/>
      <dgm:t>
        <a:bodyPr/>
        <a:lstStyle/>
        <a:p>
          <a:endParaRPr lang="en-US"/>
        </a:p>
      </dgm:t>
    </dgm:pt>
    <dgm:pt modelId="{F861E2FE-D39F-43CF-8C7D-B7BE47D0B0A8}">
      <dgm:prSet/>
      <dgm:spPr/>
      <dgm:t>
        <a:bodyPr/>
        <a:lstStyle/>
        <a:p>
          <a:r>
            <a:rPr lang="en-GB"/>
            <a:t>R rate England – 0.9-1.1</a:t>
          </a:r>
          <a:endParaRPr lang="en-US"/>
        </a:p>
      </dgm:t>
    </dgm:pt>
    <dgm:pt modelId="{A013AA3A-DBCF-4025-8EF1-688D63A1DA22}" type="parTrans" cxnId="{67060966-9925-4BF4-9869-47013DAD59E9}">
      <dgm:prSet/>
      <dgm:spPr/>
      <dgm:t>
        <a:bodyPr/>
        <a:lstStyle/>
        <a:p>
          <a:endParaRPr lang="en-US"/>
        </a:p>
      </dgm:t>
    </dgm:pt>
    <dgm:pt modelId="{3F4F8F4C-D207-47A1-BA4F-E97A22C64C50}" type="sibTrans" cxnId="{67060966-9925-4BF4-9869-47013DAD59E9}">
      <dgm:prSet/>
      <dgm:spPr/>
      <dgm:t>
        <a:bodyPr/>
        <a:lstStyle/>
        <a:p>
          <a:endParaRPr lang="en-US"/>
        </a:p>
      </dgm:t>
    </dgm:pt>
    <dgm:pt modelId="{4E7E4D81-5EB8-43D1-BC08-1C38379BBE20}">
      <dgm:prSet/>
      <dgm:spPr/>
      <dgm:t>
        <a:bodyPr/>
        <a:lstStyle/>
        <a:p>
          <a:r>
            <a:rPr lang="en-GB"/>
            <a:t>R rate variations in England  0.9-1.2</a:t>
          </a:r>
          <a:endParaRPr lang="en-US"/>
        </a:p>
      </dgm:t>
    </dgm:pt>
    <dgm:pt modelId="{E3C6DFB0-6404-4412-8155-C11D69117F2C}" type="parTrans" cxnId="{D6FF9C6A-4305-4E0F-9A72-749D4194871A}">
      <dgm:prSet/>
      <dgm:spPr/>
      <dgm:t>
        <a:bodyPr/>
        <a:lstStyle/>
        <a:p>
          <a:endParaRPr lang="en-US"/>
        </a:p>
      </dgm:t>
    </dgm:pt>
    <dgm:pt modelId="{A8A18801-30A0-4415-BB45-F9C0BDA932F8}" type="sibTrans" cxnId="{D6FF9C6A-4305-4E0F-9A72-749D4194871A}">
      <dgm:prSet/>
      <dgm:spPr/>
      <dgm:t>
        <a:bodyPr/>
        <a:lstStyle/>
        <a:p>
          <a:endParaRPr lang="en-US"/>
        </a:p>
      </dgm:t>
    </dgm:pt>
    <dgm:pt modelId="{05187741-B001-4CE1-BC7A-684BFCA02E6C}">
      <dgm:prSet/>
      <dgm:spPr/>
      <dgm:t>
        <a:bodyPr/>
        <a:lstStyle/>
        <a:p>
          <a:r>
            <a:rPr lang="en-GB" dirty="0"/>
            <a:t>81% both vaccines – 12+ years</a:t>
          </a:r>
          <a:endParaRPr lang="en-US" dirty="0"/>
        </a:p>
      </dgm:t>
    </dgm:pt>
    <dgm:pt modelId="{2065C68F-2A71-47DC-A63B-0043BD9739B3}" type="parTrans" cxnId="{B335BBDD-384C-4781-BE4A-F45DE320ABE9}">
      <dgm:prSet/>
      <dgm:spPr/>
      <dgm:t>
        <a:bodyPr/>
        <a:lstStyle/>
        <a:p>
          <a:endParaRPr lang="en-US"/>
        </a:p>
      </dgm:t>
    </dgm:pt>
    <dgm:pt modelId="{447F4211-324C-43E1-BDF7-5A91B3198BB0}" type="sibTrans" cxnId="{B335BBDD-384C-4781-BE4A-F45DE320ABE9}">
      <dgm:prSet/>
      <dgm:spPr/>
      <dgm:t>
        <a:bodyPr/>
        <a:lstStyle/>
        <a:p>
          <a:endParaRPr lang="en-US"/>
        </a:p>
      </dgm:t>
    </dgm:pt>
    <dgm:pt modelId="{06C38ADB-D232-4E24-895C-7E82F4F50B43}">
      <dgm:prSet/>
      <dgm:spPr/>
      <dgm:t>
        <a:bodyPr/>
        <a:lstStyle/>
        <a:p>
          <a:r>
            <a:rPr lang="en-GB" dirty="0"/>
            <a:t>36.4% eligible had their booster or third dose</a:t>
          </a:r>
          <a:endParaRPr lang="en-US" dirty="0"/>
        </a:p>
      </dgm:t>
    </dgm:pt>
    <dgm:pt modelId="{5BCB3F56-4877-4FE1-9907-F09CF731243E}" type="parTrans" cxnId="{07B8AA42-BC55-43B2-81D7-AD85C7FA8EFC}">
      <dgm:prSet/>
      <dgm:spPr/>
      <dgm:t>
        <a:bodyPr/>
        <a:lstStyle/>
        <a:p>
          <a:endParaRPr lang="en-US"/>
        </a:p>
      </dgm:t>
    </dgm:pt>
    <dgm:pt modelId="{75C402D9-327F-44C4-9198-AC11C00CBCD8}" type="sibTrans" cxnId="{07B8AA42-BC55-43B2-81D7-AD85C7FA8EFC}">
      <dgm:prSet/>
      <dgm:spPr/>
      <dgm:t>
        <a:bodyPr/>
        <a:lstStyle/>
        <a:p>
          <a:endParaRPr lang="en-US"/>
        </a:p>
      </dgm:t>
    </dgm:pt>
    <dgm:pt modelId="{E27BF449-4215-466A-A88E-7C3040ADA108}">
      <dgm:prSet/>
      <dgm:spPr/>
      <dgm:t>
        <a:bodyPr/>
        <a:lstStyle/>
        <a:p>
          <a:r>
            <a:rPr lang="en-GB"/>
            <a:t>48-50K positive daily cases</a:t>
          </a:r>
          <a:endParaRPr lang="en-US"/>
        </a:p>
      </dgm:t>
    </dgm:pt>
    <dgm:pt modelId="{7580A806-1D98-4119-B662-CEF7A5E35711}" type="parTrans" cxnId="{0DB5BD91-F656-4665-A396-FEAE5076F2DC}">
      <dgm:prSet/>
      <dgm:spPr/>
      <dgm:t>
        <a:bodyPr/>
        <a:lstStyle/>
        <a:p>
          <a:endParaRPr lang="en-US"/>
        </a:p>
      </dgm:t>
    </dgm:pt>
    <dgm:pt modelId="{68D3DD51-3F27-4472-9C45-BF6E5825752E}" type="sibTrans" cxnId="{0DB5BD91-F656-4665-A396-FEAE5076F2DC}">
      <dgm:prSet/>
      <dgm:spPr/>
      <dgm:t>
        <a:bodyPr/>
        <a:lstStyle/>
        <a:p>
          <a:endParaRPr lang="en-US"/>
        </a:p>
      </dgm:t>
    </dgm:pt>
    <dgm:pt modelId="{A752107F-399C-48AA-93FF-4EE794CC0CBA}">
      <dgm:prSet/>
      <dgm:spPr/>
      <dgm:t>
        <a:bodyPr/>
        <a:lstStyle/>
        <a:p>
          <a:r>
            <a:rPr lang="en-US" dirty="0"/>
            <a:t>180 per day</a:t>
          </a:r>
        </a:p>
      </dgm:t>
    </dgm:pt>
    <dgm:pt modelId="{F1C1118A-CE19-4098-B5BB-44A779FDC040}" type="parTrans" cxnId="{684C9650-AED8-4F8F-BB7C-F88BB6DAEB64}">
      <dgm:prSet/>
      <dgm:spPr/>
      <dgm:t>
        <a:bodyPr/>
        <a:lstStyle/>
        <a:p>
          <a:endParaRPr lang="en-US"/>
        </a:p>
      </dgm:t>
    </dgm:pt>
    <dgm:pt modelId="{4D8C8572-A7C9-4FD6-A579-7CA18431BB84}" type="sibTrans" cxnId="{684C9650-AED8-4F8F-BB7C-F88BB6DAEB64}">
      <dgm:prSet/>
      <dgm:spPr/>
      <dgm:t>
        <a:bodyPr/>
        <a:lstStyle/>
        <a:p>
          <a:endParaRPr lang="en-US"/>
        </a:p>
      </dgm:t>
    </dgm:pt>
    <dgm:pt modelId="{78761358-E6D0-4AC7-B84A-F66D8EC3D19E}">
      <dgm:prSet/>
      <dgm:spPr/>
      <dgm:t>
        <a:bodyPr/>
        <a:lstStyle/>
        <a:p>
          <a:r>
            <a:rPr lang="en-GB" dirty="0"/>
            <a:t>Approx.800 admissions per day</a:t>
          </a:r>
          <a:endParaRPr lang="en-US" dirty="0"/>
        </a:p>
      </dgm:t>
    </dgm:pt>
    <dgm:pt modelId="{4A08275C-D1EB-4E60-B9EA-461A75F501CA}" type="parTrans" cxnId="{AFDF4FC5-0B9E-4DFC-B4BC-78E5EDC68D39}">
      <dgm:prSet/>
      <dgm:spPr/>
      <dgm:t>
        <a:bodyPr/>
        <a:lstStyle/>
        <a:p>
          <a:endParaRPr lang="en-US"/>
        </a:p>
      </dgm:t>
    </dgm:pt>
    <dgm:pt modelId="{6EAD573E-5C2E-4398-AA81-1E08F52CD137}" type="sibTrans" cxnId="{AFDF4FC5-0B9E-4DFC-B4BC-78E5EDC68D39}">
      <dgm:prSet/>
      <dgm:spPr/>
      <dgm:t>
        <a:bodyPr/>
        <a:lstStyle/>
        <a:p>
          <a:endParaRPr lang="en-US"/>
        </a:p>
      </dgm:t>
    </dgm:pt>
    <dgm:pt modelId="{CD29C812-C809-429F-8E10-6DB0D5761C9A}" type="pres">
      <dgm:prSet presAssocID="{CB08E3DA-2727-46FA-A2CC-545F3983BCA4}" presName="linear" presStyleCnt="0">
        <dgm:presLayoutVars>
          <dgm:animLvl val="lvl"/>
          <dgm:resizeHandles val="exact"/>
        </dgm:presLayoutVars>
      </dgm:prSet>
      <dgm:spPr/>
    </dgm:pt>
    <dgm:pt modelId="{04772D1F-C128-47C4-A1CA-C5C2B15C8DC1}" type="pres">
      <dgm:prSet presAssocID="{DE5FD1C1-E2DB-4291-82E9-8B3284322E51}" presName="parentText" presStyleLbl="node1" presStyleIdx="0" presStyleCnt="8">
        <dgm:presLayoutVars>
          <dgm:chMax val="0"/>
          <dgm:bulletEnabled val="1"/>
        </dgm:presLayoutVars>
      </dgm:prSet>
      <dgm:spPr/>
    </dgm:pt>
    <dgm:pt modelId="{65EA6ED9-55FF-4337-8CE4-F7CD1B892620}" type="pres">
      <dgm:prSet presAssocID="{0208A939-093F-48DD-BC81-D3071B73818D}" presName="spacer" presStyleCnt="0"/>
      <dgm:spPr/>
    </dgm:pt>
    <dgm:pt modelId="{002C8B76-B990-46C2-A0A4-DDAD2601BF2F}" type="pres">
      <dgm:prSet presAssocID="{F861E2FE-D39F-43CF-8C7D-B7BE47D0B0A8}" presName="parentText" presStyleLbl="node1" presStyleIdx="1" presStyleCnt="8">
        <dgm:presLayoutVars>
          <dgm:chMax val="0"/>
          <dgm:bulletEnabled val="1"/>
        </dgm:presLayoutVars>
      </dgm:prSet>
      <dgm:spPr/>
    </dgm:pt>
    <dgm:pt modelId="{E4D92B3E-9732-41AA-8303-A304360B54E1}" type="pres">
      <dgm:prSet presAssocID="{3F4F8F4C-D207-47A1-BA4F-E97A22C64C50}" presName="spacer" presStyleCnt="0"/>
      <dgm:spPr/>
    </dgm:pt>
    <dgm:pt modelId="{75EF54F8-E1AC-4F26-B509-393AE5CD3E37}" type="pres">
      <dgm:prSet presAssocID="{4E7E4D81-5EB8-43D1-BC08-1C38379BBE20}" presName="parentText" presStyleLbl="node1" presStyleIdx="2" presStyleCnt="8">
        <dgm:presLayoutVars>
          <dgm:chMax val="0"/>
          <dgm:bulletEnabled val="1"/>
        </dgm:presLayoutVars>
      </dgm:prSet>
      <dgm:spPr/>
    </dgm:pt>
    <dgm:pt modelId="{906429A9-C883-4BE0-84B9-9CF74A7227CD}" type="pres">
      <dgm:prSet presAssocID="{A8A18801-30A0-4415-BB45-F9C0BDA932F8}" presName="spacer" presStyleCnt="0"/>
      <dgm:spPr/>
    </dgm:pt>
    <dgm:pt modelId="{0B2FD06C-B2ED-4D0B-9966-B0B9CE3FFABD}" type="pres">
      <dgm:prSet presAssocID="{05187741-B001-4CE1-BC7A-684BFCA02E6C}" presName="parentText" presStyleLbl="node1" presStyleIdx="3" presStyleCnt="8">
        <dgm:presLayoutVars>
          <dgm:chMax val="0"/>
          <dgm:bulletEnabled val="1"/>
        </dgm:presLayoutVars>
      </dgm:prSet>
      <dgm:spPr/>
    </dgm:pt>
    <dgm:pt modelId="{906238F4-C22C-4709-B82D-D408055BF245}" type="pres">
      <dgm:prSet presAssocID="{447F4211-324C-43E1-BDF7-5A91B3198BB0}" presName="spacer" presStyleCnt="0"/>
      <dgm:spPr/>
    </dgm:pt>
    <dgm:pt modelId="{6E7CEEF4-5002-4CD6-AB23-401909D3E035}" type="pres">
      <dgm:prSet presAssocID="{06C38ADB-D232-4E24-895C-7E82F4F50B43}" presName="parentText" presStyleLbl="node1" presStyleIdx="4" presStyleCnt="8">
        <dgm:presLayoutVars>
          <dgm:chMax val="0"/>
          <dgm:bulletEnabled val="1"/>
        </dgm:presLayoutVars>
      </dgm:prSet>
      <dgm:spPr/>
    </dgm:pt>
    <dgm:pt modelId="{065C681B-B434-4F93-8F26-88CE6F963378}" type="pres">
      <dgm:prSet presAssocID="{75C402D9-327F-44C4-9198-AC11C00CBCD8}" presName="spacer" presStyleCnt="0"/>
      <dgm:spPr/>
    </dgm:pt>
    <dgm:pt modelId="{0CFBC21E-63FD-4B94-AD58-C5306F80095A}" type="pres">
      <dgm:prSet presAssocID="{E27BF449-4215-466A-A88E-7C3040ADA108}" presName="parentText" presStyleLbl="node1" presStyleIdx="5" presStyleCnt="8">
        <dgm:presLayoutVars>
          <dgm:chMax val="0"/>
          <dgm:bulletEnabled val="1"/>
        </dgm:presLayoutVars>
      </dgm:prSet>
      <dgm:spPr/>
    </dgm:pt>
    <dgm:pt modelId="{7EBC4E8A-6A74-4A07-8710-111DB1339B99}" type="pres">
      <dgm:prSet presAssocID="{68D3DD51-3F27-4472-9C45-BF6E5825752E}" presName="spacer" presStyleCnt="0"/>
      <dgm:spPr/>
    </dgm:pt>
    <dgm:pt modelId="{F750667C-BB27-4AF6-A73A-D6D1C516BB32}" type="pres">
      <dgm:prSet presAssocID="{A752107F-399C-48AA-93FF-4EE794CC0CBA}" presName="parentText" presStyleLbl="node1" presStyleIdx="6" presStyleCnt="8">
        <dgm:presLayoutVars>
          <dgm:chMax val="0"/>
          <dgm:bulletEnabled val="1"/>
        </dgm:presLayoutVars>
      </dgm:prSet>
      <dgm:spPr/>
    </dgm:pt>
    <dgm:pt modelId="{36BE5D53-CF89-4739-B6E6-CB854DBF045C}" type="pres">
      <dgm:prSet presAssocID="{4D8C8572-A7C9-4FD6-A579-7CA18431BB84}" presName="spacer" presStyleCnt="0"/>
      <dgm:spPr/>
    </dgm:pt>
    <dgm:pt modelId="{A869EF0B-2308-43B4-B0BD-BCC7EC482E25}" type="pres">
      <dgm:prSet presAssocID="{78761358-E6D0-4AC7-B84A-F66D8EC3D19E}" presName="parentText" presStyleLbl="node1" presStyleIdx="7" presStyleCnt="8">
        <dgm:presLayoutVars>
          <dgm:chMax val="0"/>
          <dgm:bulletEnabled val="1"/>
        </dgm:presLayoutVars>
      </dgm:prSet>
      <dgm:spPr/>
    </dgm:pt>
  </dgm:ptLst>
  <dgm:cxnLst>
    <dgm:cxn modelId="{982A6716-F1D1-4E9C-9D78-78AF53F8758C}" type="presOf" srcId="{78761358-E6D0-4AC7-B84A-F66D8EC3D19E}" destId="{A869EF0B-2308-43B4-B0BD-BCC7EC482E25}" srcOrd="0" destOrd="0" presId="urn:microsoft.com/office/officeart/2005/8/layout/vList2"/>
    <dgm:cxn modelId="{66DB6317-F777-4177-84BF-A38F2BB42357}" type="presOf" srcId="{A752107F-399C-48AA-93FF-4EE794CC0CBA}" destId="{F750667C-BB27-4AF6-A73A-D6D1C516BB32}" srcOrd="0" destOrd="0" presId="urn:microsoft.com/office/officeart/2005/8/layout/vList2"/>
    <dgm:cxn modelId="{07B8AA42-BC55-43B2-81D7-AD85C7FA8EFC}" srcId="{CB08E3DA-2727-46FA-A2CC-545F3983BCA4}" destId="{06C38ADB-D232-4E24-895C-7E82F4F50B43}" srcOrd="4" destOrd="0" parTransId="{5BCB3F56-4877-4FE1-9907-F09CF731243E}" sibTransId="{75C402D9-327F-44C4-9198-AC11C00CBCD8}"/>
    <dgm:cxn modelId="{CDBDF164-9E2A-45B7-BBE1-3F0480B3AB50}" type="presOf" srcId="{05187741-B001-4CE1-BC7A-684BFCA02E6C}" destId="{0B2FD06C-B2ED-4D0B-9966-B0B9CE3FFABD}" srcOrd="0" destOrd="0" presId="urn:microsoft.com/office/officeart/2005/8/layout/vList2"/>
    <dgm:cxn modelId="{67060966-9925-4BF4-9869-47013DAD59E9}" srcId="{CB08E3DA-2727-46FA-A2CC-545F3983BCA4}" destId="{F861E2FE-D39F-43CF-8C7D-B7BE47D0B0A8}" srcOrd="1" destOrd="0" parTransId="{A013AA3A-DBCF-4025-8EF1-688D63A1DA22}" sibTransId="{3F4F8F4C-D207-47A1-BA4F-E97A22C64C50}"/>
    <dgm:cxn modelId="{9F38C647-B5A2-4718-BE96-A511A71D5071}" type="presOf" srcId="{06C38ADB-D232-4E24-895C-7E82F4F50B43}" destId="{6E7CEEF4-5002-4CD6-AB23-401909D3E035}" srcOrd="0" destOrd="0" presId="urn:microsoft.com/office/officeart/2005/8/layout/vList2"/>
    <dgm:cxn modelId="{2C15776A-49ED-4074-9C10-FD3C1A180E66}" type="presOf" srcId="{4E7E4D81-5EB8-43D1-BC08-1C38379BBE20}" destId="{75EF54F8-E1AC-4F26-B509-393AE5CD3E37}" srcOrd="0" destOrd="0" presId="urn:microsoft.com/office/officeart/2005/8/layout/vList2"/>
    <dgm:cxn modelId="{D6FF9C6A-4305-4E0F-9A72-749D4194871A}" srcId="{CB08E3DA-2727-46FA-A2CC-545F3983BCA4}" destId="{4E7E4D81-5EB8-43D1-BC08-1C38379BBE20}" srcOrd="2" destOrd="0" parTransId="{E3C6DFB0-6404-4412-8155-C11D69117F2C}" sibTransId="{A8A18801-30A0-4415-BB45-F9C0BDA932F8}"/>
    <dgm:cxn modelId="{EAF76250-88E7-4AC5-B0C3-3BBEC210536E}" type="presOf" srcId="{DE5FD1C1-E2DB-4291-82E9-8B3284322E51}" destId="{04772D1F-C128-47C4-A1CA-C5C2B15C8DC1}" srcOrd="0" destOrd="0" presId="urn:microsoft.com/office/officeart/2005/8/layout/vList2"/>
    <dgm:cxn modelId="{684C9650-AED8-4F8F-BB7C-F88BB6DAEB64}" srcId="{CB08E3DA-2727-46FA-A2CC-545F3983BCA4}" destId="{A752107F-399C-48AA-93FF-4EE794CC0CBA}" srcOrd="6" destOrd="0" parTransId="{F1C1118A-CE19-4098-B5BB-44A779FDC040}" sibTransId="{4D8C8572-A7C9-4FD6-A579-7CA18431BB84}"/>
    <dgm:cxn modelId="{6C6FF672-E4BD-4485-9C71-53456663BD6D}" type="presOf" srcId="{F861E2FE-D39F-43CF-8C7D-B7BE47D0B0A8}" destId="{002C8B76-B990-46C2-A0A4-DDAD2601BF2F}" srcOrd="0" destOrd="0" presId="urn:microsoft.com/office/officeart/2005/8/layout/vList2"/>
    <dgm:cxn modelId="{B03CDD86-AC90-4BD8-B8D8-1E47D2637D98}" srcId="{CB08E3DA-2727-46FA-A2CC-545F3983BCA4}" destId="{DE5FD1C1-E2DB-4291-82E9-8B3284322E51}" srcOrd="0" destOrd="0" parTransId="{3818174E-A831-49F7-8A7B-86B79A226230}" sibTransId="{0208A939-093F-48DD-BC81-D3071B73818D}"/>
    <dgm:cxn modelId="{0DB5BD91-F656-4665-A396-FEAE5076F2DC}" srcId="{CB08E3DA-2727-46FA-A2CC-545F3983BCA4}" destId="{E27BF449-4215-466A-A88E-7C3040ADA108}" srcOrd="5" destOrd="0" parTransId="{7580A806-1D98-4119-B662-CEF7A5E35711}" sibTransId="{68D3DD51-3F27-4472-9C45-BF6E5825752E}"/>
    <dgm:cxn modelId="{70CCA3A0-05EB-4DB9-A635-2861852CBC13}" type="presOf" srcId="{E27BF449-4215-466A-A88E-7C3040ADA108}" destId="{0CFBC21E-63FD-4B94-AD58-C5306F80095A}" srcOrd="0" destOrd="0" presId="urn:microsoft.com/office/officeart/2005/8/layout/vList2"/>
    <dgm:cxn modelId="{502E66BE-0EA2-4B6E-87C0-6C61D4FD9656}" type="presOf" srcId="{CB08E3DA-2727-46FA-A2CC-545F3983BCA4}" destId="{CD29C812-C809-429F-8E10-6DB0D5761C9A}" srcOrd="0" destOrd="0" presId="urn:microsoft.com/office/officeart/2005/8/layout/vList2"/>
    <dgm:cxn modelId="{AFDF4FC5-0B9E-4DFC-B4BC-78E5EDC68D39}" srcId="{CB08E3DA-2727-46FA-A2CC-545F3983BCA4}" destId="{78761358-E6D0-4AC7-B84A-F66D8EC3D19E}" srcOrd="7" destOrd="0" parTransId="{4A08275C-D1EB-4E60-B9EA-461A75F501CA}" sibTransId="{6EAD573E-5C2E-4398-AA81-1E08F52CD137}"/>
    <dgm:cxn modelId="{B335BBDD-384C-4781-BE4A-F45DE320ABE9}" srcId="{CB08E3DA-2727-46FA-A2CC-545F3983BCA4}" destId="{05187741-B001-4CE1-BC7A-684BFCA02E6C}" srcOrd="3" destOrd="0" parTransId="{2065C68F-2A71-47DC-A63B-0043BD9739B3}" sibTransId="{447F4211-324C-43E1-BDF7-5A91B3198BB0}"/>
    <dgm:cxn modelId="{C7D087D2-4218-4E66-88FC-79134E96E6F3}" type="presParOf" srcId="{CD29C812-C809-429F-8E10-6DB0D5761C9A}" destId="{04772D1F-C128-47C4-A1CA-C5C2B15C8DC1}" srcOrd="0" destOrd="0" presId="urn:microsoft.com/office/officeart/2005/8/layout/vList2"/>
    <dgm:cxn modelId="{14EA3F0D-31EC-4915-BCC1-CA91158A06F5}" type="presParOf" srcId="{CD29C812-C809-429F-8E10-6DB0D5761C9A}" destId="{65EA6ED9-55FF-4337-8CE4-F7CD1B892620}" srcOrd="1" destOrd="0" presId="urn:microsoft.com/office/officeart/2005/8/layout/vList2"/>
    <dgm:cxn modelId="{450BFAB7-43A6-4790-9904-1801C86EAB9D}" type="presParOf" srcId="{CD29C812-C809-429F-8E10-6DB0D5761C9A}" destId="{002C8B76-B990-46C2-A0A4-DDAD2601BF2F}" srcOrd="2" destOrd="0" presId="urn:microsoft.com/office/officeart/2005/8/layout/vList2"/>
    <dgm:cxn modelId="{3DB832DB-BE01-488D-B12E-3C0B3E315F90}" type="presParOf" srcId="{CD29C812-C809-429F-8E10-6DB0D5761C9A}" destId="{E4D92B3E-9732-41AA-8303-A304360B54E1}" srcOrd="3" destOrd="0" presId="urn:microsoft.com/office/officeart/2005/8/layout/vList2"/>
    <dgm:cxn modelId="{1EF942D8-4D3C-4730-A407-D7D5C64D3DE6}" type="presParOf" srcId="{CD29C812-C809-429F-8E10-6DB0D5761C9A}" destId="{75EF54F8-E1AC-4F26-B509-393AE5CD3E37}" srcOrd="4" destOrd="0" presId="urn:microsoft.com/office/officeart/2005/8/layout/vList2"/>
    <dgm:cxn modelId="{2DF12105-BFE5-4234-BB3C-BE0B5977C93E}" type="presParOf" srcId="{CD29C812-C809-429F-8E10-6DB0D5761C9A}" destId="{906429A9-C883-4BE0-84B9-9CF74A7227CD}" srcOrd="5" destOrd="0" presId="urn:microsoft.com/office/officeart/2005/8/layout/vList2"/>
    <dgm:cxn modelId="{AD3175F5-D7D6-428F-810C-FD7E432A692E}" type="presParOf" srcId="{CD29C812-C809-429F-8E10-6DB0D5761C9A}" destId="{0B2FD06C-B2ED-4D0B-9966-B0B9CE3FFABD}" srcOrd="6" destOrd="0" presId="urn:microsoft.com/office/officeart/2005/8/layout/vList2"/>
    <dgm:cxn modelId="{5059508A-DA65-49D2-998C-44D060868567}" type="presParOf" srcId="{CD29C812-C809-429F-8E10-6DB0D5761C9A}" destId="{906238F4-C22C-4709-B82D-D408055BF245}" srcOrd="7" destOrd="0" presId="urn:microsoft.com/office/officeart/2005/8/layout/vList2"/>
    <dgm:cxn modelId="{1151AB3F-A66A-49CA-BBCB-6322C18724D7}" type="presParOf" srcId="{CD29C812-C809-429F-8E10-6DB0D5761C9A}" destId="{6E7CEEF4-5002-4CD6-AB23-401909D3E035}" srcOrd="8" destOrd="0" presId="urn:microsoft.com/office/officeart/2005/8/layout/vList2"/>
    <dgm:cxn modelId="{5D0D4392-44BB-47D6-825C-CDB7259D4436}" type="presParOf" srcId="{CD29C812-C809-429F-8E10-6DB0D5761C9A}" destId="{065C681B-B434-4F93-8F26-88CE6F963378}" srcOrd="9" destOrd="0" presId="urn:microsoft.com/office/officeart/2005/8/layout/vList2"/>
    <dgm:cxn modelId="{CB5F70DB-4A11-4464-872C-44190F3F264A}" type="presParOf" srcId="{CD29C812-C809-429F-8E10-6DB0D5761C9A}" destId="{0CFBC21E-63FD-4B94-AD58-C5306F80095A}" srcOrd="10" destOrd="0" presId="urn:microsoft.com/office/officeart/2005/8/layout/vList2"/>
    <dgm:cxn modelId="{DC3E5FF3-2FF6-4C94-8A2B-0D40D53E5506}" type="presParOf" srcId="{CD29C812-C809-429F-8E10-6DB0D5761C9A}" destId="{7EBC4E8A-6A74-4A07-8710-111DB1339B99}" srcOrd="11" destOrd="0" presId="urn:microsoft.com/office/officeart/2005/8/layout/vList2"/>
    <dgm:cxn modelId="{DE70FF38-2508-48B0-AB83-ED18644A8CC8}" type="presParOf" srcId="{CD29C812-C809-429F-8E10-6DB0D5761C9A}" destId="{F750667C-BB27-4AF6-A73A-D6D1C516BB32}" srcOrd="12" destOrd="0" presId="urn:microsoft.com/office/officeart/2005/8/layout/vList2"/>
    <dgm:cxn modelId="{8AF270F0-5CB8-4BAB-A57B-6248FCBD431E}" type="presParOf" srcId="{CD29C812-C809-429F-8E10-6DB0D5761C9A}" destId="{36BE5D53-CF89-4739-B6E6-CB854DBF045C}" srcOrd="13" destOrd="0" presId="urn:microsoft.com/office/officeart/2005/8/layout/vList2"/>
    <dgm:cxn modelId="{1F4C9567-82D6-498D-AD4D-0F29508AFC7C}" type="presParOf" srcId="{CD29C812-C809-429F-8E10-6DB0D5761C9A}" destId="{A869EF0B-2308-43B4-B0BD-BCC7EC482E2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772D1F-C128-47C4-A1CA-C5C2B15C8DC1}">
      <dsp:nvSpPr>
        <dsp:cNvPr id="0" name=""/>
        <dsp:cNvSpPr/>
      </dsp:nvSpPr>
      <dsp:spPr>
        <a:xfrm>
          <a:off x="0" y="358179"/>
          <a:ext cx="6666833" cy="64759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7.12.21 rounded data</a:t>
          </a:r>
          <a:endParaRPr lang="en-US" sz="2700" kern="1200" dirty="0"/>
        </a:p>
      </dsp:txBody>
      <dsp:txXfrm>
        <a:off x="31613" y="389792"/>
        <a:ext cx="6603607" cy="584369"/>
      </dsp:txXfrm>
    </dsp:sp>
    <dsp:sp modelId="{002C8B76-B990-46C2-A0A4-DDAD2601BF2F}">
      <dsp:nvSpPr>
        <dsp:cNvPr id="0" name=""/>
        <dsp:cNvSpPr/>
      </dsp:nvSpPr>
      <dsp:spPr>
        <a:xfrm>
          <a:off x="0" y="1083534"/>
          <a:ext cx="6666833" cy="647595"/>
        </a:xfrm>
        <a:prstGeom prst="roundRect">
          <a:avLst/>
        </a:prstGeom>
        <a:gradFill rotWithShape="0">
          <a:gsLst>
            <a:gs pos="0">
              <a:schemeClr val="accent5">
                <a:hueOff val="-965506"/>
                <a:satOff val="-2488"/>
                <a:lumOff val="-1681"/>
                <a:alphaOff val="0"/>
                <a:satMod val="103000"/>
                <a:lumMod val="102000"/>
                <a:tint val="94000"/>
              </a:schemeClr>
            </a:gs>
            <a:gs pos="50000">
              <a:schemeClr val="accent5">
                <a:hueOff val="-965506"/>
                <a:satOff val="-2488"/>
                <a:lumOff val="-1681"/>
                <a:alphaOff val="0"/>
                <a:satMod val="110000"/>
                <a:lumMod val="100000"/>
                <a:shade val="100000"/>
              </a:schemeClr>
            </a:gs>
            <a:gs pos="100000">
              <a:schemeClr val="accent5">
                <a:hueOff val="-965506"/>
                <a:satOff val="-2488"/>
                <a:lumOff val="-16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R rate England – 0.9-1.1</a:t>
          </a:r>
          <a:endParaRPr lang="en-US" sz="2700" kern="1200"/>
        </a:p>
      </dsp:txBody>
      <dsp:txXfrm>
        <a:off x="31613" y="1115147"/>
        <a:ext cx="6603607" cy="584369"/>
      </dsp:txXfrm>
    </dsp:sp>
    <dsp:sp modelId="{75EF54F8-E1AC-4F26-B509-393AE5CD3E37}">
      <dsp:nvSpPr>
        <dsp:cNvPr id="0" name=""/>
        <dsp:cNvSpPr/>
      </dsp:nvSpPr>
      <dsp:spPr>
        <a:xfrm>
          <a:off x="0" y="1808890"/>
          <a:ext cx="6666833" cy="647595"/>
        </a:xfrm>
        <a:prstGeom prst="roundRect">
          <a:avLst/>
        </a:prstGeom>
        <a:gradFill rotWithShape="0">
          <a:gsLst>
            <a:gs pos="0">
              <a:schemeClr val="accent5">
                <a:hueOff val="-1931012"/>
                <a:satOff val="-4977"/>
                <a:lumOff val="-3361"/>
                <a:alphaOff val="0"/>
                <a:satMod val="103000"/>
                <a:lumMod val="102000"/>
                <a:tint val="94000"/>
              </a:schemeClr>
            </a:gs>
            <a:gs pos="50000">
              <a:schemeClr val="accent5">
                <a:hueOff val="-1931012"/>
                <a:satOff val="-4977"/>
                <a:lumOff val="-3361"/>
                <a:alphaOff val="0"/>
                <a:satMod val="110000"/>
                <a:lumMod val="100000"/>
                <a:shade val="100000"/>
              </a:schemeClr>
            </a:gs>
            <a:gs pos="100000">
              <a:schemeClr val="accent5">
                <a:hueOff val="-1931012"/>
                <a:satOff val="-4977"/>
                <a:lumOff val="-33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R rate variations in England  0.9-1.2</a:t>
          </a:r>
          <a:endParaRPr lang="en-US" sz="2700" kern="1200"/>
        </a:p>
      </dsp:txBody>
      <dsp:txXfrm>
        <a:off x="31613" y="1840503"/>
        <a:ext cx="6603607" cy="584369"/>
      </dsp:txXfrm>
    </dsp:sp>
    <dsp:sp modelId="{0B2FD06C-B2ED-4D0B-9966-B0B9CE3FFABD}">
      <dsp:nvSpPr>
        <dsp:cNvPr id="0" name=""/>
        <dsp:cNvSpPr/>
      </dsp:nvSpPr>
      <dsp:spPr>
        <a:xfrm>
          <a:off x="0" y="2534245"/>
          <a:ext cx="6666833" cy="647595"/>
        </a:xfrm>
        <a:prstGeom prst="roundRect">
          <a:avLst/>
        </a:prstGeom>
        <a:gradFill rotWithShape="0">
          <a:gsLst>
            <a:gs pos="0">
              <a:schemeClr val="accent5">
                <a:hueOff val="-2896518"/>
                <a:satOff val="-7465"/>
                <a:lumOff val="-5042"/>
                <a:alphaOff val="0"/>
                <a:satMod val="103000"/>
                <a:lumMod val="102000"/>
                <a:tint val="94000"/>
              </a:schemeClr>
            </a:gs>
            <a:gs pos="50000">
              <a:schemeClr val="accent5">
                <a:hueOff val="-2896518"/>
                <a:satOff val="-7465"/>
                <a:lumOff val="-5042"/>
                <a:alphaOff val="0"/>
                <a:satMod val="110000"/>
                <a:lumMod val="100000"/>
                <a:shade val="100000"/>
              </a:schemeClr>
            </a:gs>
            <a:gs pos="100000">
              <a:schemeClr val="accent5">
                <a:hueOff val="-2896518"/>
                <a:satOff val="-7465"/>
                <a:lumOff val="-504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81% both vaccines – 12+ years</a:t>
          </a:r>
          <a:endParaRPr lang="en-US" sz="2700" kern="1200" dirty="0"/>
        </a:p>
      </dsp:txBody>
      <dsp:txXfrm>
        <a:off x="31613" y="2565858"/>
        <a:ext cx="6603607" cy="584369"/>
      </dsp:txXfrm>
    </dsp:sp>
    <dsp:sp modelId="{6E7CEEF4-5002-4CD6-AB23-401909D3E035}">
      <dsp:nvSpPr>
        <dsp:cNvPr id="0" name=""/>
        <dsp:cNvSpPr/>
      </dsp:nvSpPr>
      <dsp:spPr>
        <a:xfrm>
          <a:off x="0" y="3259600"/>
          <a:ext cx="6666833" cy="647595"/>
        </a:xfrm>
        <a:prstGeom prst="roundRect">
          <a:avLst/>
        </a:prstGeom>
        <a:gradFill rotWithShape="0">
          <a:gsLst>
            <a:gs pos="0">
              <a:schemeClr val="accent5">
                <a:hueOff val="-3862025"/>
                <a:satOff val="-9954"/>
                <a:lumOff val="-6723"/>
                <a:alphaOff val="0"/>
                <a:satMod val="103000"/>
                <a:lumMod val="102000"/>
                <a:tint val="94000"/>
              </a:schemeClr>
            </a:gs>
            <a:gs pos="50000">
              <a:schemeClr val="accent5">
                <a:hueOff val="-3862025"/>
                <a:satOff val="-9954"/>
                <a:lumOff val="-6723"/>
                <a:alphaOff val="0"/>
                <a:satMod val="110000"/>
                <a:lumMod val="100000"/>
                <a:shade val="100000"/>
              </a:schemeClr>
            </a:gs>
            <a:gs pos="100000">
              <a:schemeClr val="accent5">
                <a:hueOff val="-3862025"/>
                <a:satOff val="-9954"/>
                <a:lumOff val="-672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36.4% eligible had their booster or third dose</a:t>
          </a:r>
          <a:endParaRPr lang="en-US" sz="2700" kern="1200" dirty="0"/>
        </a:p>
      </dsp:txBody>
      <dsp:txXfrm>
        <a:off x="31613" y="3291213"/>
        <a:ext cx="6603607" cy="584369"/>
      </dsp:txXfrm>
    </dsp:sp>
    <dsp:sp modelId="{0CFBC21E-63FD-4B94-AD58-C5306F80095A}">
      <dsp:nvSpPr>
        <dsp:cNvPr id="0" name=""/>
        <dsp:cNvSpPr/>
      </dsp:nvSpPr>
      <dsp:spPr>
        <a:xfrm>
          <a:off x="0" y="3984955"/>
          <a:ext cx="6666833" cy="647595"/>
        </a:xfrm>
        <a:prstGeom prst="roundRect">
          <a:avLst/>
        </a:prstGeom>
        <a:gradFill rotWithShape="0">
          <a:gsLst>
            <a:gs pos="0">
              <a:schemeClr val="accent5">
                <a:hueOff val="-4827531"/>
                <a:satOff val="-12442"/>
                <a:lumOff val="-8404"/>
                <a:alphaOff val="0"/>
                <a:satMod val="103000"/>
                <a:lumMod val="102000"/>
                <a:tint val="94000"/>
              </a:schemeClr>
            </a:gs>
            <a:gs pos="50000">
              <a:schemeClr val="accent5">
                <a:hueOff val="-4827531"/>
                <a:satOff val="-12442"/>
                <a:lumOff val="-8404"/>
                <a:alphaOff val="0"/>
                <a:satMod val="110000"/>
                <a:lumMod val="100000"/>
                <a:shade val="100000"/>
              </a:schemeClr>
            </a:gs>
            <a:gs pos="100000">
              <a:schemeClr val="accent5">
                <a:hueOff val="-4827531"/>
                <a:satOff val="-12442"/>
                <a:lumOff val="-840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a:t>48-50K positive daily cases</a:t>
          </a:r>
          <a:endParaRPr lang="en-US" sz="2700" kern="1200"/>
        </a:p>
      </dsp:txBody>
      <dsp:txXfrm>
        <a:off x="31613" y="4016568"/>
        <a:ext cx="6603607" cy="584369"/>
      </dsp:txXfrm>
    </dsp:sp>
    <dsp:sp modelId="{F750667C-BB27-4AF6-A73A-D6D1C516BB32}">
      <dsp:nvSpPr>
        <dsp:cNvPr id="0" name=""/>
        <dsp:cNvSpPr/>
      </dsp:nvSpPr>
      <dsp:spPr>
        <a:xfrm>
          <a:off x="0" y="4710310"/>
          <a:ext cx="6666833" cy="647595"/>
        </a:xfrm>
        <a:prstGeom prst="roundRect">
          <a:avLst/>
        </a:prstGeom>
        <a:gradFill rotWithShape="0">
          <a:gsLst>
            <a:gs pos="0">
              <a:schemeClr val="accent5">
                <a:hueOff val="-5793037"/>
                <a:satOff val="-14931"/>
                <a:lumOff val="-10084"/>
                <a:alphaOff val="0"/>
                <a:satMod val="103000"/>
                <a:lumMod val="102000"/>
                <a:tint val="94000"/>
              </a:schemeClr>
            </a:gs>
            <a:gs pos="50000">
              <a:schemeClr val="accent5">
                <a:hueOff val="-5793037"/>
                <a:satOff val="-14931"/>
                <a:lumOff val="-10084"/>
                <a:alphaOff val="0"/>
                <a:satMod val="110000"/>
                <a:lumMod val="100000"/>
                <a:shade val="100000"/>
              </a:schemeClr>
            </a:gs>
            <a:gs pos="100000">
              <a:schemeClr val="accent5">
                <a:hueOff val="-5793037"/>
                <a:satOff val="-14931"/>
                <a:lumOff val="-100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180 per day</a:t>
          </a:r>
        </a:p>
      </dsp:txBody>
      <dsp:txXfrm>
        <a:off x="31613" y="4741923"/>
        <a:ext cx="6603607" cy="584369"/>
      </dsp:txXfrm>
    </dsp:sp>
    <dsp:sp modelId="{A869EF0B-2308-43B4-B0BD-BCC7EC482E25}">
      <dsp:nvSpPr>
        <dsp:cNvPr id="0" name=""/>
        <dsp:cNvSpPr/>
      </dsp:nvSpPr>
      <dsp:spPr>
        <a:xfrm>
          <a:off x="0" y="5435665"/>
          <a:ext cx="6666833" cy="647595"/>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Approx.800 admissions per day</a:t>
          </a:r>
          <a:endParaRPr lang="en-US" sz="2700" kern="1200" dirty="0"/>
        </a:p>
      </dsp:txBody>
      <dsp:txXfrm>
        <a:off x="31613" y="5467278"/>
        <a:ext cx="6603607"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ED31D-F8E4-493D-B9F9-97FFB649169D}" type="datetimeFigureOut">
              <a:rPr lang="en-GB" smtClean="0"/>
              <a:t>08/12/2021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430491-8597-4880-BCD7-1BB7644541DD}" type="slidenum">
              <a:rPr lang="en-GB" smtClean="0"/>
              <a:t>‹#›</a:t>
            </a:fld>
            <a:endParaRPr lang="en-GB"/>
          </a:p>
        </p:txBody>
      </p:sp>
    </p:spTree>
    <p:extLst>
      <p:ext uri="{BB962C8B-B14F-4D97-AF65-F5344CB8AC3E}">
        <p14:creationId xmlns:p14="http://schemas.microsoft.com/office/powerpoint/2010/main" val="139971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Community Care 10.21</a:t>
            </a:r>
          </a:p>
        </p:txBody>
      </p:sp>
      <p:sp>
        <p:nvSpPr>
          <p:cNvPr id="4" name="Slide Number Placeholder 3"/>
          <p:cNvSpPr>
            <a:spLocks noGrp="1"/>
          </p:cNvSpPr>
          <p:nvPr>
            <p:ph type="sldNum" sz="quarter" idx="5"/>
          </p:nvPr>
        </p:nvSpPr>
        <p:spPr/>
        <p:txBody>
          <a:bodyPr/>
          <a:lstStyle/>
          <a:p>
            <a:fld id="{E7430491-8597-4880-BCD7-1BB7644541DD}" type="slidenum">
              <a:rPr lang="en-GB" smtClean="0"/>
              <a:t>7</a:t>
            </a:fld>
            <a:endParaRPr lang="en-GB"/>
          </a:p>
        </p:txBody>
      </p:sp>
    </p:spTree>
    <p:extLst>
      <p:ext uri="{BB962C8B-B14F-4D97-AF65-F5344CB8AC3E}">
        <p14:creationId xmlns:p14="http://schemas.microsoft.com/office/powerpoint/2010/main" val="236950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Sites of CH highlighted.</a:t>
            </a:r>
          </a:p>
        </p:txBody>
      </p:sp>
      <p:sp>
        <p:nvSpPr>
          <p:cNvPr id="4" name="Slide Number Placeholder 3"/>
          <p:cNvSpPr>
            <a:spLocks noGrp="1"/>
          </p:cNvSpPr>
          <p:nvPr>
            <p:ph type="sldNum" sz="quarter" idx="5"/>
          </p:nvPr>
        </p:nvSpPr>
        <p:spPr/>
        <p:txBody>
          <a:bodyPr/>
          <a:lstStyle/>
          <a:p>
            <a:fld id="{E7430491-8597-4880-BCD7-1BB7644541DD}" type="slidenum">
              <a:rPr lang="en-GB" smtClean="0"/>
              <a:t>10</a:t>
            </a:fld>
            <a:endParaRPr lang="en-GB"/>
          </a:p>
        </p:txBody>
      </p:sp>
    </p:spTree>
    <p:extLst>
      <p:ext uri="{BB962C8B-B14F-4D97-AF65-F5344CB8AC3E}">
        <p14:creationId xmlns:p14="http://schemas.microsoft.com/office/powerpoint/2010/main" val="4103590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C92C6-0841-4067-A062-9889A61E7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A8BFBB7-2E40-4725-BC4F-3B3970CB6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F4D819F-619E-4EB3-83AE-6F6813D13969}"/>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09025CFB-C96D-4FB9-9720-4866E4A6EE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006DE9-9E4B-4DA1-BCBB-8C313F91E86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684487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ACA5B-C8F3-454C-833E-BBC2C5E743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99788-195B-480A-A1D9-942061969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09A174-8D83-45D4-92DA-D91A44D54FF1}"/>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5661909D-DF51-4588-923B-A8A381D228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BA41A7-BA83-463A-82FC-273F323DCF26}"/>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477470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8700DF-BDD1-4F3A-9DB7-E927A4D22C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1082D-B12B-4BC2-BEB4-BC9A707618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67CA6F-2735-430C-B316-CB581C283AED}"/>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D3F55C73-EFD0-4030-A459-048E54C98A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842422-1072-4F8E-A426-5A87F00B228B}"/>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07081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60999-C0F8-4718-9EBD-9D6E0C0B22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8A246C-A521-4197-8910-BE75EF3A46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287021-A681-4BCE-B067-E56E879C7551}"/>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E3AC7503-9261-4B1C-893A-73611C612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940A5-EF59-4901-9944-B358CD085DA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543718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7ECE5-BD1A-459B-98EC-04F0DFFBEC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D501A5-EEF0-4992-8671-E1596FBB8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EA4D80-37EE-464B-84E6-FB171EF03748}"/>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0331245C-5C44-4FDD-B4AD-76EE7812AB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9C95E4-01EC-41C1-8AAF-D2D46D322BEB}"/>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4172701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79CB-1339-4941-9294-29ED15CE8E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51F10C-7CAF-46E5-BD31-0C849D3D9F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116C6AC-DCD0-4E85-8DF4-016510AED3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631D86-1A95-4E21-8A88-7CDD52F99A53}"/>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6" name="Footer Placeholder 5">
            <a:extLst>
              <a:ext uri="{FF2B5EF4-FFF2-40B4-BE49-F238E27FC236}">
                <a16:creationId xmlns:a16="http://schemas.microsoft.com/office/drawing/2014/main" id="{905F4601-7023-4CA5-8409-74199EC146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C8AE48-1254-409E-9A0C-DF53BE8D4FBC}"/>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99176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7F7BA-6E72-4B71-A19B-9869119FC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DBC4DD8-F70D-487C-AAFA-5B311CA6AC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3425AB-2874-4C58-9FDE-E6665E4318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5C371A-2B72-4426-97F4-E3F470E5F1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E1FBDA-68C7-46CA-BAF8-794361ED30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607AB3-DB06-40C7-8C04-180D09633CD1}"/>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8" name="Footer Placeholder 7">
            <a:extLst>
              <a:ext uri="{FF2B5EF4-FFF2-40B4-BE49-F238E27FC236}">
                <a16:creationId xmlns:a16="http://schemas.microsoft.com/office/drawing/2014/main" id="{F48BC779-566F-47B3-9913-00E46413FE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927A172-0254-4C83-A0FF-F52BBAE1225E}"/>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86122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55110-A79B-4E8C-B9FC-6A66E1DC1C9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8B090F-43E5-4DCE-AE9B-F76C7705AE78}"/>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4" name="Footer Placeholder 3">
            <a:extLst>
              <a:ext uri="{FF2B5EF4-FFF2-40B4-BE49-F238E27FC236}">
                <a16:creationId xmlns:a16="http://schemas.microsoft.com/office/drawing/2014/main" id="{C63F2795-79FB-4FB3-93A6-A42F40F207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BE9A8B-ACB1-4175-8705-1827390CE047}"/>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92350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08FCB4-A56E-46A7-B8F4-681EF189165C}"/>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3" name="Footer Placeholder 2">
            <a:extLst>
              <a:ext uri="{FF2B5EF4-FFF2-40B4-BE49-F238E27FC236}">
                <a16:creationId xmlns:a16="http://schemas.microsoft.com/office/drawing/2014/main" id="{2560260E-B070-4E7D-BA0A-D59D8C411EF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71709E-465E-4B96-9853-39A147E500CC}"/>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189596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35453-9D96-4413-A435-97F6C9018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28995E-4579-4BF7-9BB7-AF0BEC6088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AEA0E10-298E-4AEE-BC8A-65A13BD77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BB0C4-C422-403B-81B9-3E6E21C874E1}"/>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6" name="Footer Placeholder 5">
            <a:extLst>
              <a:ext uri="{FF2B5EF4-FFF2-40B4-BE49-F238E27FC236}">
                <a16:creationId xmlns:a16="http://schemas.microsoft.com/office/drawing/2014/main" id="{034A4133-3118-4626-A81C-108730B417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04443C-1A8B-4DAC-AB52-22C4B767F416}"/>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2589937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1AEC7-5A75-45A0-9F7D-1C3A89FE0C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24CB729-37D3-4E4A-86D1-9A8E7ACC2F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20B8AE5-87FB-4A59-A4CA-30C44AAE8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7DAAB1-08F4-43D1-B06D-4C36D04194A5}"/>
              </a:ext>
            </a:extLst>
          </p:cNvPr>
          <p:cNvSpPr>
            <a:spLocks noGrp="1"/>
          </p:cNvSpPr>
          <p:nvPr>
            <p:ph type="dt" sz="half" idx="10"/>
          </p:nvPr>
        </p:nvSpPr>
        <p:spPr/>
        <p:txBody>
          <a:bodyPr/>
          <a:lstStyle/>
          <a:p>
            <a:fld id="{3F25CA4F-CCF6-47B7-BCA4-BA284E9B9930}" type="datetimeFigureOut">
              <a:rPr lang="en-GB" smtClean="0"/>
              <a:t>08/12/2021</a:t>
            </a:fld>
            <a:endParaRPr lang="en-GB"/>
          </a:p>
        </p:txBody>
      </p:sp>
      <p:sp>
        <p:nvSpPr>
          <p:cNvPr id="6" name="Footer Placeholder 5">
            <a:extLst>
              <a:ext uri="{FF2B5EF4-FFF2-40B4-BE49-F238E27FC236}">
                <a16:creationId xmlns:a16="http://schemas.microsoft.com/office/drawing/2014/main" id="{E06562BD-BEA3-4CF8-8BC5-1C98329006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CDBAE25-C51D-4555-B9DC-E1B2B5DBDC63}"/>
              </a:ext>
            </a:extLst>
          </p:cNvPr>
          <p:cNvSpPr>
            <a:spLocks noGrp="1"/>
          </p:cNvSpPr>
          <p:nvPr>
            <p:ph type="sldNum" sz="quarter" idx="12"/>
          </p:nvPr>
        </p:nvSpPr>
        <p:spPr/>
        <p:txBody>
          <a:bodyPr/>
          <a:lstStyle/>
          <a:p>
            <a:fld id="{C8EF1321-C863-47DC-86C3-EFF2D58AE03B}" type="slidenum">
              <a:rPr lang="en-GB" smtClean="0"/>
              <a:t>‹#›</a:t>
            </a:fld>
            <a:endParaRPr lang="en-GB"/>
          </a:p>
        </p:txBody>
      </p:sp>
    </p:spTree>
    <p:extLst>
      <p:ext uri="{BB962C8B-B14F-4D97-AF65-F5344CB8AC3E}">
        <p14:creationId xmlns:p14="http://schemas.microsoft.com/office/powerpoint/2010/main" val="3178799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74E0E6-C4F6-4AE4-9673-FAC7C0B9C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E6CA68-74E3-4053-AB51-11773D09F3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3C3DD5-C8B3-43FC-8CC7-D005E8F2F3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5CA4F-CCF6-47B7-BCA4-BA284E9B9930}" type="datetimeFigureOut">
              <a:rPr lang="en-GB" smtClean="0"/>
              <a:t>08/12/2021</a:t>
            </a:fld>
            <a:endParaRPr lang="en-GB"/>
          </a:p>
        </p:txBody>
      </p:sp>
      <p:sp>
        <p:nvSpPr>
          <p:cNvPr id="5" name="Footer Placeholder 4">
            <a:extLst>
              <a:ext uri="{FF2B5EF4-FFF2-40B4-BE49-F238E27FC236}">
                <a16:creationId xmlns:a16="http://schemas.microsoft.com/office/drawing/2014/main" id="{2CBB353C-9850-400C-9459-D7BE0CD1E9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F863FE-8D7B-41F0-B447-A85E3ADF4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F1321-C863-47DC-86C3-EFF2D58AE03B}" type="slidenum">
              <a:rPr lang="en-GB" smtClean="0"/>
              <a:t>‹#›</a:t>
            </a:fld>
            <a:endParaRPr lang="en-GB"/>
          </a:p>
        </p:txBody>
      </p:sp>
    </p:spTree>
    <p:extLst>
      <p:ext uri="{BB962C8B-B14F-4D97-AF65-F5344CB8AC3E}">
        <p14:creationId xmlns:p14="http://schemas.microsoft.com/office/powerpoint/2010/main" val="245385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government/publications/ofsted-annual-report-202021-education-childrens-services-and-skil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E443FD7-A66B-4AA0-872D-B088B9BC5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8CBD6-62B8-44A5-A565-5F0224092A50}"/>
              </a:ext>
            </a:extLst>
          </p:cNvPr>
          <p:cNvSpPr>
            <a:spLocks noGrp="1"/>
          </p:cNvSpPr>
          <p:nvPr>
            <p:ph type="ctrTitle"/>
          </p:nvPr>
        </p:nvSpPr>
        <p:spPr>
          <a:xfrm>
            <a:off x="310243" y="851517"/>
            <a:ext cx="6392636" cy="2139900"/>
          </a:xfrm>
        </p:spPr>
        <p:txBody>
          <a:bodyPr anchor="b">
            <a:normAutofit/>
          </a:bodyPr>
          <a:lstStyle/>
          <a:p>
            <a:pPr algn="l"/>
            <a:r>
              <a:rPr lang="en-GB" sz="3600" dirty="0">
                <a:latin typeface="Century Gothic" panose="020B0502020202020204" pitchFamily="34" charset="0"/>
              </a:rPr>
              <a:t>Residential Leadership Forum  - update</a:t>
            </a:r>
            <a:br>
              <a:rPr lang="en-GB" sz="3600" dirty="0">
                <a:latin typeface="Century Gothic" panose="020B0502020202020204" pitchFamily="34" charset="0"/>
              </a:rPr>
            </a:br>
            <a:r>
              <a:rPr lang="en-GB" sz="3600" dirty="0">
                <a:latin typeface="Century Gothic" panose="020B0502020202020204" pitchFamily="34" charset="0"/>
              </a:rPr>
              <a:t> </a:t>
            </a:r>
            <a:endParaRPr lang="en-GB" sz="3600" dirty="0"/>
          </a:p>
        </p:txBody>
      </p:sp>
      <p:sp>
        <p:nvSpPr>
          <p:cNvPr id="3" name="Subtitle 2">
            <a:extLst>
              <a:ext uri="{FF2B5EF4-FFF2-40B4-BE49-F238E27FC236}">
                <a16:creationId xmlns:a16="http://schemas.microsoft.com/office/drawing/2014/main" id="{0D16C9D7-72DF-4649-B19F-109CF684708A}"/>
              </a:ext>
            </a:extLst>
          </p:cNvPr>
          <p:cNvSpPr>
            <a:spLocks noGrp="1"/>
          </p:cNvSpPr>
          <p:nvPr>
            <p:ph type="subTitle" idx="1"/>
          </p:nvPr>
        </p:nvSpPr>
        <p:spPr>
          <a:xfrm>
            <a:off x="1094096" y="3842932"/>
            <a:ext cx="4167115" cy="1047475"/>
          </a:xfrm>
        </p:spPr>
        <p:txBody>
          <a:bodyPr anchor="t">
            <a:normAutofit lnSpcReduction="10000"/>
          </a:bodyPr>
          <a:lstStyle/>
          <a:p>
            <a:pPr algn="l"/>
            <a:r>
              <a:rPr lang="en-GB" sz="3200" dirty="0">
                <a:latin typeface="Century Gothic" panose="020B0502020202020204" pitchFamily="34" charset="0"/>
              </a:rPr>
              <a:t>December 8</a:t>
            </a:r>
            <a:r>
              <a:rPr lang="en-GB" sz="3200" baseline="30000" dirty="0">
                <a:latin typeface="Century Gothic" panose="020B0502020202020204" pitchFamily="34" charset="0"/>
              </a:rPr>
              <a:t>th</a:t>
            </a:r>
            <a:r>
              <a:rPr lang="en-GB" sz="3200" dirty="0">
                <a:latin typeface="Century Gothic" panose="020B0502020202020204" pitchFamily="34" charset="0"/>
              </a:rPr>
              <a:t> 2021</a:t>
            </a:r>
          </a:p>
          <a:p>
            <a:pPr algn="l"/>
            <a:r>
              <a:rPr lang="en-GB" sz="3200" dirty="0">
                <a:latin typeface="Century Gothic" panose="020B0502020202020204" pitchFamily="34" charset="0"/>
              </a:rPr>
              <a:t>    Chris Freestone </a:t>
            </a:r>
          </a:p>
        </p:txBody>
      </p:sp>
      <p:sp>
        <p:nvSpPr>
          <p:cNvPr id="11" name="Freeform: Shape 10">
            <a:extLst>
              <a:ext uri="{FF2B5EF4-FFF2-40B4-BE49-F238E27FC236}">
                <a16:creationId xmlns:a16="http://schemas.microsoft.com/office/drawing/2014/main" id="{C04BE0EF-3561-49B4-9A29-F283168A9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0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3 h 5154967"/>
              <a:gd name="connsiteX37" fmla="*/ 1625714 w 6184806"/>
              <a:gd name="connsiteY37" fmla="*/ 109243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2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6B3CCD7-89CF-432B-92A8-70FCB2B77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31503" y="2993965"/>
            <a:ext cx="3217333" cy="1488016"/>
          </a:xfrm>
          <a:prstGeom prst="rect">
            <a:avLst/>
          </a:prstGeom>
        </p:spPr>
      </p:pic>
    </p:spTree>
    <p:extLst>
      <p:ext uri="{BB962C8B-B14F-4D97-AF65-F5344CB8AC3E}">
        <p14:creationId xmlns:p14="http://schemas.microsoft.com/office/powerpoint/2010/main" val="1422280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BD56E-2F7F-4769-8350-2C309D7AE118}"/>
              </a:ext>
            </a:extLst>
          </p:cNvPr>
          <p:cNvSpPr>
            <a:spLocks noGrp="1"/>
          </p:cNvSpPr>
          <p:nvPr>
            <p:ph type="title"/>
          </p:nvPr>
        </p:nvSpPr>
        <p:spPr>
          <a:xfrm>
            <a:off x="838200" y="365126"/>
            <a:ext cx="10515600" cy="859826"/>
          </a:xfrm>
        </p:spPr>
        <p:txBody>
          <a:bodyPr>
            <a:normAutofit/>
          </a:bodyPr>
          <a:lstStyle/>
          <a:p>
            <a:r>
              <a:rPr lang="en-GB" sz="3200" dirty="0"/>
              <a:t>Key issues:</a:t>
            </a:r>
          </a:p>
        </p:txBody>
      </p:sp>
      <p:sp>
        <p:nvSpPr>
          <p:cNvPr id="3" name="Content Placeholder 2">
            <a:extLst>
              <a:ext uri="{FF2B5EF4-FFF2-40B4-BE49-F238E27FC236}">
                <a16:creationId xmlns:a16="http://schemas.microsoft.com/office/drawing/2014/main" id="{0E88DA89-F59B-43EF-9984-C428A5BEB87B}"/>
              </a:ext>
            </a:extLst>
          </p:cNvPr>
          <p:cNvSpPr>
            <a:spLocks noGrp="1"/>
          </p:cNvSpPr>
          <p:nvPr>
            <p:ph idx="1"/>
          </p:nvPr>
        </p:nvSpPr>
        <p:spPr/>
        <p:txBody>
          <a:bodyPr>
            <a:normAutofit fontScale="77500" lnSpcReduction="20000"/>
          </a:bodyPr>
          <a:lstStyle/>
          <a:p>
            <a:r>
              <a:rPr lang="en-US" dirty="0"/>
              <a:t>The report also outlines systematic improvements and reforms that must now be taken forward in education and children’s social care, including:</a:t>
            </a:r>
          </a:p>
          <a:p>
            <a:endParaRPr lang="en-US" dirty="0"/>
          </a:p>
          <a:p>
            <a:r>
              <a:rPr lang="en-US" dirty="0"/>
              <a:t>Long-standing lack of capacity in the care system, and variability in the support available for care leavers, must be tackled.</a:t>
            </a:r>
          </a:p>
          <a:p>
            <a:r>
              <a:rPr lang="en-US" dirty="0"/>
              <a:t>The quality and consistency of teacher education must be improved to make sure that the new generation of teachers is set up for success in the classroom.</a:t>
            </a:r>
          </a:p>
          <a:p>
            <a:r>
              <a:rPr lang="en-US" dirty="0"/>
              <a:t>Alternative provision must be reformed and the loopholes removed that allow much of it to avoid regulation and oversight.</a:t>
            </a:r>
          </a:p>
          <a:p>
            <a:r>
              <a:rPr lang="en-US" dirty="0"/>
              <a:t>Legislation must be strengthened and </a:t>
            </a:r>
            <a:r>
              <a:rPr lang="en-US" dirty="0" err="1"/>
              <a:t>Ofsted’s</a:t>
            </a:r>
            <a:r>
              <a:rPr lang="en-US" dirty="0"/>
              <a:t> investigatory powers increased to allow inspectors to find and close illegal schools.</a:t>
            </a:r>
          </a:p>
          <a:p>
            <a:r>
              <a:rPr lang="en-US" dirty="0"/>
              <a:t>Support for the most vulnerable children and those with SEND must rapidly return to pre-COVID levels. Partnerships working across local areas need to do better for the children who rely on them.</a:t>
            </a:r>
            <a:endParaRPr lang="en-GB" dirty="0"/>
          </a:p>
        </p:txBody>
      </p:sp>
    </p:spTree>
    <p:extLst>
      <p:ext uri="{BB962C8B-B14F-4D97-AF65-F5344CB8AC3E}">
        <p14:creationId xmlns:p14="http://schemas.microsoft.com/office/powerpoint/2010/main" val="361253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255C-4295-49BD-90B2-0642A0544AD9}"/>
              </a:ext>
            </a:extLst>
          </p:cNvPr>
          <p:cNvSpPr>
            <a:spLocks noGrp="1"/>
          </p:cNvSpPr>
          <p:nvPr>
            <p:ph type="title"/>
          </p:nvPr>
        </p:nvSpPr>
        <p:spPr>
          <a:xfrm>
            <a:off x="838200" y="365126"/>
            <a:ext cx="10515600" cy="480264"/>
          </a:xfrm>
        </p:spPr>
        <p:txBody>
          <a:bodyPr>
            <a:normAutofit/>
          </a:bodyPr>
          <a:lstStyle/>
          <a:p>
            <a:r>
              <a:rPr lang="en-GB" sz="2800" dirty="0"/>
              <a:t>LGA response to Ofsted report:</a:t>
            </a:r>
          </a:p>
        </p:txBody>
      </p:sp>
      <p:sp>
        <p:nvSpPr>
          <p:cNvPr id="3" name="Content Placeholder 2">
            <a:extLst>
              <a:ext uri="{FF2B5EF4-FFF2-40B4-BE49-F238E27FC236}">
                <a16:creationId xmlns:a16="http://schemas.microsoft.com/office/drawing/2014/main" id="{B2538B59-9870-4EAB-9F89-5585EE29D7AB}"/>
              </a:ext>
            </a:extLst>
          </p:cNvPr>
          <p:cNvSpPr>
            <a:spLocks noGrp="1"/>
          </p:cNvSpPr>
          <p:nvPr>
            <p:ph idx="1"/>
          </p:nvPr>
        </p:nvSpPr>
        <p:spPr>
          <a:xfrm>
            <a:off x="-69011" y="1026543"/>
            <a:ext cx="12171871" cy="5926348"/>
          </a:xfrm>
        </p:spPr>
        <p:txBody>
          <a:bodyPr>
            <a:normAutofit fontScale="32500" lnSpcReduction="20000"/>
          </a:bodyPr>
          <a:lstStyle/>
          <a:p>
            <a:r>
              <a:rPr lang="en-US" sz="4900" dirty="0"/>
              <a:t>Responding to </a:t>
            </a:r>
            <a:r>
              <a:rPr lang="en-US" sz="4900" dirty="0" err="1"/>
              <a:t>Ofsted’s</a:t>
            </a:r>
            <a:r>
              <a:rPr lang="en-US" sz="4900" dirty="0"/>
              <a:t> annual report, published today, Cllr Judith Blake, Chair of the Local Government Association’s Children and Young People Board, said:</a:t>
            </a:r>
          </a:p>
          <a:p>
            <a:endParaRPr lang="en-US" sz="4900" dirty="0"/>
          </a:p>
          <a:p>
            <a:r>
              <a:rPr lang="en-US" sz="4900" dirty="0"/>
              <a:t>“This report is extremely concerning and reinforces issues we have previously highlighted, including the significant pressures that children’s services are under.</a:t>
            </a:r>
          </a:p>
          <a:p>
            <a:endParaRPr lang="en-US" sz="4900" dirty="0"/>
          </a:p>
          <a:p>
            <a:r>
              <a:rPr lang="en-US" sz="4900" dirty="0"/>
              <a:t>“The pandemic has led to rising numbers of families facing exceptionally difficult circumstances and councils have worked tirelessly with schools to keep them open and children and their families safe and well, through online and virtual contact and resources, as well as high priority home visits.</a:t>
            </a:r>
          </a:p>
          <a:p>
            <a:endParaRPr lang="en-US" sz="4900" dirty="0"/>
          </a:p>
          <a:p>
            <a:r>
              <a:rPr lang="en-US" sz="4900" dirty="0"/>
              <a:t>“As the impact of the pandemic becomes clear, councils expect to see a significant rise in referrals to children’s social care and demand for wider children’s support services. It is essential that the right services can be there to support them and help them cope, to avoid families reaching crisis point.</a:t>
            </a:r>
          </a:p>
          <a:p>
            <a:endParaRPr lang="en-US" sz="4900" dirty="0"/>
          </a:p>
          <a:p>
            <a:r>
              <a:rPr lang="en-US" sz="4900" dirty="0"/>
              <a:t>“The extra funding for adult and children’s social care announced in the recent Spending Review is positive but will not on its own be enough to tackle the significant challenges facing children’s social care. Councils have been forced to scale back or cut universal and early help services altogether prior to the pandemic due to increasing demand for urgent child protection work alongside long-term funding reductions.</a:t>
            </a:r>
          </a:p>
          <a:p>
            <a:endParaRPr lang="en-US" sz="4900" dirty="0"/>
          </a:p>
          <a:p>
            <a:r>
              <a:rPr lang="en-US" sz="4900" dirty="0"/>
              <a:t>“Significant additional funding for children’s social care will be needed if we are to provide the support children, young people and their families need, when they need it. This includes early help funding to avoid families reaching crisis point, and sufficient funding for those children and families who need more intensive child protection responses. As a starting point, the £1.7 billion removed from the Early Intervention Grant since 2010 should be reinstated.”</a:t>
            </a:r>
          </a:p>
          <a:p>
            <a:endParaRPr lang="en-US" sz="4900" dirty="0"/>
          </a:p>
          <a:p>
            <a:endParaRPr lang="en-GB" dirty="0"/>
          </a:p>
        </p:txBody>
      </p:sp>
    </p:spTree>
    <p:extLst>
      <p:ext uri="{BB962C8B-B14F-4D97-AF65-F5344CB8AC3E}">
        <p14:creationId xmlns:p14="http://schemas.microsoft.com/office/powerpoint/2010/main" val="235186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CCE45-5D6F-4CD7-8C74-D8D55555C85F}"/>
              </a:ext>
            </a:extLst>
          </p:cNvPr>
          <p:cNvSpPr>
            <a:spLocks noGrp="1"/>
          </p:cNvSpPr>
          <p:nvPr>
            <p:ph type="title"/>
          </p:nvPr>
        </p:nvSpPr>
        <p:spPr>
          <a:xfrm>
            <a:off x="838200" y="365126"/>
            <a:ext cx="10515600" cy="652792"/>
          </a:xfrm>
        </p:spPr>
        <p:txBody>
          <a:bodyPr>
            <a:normAutofit/>
          </a:bodyPr>
          <a:lstStyle/>
          <a:p>
            <a:r>
              <a:rPr lang="en-GB" sz="3200">
                <a:latin typeface="Century Gothic" panose="020B0502020202020204" pitchFamily="34" charset="0"/>
              </a:rPr>
              <a:t>Ofsted / CIW  ------ from inspections</a:t>
            </a:r>
          </a:p>
        </p:txBody>
      </p:sp>
      <p:sp>
        <p:nvSpPr>
          <p:cNvPr id="3" name="Content Placeholder 2">
            <a:extLst>
              <a:ext uri="{FF2B5EF4-FFF2-40B4-BE49-F238E27FC236}">
                <a16:creationId xmlns:a16="http://schemas.microsoft.com/office/drawing/2014/main" id="{FBDFA70B-880B-4CD3-A470-B891B57D78F2}"/>
              </a:ext>
            </a:extLst>
          </p:cNvPr>
          <p:cNvSpPr>
            <a:spLocks noGrp="1"/>
          </p:cNvSpPr>
          <p:nvPr>
            <p:ph idx="1"/>
          </p:nvPr>
        </p:nvSpPr>
        <p:spPr/>
        <p:txBody>
          <a:bodyPr>
            <a:normAutofit/>
          </a:bodyPr>
          <a:lstStyle/>
          <a:p>
            <a:pPr marL="0" indent="0">
              <a:buNone/>
            </a:pPr>
            <a:r>
              <a:rPr lang="en-GB" sz="2400"/>
              <a:t>1. Supervision- robust , reflective basis for learning , outcomes tracked</a:t>
            </a:r>
          </a:p>
          <a:p>
            <a:pPr marL="0" indent="0">
              <a:buNone/>
            </a:pPr>
            <a:r>
              <a:rPr lang="en-GB" sz="2400"/>
              <a:t>2. Statement of Purpose aligning with observed and recorded practice</a:t>
            </a:r>
          </a:p>
          <a:p>
            <a:pPr marL="0" indent="0">
              <a:buNone/>
            </a:pPr>
            <a:r>
              <a:rPr lang="en-GB" sz="2400"/>
              <a:t>3. Record keeping</a:t>
            </a:r>
          </a:p>
          <a:p>
            <a:pPr marL="0" indent="0">
              <a:buNone/>
            </a:pPr>
            <a:r>
              <a:rPr lang="en-GB" sz="2400"/>
              <a:t>4. Voice of the child</a:t>
            </a:r>
          </a:p>
          <a:p>
            <a:pPr marL="0" indent="0">
              <a:buNone/>
            </a:pPr>
            <a:r>
              <a:rPr lang="en-GB" sz="2400"/>
              <a:t>5. Effective use of Regulation 45 reports</a:t>
            </a:r>
          </a:p>
          <a:p>
            <a:pPr marL="0" indent="0">
              <a:buNone/>
            </a:pPr>
            <a:r>
              <a:rPr lang="en-GB" sz="2400"/>
              <a:t>6. Keeping safeguarding policies up to date</a:t>
            </a:r>
          </a:p>
          <a:p>
            <a:pPr marL="0" indent="0">
              <a:buNone/>
            </a:pPr>
            <a:r>
              <a:rPr lang="en-GB" sz="2400"/>
              <a:t>7. Completion of regulatory qualifications within timescales. </a:t>
            </a:r>
          </a:p>
          <a:p>
            <a:pPr marL="0" indent="0">
              <a:buNone/>
            </a:pPr>
            <a:endParaRPr lang="en-GB" sz="2400"/>
          </a:p>
          <a:p>
            <a:pPr marL="0" indent="0">
              <a:buNone/>
            </a:pPr>
            <a:r>
              <a:rPr lang="en-GB" sz="2400"/>
              <a:t>Any other current thoughts……………..</a:t>
            </a:r>
          </a:p>
        </p:txBody>
      </p:sp>
    </p:spTree>
    <p:extLst>
      <p:ext uri="{BB962C8B-B14F-4D97-AF65-F5344CB8AC3E}">
        <p14:creationId xmlns:p14="http://schemas.microsoft.com/office/powerpoint/2010/main" val="2627695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7F8C-663C-4EE0-93E4-A9B71E847F5D}"/>
              </a:ext>
            </a:extLst>
          </p:cNvPr>
          <p:cNvSpPr>
            <a:spLocks noGrp="1"/>
          </p:cNvSpPr>
          <p:nvPr>
            <p:ph type="title"/>
          </p:nvPr>
        </p:nvSpPr>
        <p:spPr>
          <a:xfrm>
            <a:off x="787400" y="365125"/>
            <a:ext cx="10515600" cy="3759835"/>
          </a:xfrm>
        </p:spPr>
        <p:txBody>
          <a:bodyPr>
            <a:normAutofit/>
          </a:bodyPr>
          <a:lstStyle/>
          <a:p>
            <a:pPr marL="457200" indent="-457200">
              <a:buFont typeface="Wingdings" panose="05000000000000000000" pitchFamily="2" charset="2"/>
              <a:buChar char="q"/>
            </a:pPr>
            <a:r>
              <a:rPr lang="en-GB" sz="3200" dirty="0">
                <a:latin typeface="Century Gothic" panose="020B0502020202020204" pitchFamily="34" charset="0"/>
              </a:rPr>
              <a:t>Update :</a:t>
            </a:r>
            <a:br>
              <a:rPr lang="en-GB" sz="3200" dirty="0">
                <a:latin typeface="Century Gothic" panose="020B0502020202020204" pitchFamily="34" charset="0"/>
              </a:rPr>
            </a:br>
            <a:r>
              <a:rPr lang="en-GB" sz="3200" dirty="0">
                <a:latin typeface="Century Gothic" panose="020B0502020202020204" pitchFamily="34" charset="0"/>
              </a:rPr>
              <a:t>- sector</a:t>
            </a:r>
            <a:br>
              <a:rPr lang="en-GB" sz="3200" dirty="0">
                <a:latin typeface="Century Gothic" panose="020B0502020202020204" pitchFamily="34" charset="0"/>
              </a:rPr>
            </a:br>
            <a:r>
              <a:rPr lang="en-GB" sz="3200" dirty="0">
                <a:latin typeface="Century Gothic" panose="020B0502020202020204" pitchFamily="34" charset="0"/>
              </a:rPr>
              <a:t>- pandemic</a:t>
            </a:r>
          </a:p>
        </p:txBody>
      </p:sp>
      <p:pic>
        <p:nvPicPr>
          <p:cNvPr id="4" name="Content Placeholder 3">
            <a:extLst>
              <a:ext uri="{FF2B5EF4-FFF2-40B4-BE49-F238E27FC236}">
                <a16:creationId xmlns:a16="http://schemas.microsoft.com/office/drawing/2014/main" id="{8D7C6BD4-5DC5-4B08-8248-AFBA025E4F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63280" y="4471511"/>
            <a:ext cx="3728720" cy="1762125"/>
          </a:xfrm>
          <a:prstGeom prst="rect">
            <a:avLst/>
          </a:prstGeom>
        </p:spPr>
      </p:pic>
    </p:spTree>
    <p:extLst>
      <p:ext uri="{BB962C8B-B14F-4D97-AF65-F5344CB8AC3E}">
        <p14:creationId xmlns:p14="http://schemas.microsoft.com/office/powerpoint/2010/main" val="410461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FA9697-2119-4BC6-940A-A2852B7AE234}"/>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Pandemic update </a:t>
            </a:r>
          </a:p>
        </p:txBody>
      </p:sp>
      <p:graphicFrame>
        <p:nvGraphicFramePr>
          <p:cNvPr id="5" name="Content Placeholder 2">
            <a:extLst>
              <a:ext uri="{FF2B5EF4-FFF2-40B4-BE49-F238E27FC236}">
                <a16:creationId xmlns:a16="http://schemas.microsoft.com/office/drawing/2014/main" id="{B2C57E05-6BE1-4DA1-8BA1-39CC6A6D3CEA}"/>
              </a:ext>
            </a:extLst>
          </p:cNvPr>
          <p:cNvGraphicFramePr>
            <a:graphicFrameLocks noGrp="1"/>
          </p:cNvGraphicFramePr>
          <p:nvPr>
            <p:ph idx="1"/>
            <p:extLst>
              <p:ext uri="{D42A27DB-BD31-4B8C-83A1-F6EECF244321}">
                <p14:modId xmlns:p14="http://schemas.microsoft.com/office/powerpoint/2010/main" val="3241861711"/>
              </p:ext>
            </p:extLst>
          </p:nvPr>
        </p:nvGraphicFramePr>
        <p:xfrm>
          <a:off x="4905052" y="314960"/>
          <a:ext cx="6666833" cy="6441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3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oup 72">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74" name="Freeform: Shape 73">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ovid: New Omicron variant not a disaster, says Sage scientist - BBC News">
            <a:extLst>
              <a:ext uri="{FF2B5EF4-FFF2-40B4-BE49-F238E27FC236}">
                <a16:creationId xmlns:a16="http://schemas.microsoft.com/office/drawing/2014/main" id="{F066CA5F-614A-46E5-A7EC-4A8ED137BB5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124765" y="643467"/>
            <a:ext cx="5942469" cy="557106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1318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E3E0-B58E-421C-8EC7-9859A59F9528}"/>
              </a:ext>
            </a:extLst>
          </p:cNvPr>
          <p:cNvSpPr>
            <a:spLocks noGrp="1"/>
          </p:cNvSpPr>
          <p:nvPr>
            <p:ph type="title"/>
          </p:nvPr>
        </p:nvSpPr>
        <p:spPr/>
        <p:txBody>
          <a:bodyPr>
            <a:normAutofit/>
          </a:bodyPr>
          <a:lstStyle/>
          <a:p>
            <a:r>
              <a:rPr lang="en-GB" sz="3200" dirty="0">
                <a:latin typeface="Century Gothic" panose="020B0502020202020204" pitchFamily="34" charset="0"/>
              </a:rPr>
              <a:t>Omicron variant</a:t>
            </a:r>
          </a:p>
        </p:txBody>
      </p:sp>
      <p:sp>
        <p:nvSpPr>
          <p:cNvPr id="3" name="Content Placeholder 2">
            <a:extLst>
              <a:ext uri="{FF2B5EF4-FFF2-40B4-BE49-F238E27FC236}">
                <a16:creationId xmlns:a16="http://schemas.microsoft.com/office/drawing/2014/main" id="{6C78DF80-6E63-4EC2-BBC8-6E482D78C517}"/>
              </a:ext>
            </a:extLst>
          </p:cNvPr>
          <p:cNvSpPr>
            <a:spLocks noGrp="1"/>
          </p:cNvSpPr>
          <p:nvPr>
            <p:ph idx="1"/>
          </p:nvPr>
        </p:nvSpPr>
        <p:spPr>
          <a:xfrm>
            <a:off x="838200" y="1469570"/>
            <a:ext cx="10515600" cy="5388429"/>
          </a:xfrm>
        </p:spPr>
        <p:txBody>
          <a:bodyPr>
            <a:normAutofit fontScale="92500" lnSpcReduction="20000"/>
          </a:bodyPr>
          <a:lstStyle/>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New virus variant detected and identified by the WHO as a variant of concern.</a:t>
            </a:r>
          </a:p>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Omicron variant heavily mutated and substantial variance from the Delta variant. Likely more transmissible. Possibly vaccine avoidant- to what extent? Waiting for the science ………….</a:t>
            </a:r>
          </a:p>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Now in community transmission mode</a:t>
            </a:r>
          </a:p>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Schools year 7 + guidance re. wearing masks in social areas of schools. ? </a:t>
            </a:r>
            <a:r>
              <a:rPr lang="en-GB" sz="1800" dirty="0" err="1">
                <a:solidFill>
                  <a:srgbClr val="3B3838"/>
                </a:solidFill>
                <a:effectLst/>
                <a:latin typeface="Ebrima" panose="02000000000000000000" pitchFamily="2" charset="0"/>
                <a:ea typeface="Calibri" panose="020F0502020204030204" pitchFamily="34" charset="0"/>
                <a:cs typeface="Times New Roman" panose="02020603050405020304" pitchFamily="18" charset="0"/>
              </a:rPr>
              <a:t>LFT</a:t>
            </a: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 before returning to school after Christmas.</a:t>
            </a:r>
          </a:p>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Facemasks on public transport and in shops. </a:t>
            </a:r>
          </a:p>
          <a:p>
            <a:pPr>
              <a:lnSpc>
                <a:spcPct val="107000"/>
              </a:lnSpc>
              <a:spcAft>
                <a:spcPts val="800"/>
              </a:spcAft>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Boosters / vaccinations:</a:t>
            </a:r>
          </a:p>
          <a:p>
            <a:pPr marL="342900" lvl="0" indent="-342900">
              <a:lnSpc>
                <a:spcPct val="107000"/>
              </a:lnSpc>
              <a:buFont typeface="Ebrima" panose="02000000000000000000" pitchFamily="2" charset="0"/>
              <a:buChar char="-"/>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18-39 to be offered booster 3 months after second vaccine</a:t>
            </a:r>
          </a:p>
          <a:p>
            <a:pPr marL="342900" lvl="0" indent="-342900">
              <a:lnSpc>
                <a:spcPct val="107000"/>
              </a:lnSpc>
              <a:buFont typeface="Ebrima" panose="02000000000000000000" pitchFamily="2" charset="0"/>
              <a:buChar char="-"/>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12-15 years second vaccine no sooner than 12 weeks after first</a:t>
            </a:r>
          </a:p>
          <a:p>
            <a:pPr marL="342900" lvl="0" indent="-342900">
              <a:lnSpc>
                <a:spcPct val="107000"/>
              </a:lnSpc>
              <a:buFont typeface="Ebrima" panose="02000000000000000000" pitchFamily="2" charset="0"/>
              <a:buChar char="-"/>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16-17 + dose 2 twelve weeks after the first</a:t>
            </a:r>
          </a:p>
          <a:p>
            <a:pPr marL="342900" lvl="0" indent="-342900">
              <a:lnSpc>
                <a:spcPct val="107000"/>
              </a:lnSpc>
              <a:spcAft>
                <a:spcPts val="800"/>
              </a:spcAft>
              <a:buFont typeface="Ebrima" panose="02000000000000000000" pitchFamily="2" charset="0"/>
              <a:buChar char="-"/>
            </a:pPr>
            <a:r>
              <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rPr>
              <a:t>Plan to offer all adults booster by end of January 2022</a:t>
            </a:r>
          </a:p>
          <a:p>
            <a:pPr lvl="0">
              <a:lnSpc>
                <a:spcPct val="107000"/>
              </a:lnSpc>
              <a:spcAft>
                <a:spcPts val="800"/>
              </a:spcAft>
            </a:pPr>
            <a:r>
              <a:rPr lang="en-GB" sz="1800" dirty="0">
                <a:solidFill>
                  <a:srgbClr val="3B3838"/>
                </a:solidFill>
                <a:latin typeface="Ebrima" panose="02000000000000000000" pitchFamily="2" charset="0"/>
                <a:ea typeface="Calibri" panose="020F0502020204030204" pitchFamily="34" charset="0"/>
                <a:cs typeface="Times New Roman" panose="02020603050405020304" pitchFamily="18" charset="0"/>
              </a:rPr>
              <a:t>114 million extra booster doses already ordered- enough for the next two years . Other orders ongoing.</a:t>
            </a:r>
            <a:endPar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Ebrima" panose="02000000000000000000" pitchFamily="2" charset="0"/>
              <a:buChar char="-"/>
            </a:pPr>
            <a:endParaRPr lang="en-GB" sz="1800" dirty="0">
              <a:solidFill>
                <a:srgbClr val="3B3838"/>
              </a:solidFill>
              <a:effectLst/>
              <a:latin typeface="Ebrima" panose="02000000000000000000" pitchFamily="2"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94324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B677D-E722-42CE-8C97-F4CDF8E663A8}"/>
              </a:ext>
            </a:extLst>
          </p:cNvPr>
          <p:cNvSpPr>
            <a:spLocks noGrp="1"/>
          </p:cNvSpPr>
          <p:nvPr>
            <p:ph type="title"/>
          </p:nvPr>
        </p:nvSpPr>
        <p:spPr>
          <a:xfrm>
            <a:off x="838200" y="365125"/>
            <a:ext cx="10515600" cy="614589"/>
          </a:xfrm>
        </p:spPr>
        <p:txBody>
          <a:bodyPr>
            <a:normAutofit/>
          </a:bodyPr>
          <a:lstStyle/>
          <a:p>
            <a:r>
              <a:rPr lang="en-GB" sz="3200" dirty="0">
                <a:latin typeface="Century Gothic" panose="020B0502020202020204" pitchFamily="34" charset="0"/>
              </a:rPr>
              <a:t>For us to think about--- have you……..?</a:t>
            </a:r>
          </a:p>
        </p:txBody>
      </p:sp>
      <p:sp>
        <p:nvSpPr>
          <p:cNvPr id="3" name="Content Placeholder 2">
            <a:extLst>
              <a:ext uri="{FF2B5EF4-FFF2-40B4-BE49-F238E27FC236}">
                <a16:creationId xmlns:a16="http://schemas.microsoft.com/office/drawing/2014/main" id="{0D3B342B-8528-4858-96D1-00D3604187FB}"/>
              </a:ext>
            </a:extLst>
          </p:cNvPr>
          <p:cNvSpPr>
            <a:spLocks noGrp="1"/>
          </p:cNvSpPr>
          <p:nvPr>
            <p:ph idx="1"/>
          </p:nvPr>
        </p:nvSpPr>
        <p:spPr/>
        <p:txBody>
          <a:bodyPr/>
          <a:lstStyle/>
          <a:p>
            <a:r>
              <a:rPr lang="en-GB" dirty="0"/>
              <a:t>Reviewed the local situation</a:t>
            </a:r>
          </a:p>
          <a:p>
            <a:r>
              <a:rPr lang="en-GB" dirty="0"/>
              <a:t>Reviewed their visitors policies</a:t>
            </a:r>
          </a:p>
          <a:p>
            <a:r>
              <a:rPr lang="en-GB" dirty="0"/>
              <a:t>Discussed with children and young people-new protocols/ rules?</a:t>
            </a:r>
          </a:p>
          <a:p>
            <a:r>
              <a:rPr lang="en-GB" dirty="0"/>
              <a:t>Reviewed risk assessments ?</a:t>
            </a:r>
          </a:p>
          <a:p>
            <a:r>
              <a:rPr lang="en-GB" dirty="0"/>
              <a:t>Got effective communication in place with schools re. changes and post Christmas planning? ? </a:t>
            </a:r>
            <a:r>
              <a:rPr lang="en-GB" dirty="0" err="1"/>
              <a:t>LFT</a:t>
            </a:r>
            <a:r>
              <a:rPr lang="en-GB" dirty="0"/>
              <a:t> for all before return </a:t>
            </a:r>
          </a:p>
          <a:p>
            <a:endParaRPr lang="en-GB" dirty="0"/>
          </a:p>
        </p:txBody>
      </p:sp>
    </p:spTree>
    <p:extLst>
      <p:ext uri="{BB962C8B-B14F-4D97-AF65-F5344CB8AC3E}">
        <p14:creationId xmlns:p14="http://schemas.microsoft.com/office/powerpoint/2010/main" val="1119337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F0784218-2102-4A29-8FA7-FB94809F1EBE}"/>
              </a:ext>
            </a:extLst>
          </p:cNvPr>
          <p:cNvSpPr>
            <a:spLocks noGrp="1"/>
          </p:cNvSpPr>
          <p:nvPr>
            <p:ph type="title"/>
          </p:nvPr>
        </p:nvSpPr>
        <p:spPr>
          <a:xfrm>
            <a:off x="777240" y="731519"/>
            <a:ext cx="2845191" cy="3237579"/>
          </a:xfrm>
        </p:spPr>
        <p:txBody>
          <a:bodyPr>
            <a:normAutofit/>
          </a:bodyPr>
          <a:lstStyle/>
          <a:p>
            <a:r>
              <a:rPr lang="en-GB" sz="3800">
                <a:solidFill>
                  <a:srgbClr val="FFFFFF"/>
                </a:solidFill>
                <a:latin typeface="Century Gothic" panose="020B0502020202020204" pitchFamily="34" charset="0"/>
              </a:rPr>
              <a:t>Updates and headlines: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049F7FBF-38FF-44B3-8B8D-8F27DDBF9F17}"/>
              </a:ext>
            </a:extLst>
          </p:cNvPr>
          <p:cNvSpPr>
            <a:spLocks noGrp="1"/>
          </p:cNvSpPr>
          <p:nvPr>
            <p:ph idx="1"/>
          </p:nvPr>
        </p:nvSpPr>
        <p:spPr>
          <a:xfrm>
            <a:off x="4379709" y="686862"/>
            <a:ext cx="7037591" cy="5475129"/>
          </a:xfrm>
        </p:spPr>
        <p:txBody>
          <a:bodyPr anchor="ctr">
            <a:normAutofit/>
          </a:bodyPr>
          <a:lstStyle/>
          <a:p>
            <a:r>
              <a:rPr lang="en-US" sz="2600" b="0" i="0" dirty="0">
                <a:effectLst/>
                <a:latin typeface="Century Gothic" panose="020B0502020202020204" pitchFamily="34" charset="0"/>
              </a:rPr>
              <a:t>“The LGA said the number of looked-after children has risen from 64,470 children in care in 2009-10, or 57 in every 100,000, to 80,080 or 67 in every 100,000 in 2019-20.”</a:t>
            </a:r>
          </a:p>
          <a:p>
            <a:r>
              <a:rPr lang="en-US" sz="2600" dirty="0">
                <a:latin typeface="Century Gothic" panose="020B0502020202020204" pitchFamily="34" charset="0"/>
              </a:rPr>
              <a:t>Possible increase to over </a:t>
            </a:r>
            <a:r>
              <a:rPr lang="en-US" sz="2600" b="1" u="sng" dirty="0">
                <a:latin typeface="Century Gothic" panose="020B0502020202020204" pitchFamily="34" charset="0"/>
              </a:rPr>
              <a:t>100,000</a:t>
            </a:r>
            <a:r>
              <a:rPr lang="en-US" sz="2600" dirty="0">
                <a:latin typeface="Century Gothic" panose="020B0502020202020204" pitchFamily="34" charset="0"/>
              </a:rPr>
              <a:t> looked after children by 2025.</a:t>
            </a:r>
          </a:p>
          <a:p>
            <a:r>
              <a:rPr lang="en-US" sz="2600" dirty="0">
                <a:latin typeface="Century Gothic" panose="020B0502020202020204" pitchFamily="34" charset="0"/>
              </a:rPr>
              <a:t>LGA noted the funding needed – £2.7bn by 2024-2025</a:t>
            </a:r>
          </a:p>
          <a:p>
            <a:r>
              <a:rPr lang="en-US" sz="2600" dirty="0">
                <a:latin typeface="Century Gothic" panose="020B0502020202020204" pitchFamily="34" charset="0"/>
              </a:rPr>
              <a:t>DSL and </a:t>
            </a:r>
            <a:r>
              <a:rPr lang="en-US" sz="2600" dirty="0" err="1">
                <a:latin typeface="Century Gothic" panose="020B0502020202020204" pitchFamily="34" charset="0"/>
              </a:rPr>
              <a:t>SLT</a:t>
            </a:r>
            <a:r>
              <a:rPr lang="en-US" sz="2600" dirty="0">
                <a:latin typeface="Century Gothic" panose="020B0502020202020204" pitchFamily="34" charset="0"/>
              </a:rPr>
              <a:t> teams to note re. likely impact for residential / foster care and schools going forward</a:t>
            </a:r>
          </a:p>
        </p:txBody>
      </p:sp>
    </p:spTree>
    <p:extLst>
      <p:ext uri="{BB962C8B-B14F-4D97-AF65-F5344CB8AC3E}">
        <p14:creationId xmlns:p14="http://schemas.microsoft.com/office/powerpoint/2010/main" val="192239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4A413-C713-4586-A1B2-3C5A0D70E669}"/>
              </a:ext>
            </a:extLst>
          </p:cNvPr>
          <p:cNvSpPr>
            <a:spLocks noGrp="1"/>
          </p:cNvSpPr>
          <p:nvPr>
            <p:ph type="title"/>
          </p:nvPr>
        </p:nvSpPr>
        <p:spPr/>
        <p:txBody>
          <a:bodyPr/>
          <a:lstStyle/>
          <a:p>
            <a:r>
              <a:rPr lang="en-GB" dirty="0"/>
              <a:t>Ofsted annual review published 7.12.21</a:t>
            </a:r>
          </a:p>
        </p:txBody>
      </p:sp>
      <p:sp>
        <p:nvSpPr>
          <p:cNvPr id="3" name="Content Placeholder 2">
            <a:extLst>
              <a:ext uri="{FF2B5EF4-FFF2-40B4-BE49-F238E27FC236}">
                <a16:creationId xmlns:a16="http://schemas.microsoft.com/office/drawing/2014/main" id="{D12C3927-8870-4AC7-AE0D-6F11CBCA8974}"/>
              </a:ext>
            </a:extLst>
          </p:cNvPr>
          <p:cNvSpPr>
            <a:spLocks noGrp="1"/>
          </p:cNvSpPr>
          <p:nvPr>
            <p:ph idx="1"/>
          </p:nvPr>
        </p:nvSpPr>
        <p:spPr>
          <a:xfrm>
            <a:off x="838200" y="1825625"/>
            <a:ext cx="10515600" cy="1530050"/>
          </a:xfrm>
        </p:spPr>
        <p:txBody>
          <a:bodyPr/>
          <a:lstStyle/>
          <a:p>
            <a:r>
              <a:rPr lang="en-GB" dirty="0">
                <a:hlinkClick r:id="rId2"/>
              </a:rPr>
              <a:t>https://www.gov.uk/government/publications</a:t>
            </a:r>
            <a:r>
              <a:rPr lang="en-GB">
                <a:hlinkClick r:id="rId2"/>
              </a:rPr>
              <a:t>/ofsted-annual-report-202021-education-childrens-services-and-skills</a:t>
            </a:r>
            <a:endParaRPr lang="en-GB"/>
          </a:p>
          <a:p>
            <a:endParaRPr lang="en-GB" dirty="0"/>
          </a:p>
        </p:txBody>
      </p:sp>
    </p:spTree>
    <p:extLst>
      <p:ext uri="{BB962C8B-B14F-4D97-AF65-F5344CB8AC3E}">
        <p14:creationId xmlns:p14="http://schemas.microsoft.com/office/powerpoint/2010/main" val="1447810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8E5F5-91D1-48A0-8623-CD2DA64F6E53}"/>
              </a:ext>
            </a:extLst>
          </p:cNvPr>
          <p:cNvSpPr>
            <a:spLocks noGrp="1"/>
          </p:cNvSpPr>
          <p:nvPr>
            <p:ph type="title"/>
          </p:nvPr>
        </p:nvSpPr>
        <p:spPr/>
        <p:txBody>
          <a:bodyPr>
            <a:normAutofit/>
          </a:bodyPr>
          <a:lstStyle/>
          <a:p>
            <a:r>
              <a:rPr lang="en-GB" sz="3600" dirty="0"/>
              <a:t>Ofsted 2021 annual review sector developments : </a:t>
            </a:r>
          </a:p>
        </p:txBody>
      </p:sp>
      <p:sp>
        <p:nvSpPr>
          <p:cNvPr id="3" name="Content Placeholder 2">
            <a:extLst>
              <a:ext uri="{FF2B5EF4-FFF2-40B4-BE49-F238E27FC236}">
                <a16:creationId xmlns:a16="http://schemas.microsoft.com/office/drawing/2014/main" id="{EB7FDAF3-C465-4D1A-8720-7E720B91CECB}"/>
              </a:ext>
            </a:extLst>
          </p:cNvPr>
          <p:cNvSpPr>
            <a:spLocks noGrp="1"/>
          </p:cNvSpPr>
          <p:nvPr>
            <p:ph idx="1"/>
          </p:nvPr>
        </p:nvSpPr>
        <p:spPr/>
        <p:txBody>
          <a:bodyPr>
            <a:normAutofit fontScale="55000" lnSpcReduction="20000"/>
          </a:bodyPr>
          <a:lstStyle/>
          <a:p>
            <a:r>
              <a:rPr lang="en-US" dirty="0"/>
              <a:t>Data for Figure 11: Number of settings on 31 August 2021 and percentage change since 31 August 2020</a:t>
            </a:r>
          </a:p>
          <a:p>
            <a:endParaRPr lang="en-US" dirty="0"/>
          </a:p>
          <a:p>
            <a:r>
              <a:rPr lang="en-US" dirty="0"/>
              <a:t>Number	Percentage change</a:t>
            </a:r>
          </a:p>
          <a:p>
            <a:r>
              <a:rPr lang="en-US" dirty="0">
                <a:highlight>
                  <a:srgbClr val="00FF00"/>
                </a:highlight>
              </a:rPr>
              <a:t>Children’s homes of all types	2,780	7% increase</a:t>
            </a:r>
          </a:p>
          <a:p>
            <a:r>
              <a:rPr lang="en-US" dirty="0">
                <a:highlight>
                  <a:srgbClr val="00FF00"/>
                </a:highlight>
              </a:rPr>
              <a:t>Residential special schools	120	10% decrease</a:t>
            </a:r>
          </a:p>
          <a:p>
            <a:r>
              <a:rPr lang="en-US" dirty="0">
                <a:highlight>
                  <a:srgbClr val="FF0000"/>
                </a:highlight>
              </a:rPr>
              <a:t>Boarding schools	59	12% decrease</a:t>
            </a:r>
          </a:p>
          <a:p>
            <a:r>
              <a:rPr lang="en-US" dirty="0">
                <a:highlight>
                  <a:srgbClr val="FF0000"/>
                </a:highlight>
              </a:rPr>
              <a:t>Further education colleges with residential accommodation	37	14% decrease</a:t>
            </a:r>
          </a:p>
          <a:p>
            <a:r>
              <a:rPr lang="en-US" dirty="0"/>
              <a:t>Secure training </a:t>
            </a:r>
            <a:r>
              <a:rPr lang="en-US" dirty="0" err="1"/>
              <a:t>centres</a:t>
            </a:r>
            <a:r>
              <a:rPr lang="en-US" dirty="0"/>
              <a:t>	2	No change</a:t>
            </a:r>
          </a:p>
          <a:p>
            <a:r>
              <a:rPr lang="en-US" dirty="0">
                <a:highlight>
                  <a:srgbClr val="FF0000"/>
                </a:highlight>
              </a:rPr>
              <a:t>Residential holiday schemes for disabled children	16	11% decrease</a:t>
            </a:r>
          </a:p>
          <a:p>
            <a:r>
              <a:rPr lang="en-US" dirty="0">
                <a:highlight>
                  <a:srgbClr val="FF0000"/>
                </a:highlight>
              </a:rPr>
              <a:t>Residential family </a:t>
            </a:r>
            <a:r>
              <a:rPr lang="en-US" dirty="0" err="1">
                <a:highlight>
                  <a:srgbClr val="FF0000"/>
                </a:highlight>
              </a:rPr>
              <a:t>centres</a:t>
            </a:r>
            <a:r>
              <a:rPr lang="en-US" dirty="0">
                <a:highlight>
                  <a:srgbClr val="FF0000"/>
                </a:highlight>
              </a:rPr>
              <a:t>	61	5% increase</a:t>
            </a:r>
          </a:p>
          <a:p>
            <a:r>
              <a:rPr lang="en-US" dirty="0">
                <a:highlight>
                  <a:srgbClr val="00FF00"/>
                </a:highlight>
              </a:rPr>
              <a:t>Independent fostering agencies	320	3% increase</a:t>
            </a:r>
          </a:p>
          <a:p>
            <a:r>
              <a:rPr lang="en-US" dirty="0">
                <a:highlight>
                  <a:srgbClr val="00FF00"/>
                </a:highlight>
              </a:rPr>
              <a:t>Voluntary adoption agencies	37	3% decrease</a:t>
            </a:r>
          </a:p>
          <a:p>
            <a:r>
              <a:rPr lang="en-US" dirty="0">
                <a:highlight>
                  <a:srgbClr val="00FF00"/>
                </a:highlight>
              </a:rPr>
              <a:t>Adoption support agencies	39	8% increase</a:t>
            </a:r>
          </a:p>
          <a:p>
            <a:r>
              <a:rPr lang="en-US" dirty="0"/>
              <a:t>Total settings on 31 August 2021   	3,470	 </a:t>
            </a:r>
            <a:endParaRPr lang="en-GB" dirty="0"/>
          </a:p>
        </p:txBody>
      </p:sp>
    </p:spTree>
    <p:extLst>
      <p:ext uri="{BB962C8B-B14F-4D97-AF65-F5344CB8AC3E}">
        <p14:creationId xmlns:p14="http://schemas.microsoft.com/office/powerpoint/2010/main" val="3036929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1039</Words>
  <Application>Microsoft Office PowerPoint</Application>
  <PresentationFormat>Widescreen</PresentationFormat>
  <Paragraphs>87</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Century Gothic</vt:lpstr>
      <vt:lpstr>Ebrima</vt:lpstr>
      <vt:lpstr>Wingdings</vt:lpstr>
      <vt:lpstr>Office Theme</vt:lpstr>
      <vt:lpstr>Residential Leadership Forum  - update  </vt:lpstr>
      <vt:lpstr>Update : - sector - pandemic</vt:lpstr>
      <vt:lpstr>Pandemic update </vt:lpstr>
      <vt:lpstr>PowerPoint Presentation</vt:lpstr>
      <vt:lpstr>Omicron variant</vt:lpstr>
      <vt:lpstr>For us to think about--- have you……..?</vt:lpstr>
      <vt:lpstr>Updates and headlines:</vt:lpstr>
      <vt:lpstr>Ofsted annual review published 7.12.21</vt:lpstr>
      <vt:lpstr>Ofsted 2021 annual review sector developments : </vt:lpstr>
      <vt:lpstr>Key issues:</vt:lpstr>
      <vt:lpstr>LGA response to Ofsted report:</vt:lpstr>
      <vt:lpstr>Ofsted / CIW  ------ from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Regulation 44 Forum</dc:title>
  <dc:creator>Christine Freestone</dc:creator>
  <cp:lastModifiedBy>Christine Freestone</cp:lastModifiedBy>
  <cp:revision>4</cp:revision>
  <dcterms:created xsi:type="dcterms:W3CDTF">2021-12-03T16:28:03Z</dcterms:created>
  <dcterms:modified xsi:type="dcterms:W3CDTF">2021-12-08T12:39:09Z</dcterms:modified>
</cp:coreProperties>
</file>