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3"/>
  </p:notesMasterIdLst>
  <p:sldIdLst>
    <p:sldId id="305" r:id="rId2"/>
    <p:sldId id="516" r:id="rId3"/>
    <p:sldId id="511" r:id="rId4"/>
    <p:sldId id="523" r:id="rId5"/>
    <p:sldId id="515" r:id="rId6"/>
    <p:sldId id="517" r:id="rId7"/>
    <p:sldId id="524" r:id="rId8"/>
    <p:sldId id="520" r:id="rId9"/>
    <p:sldId id="521" r:id="rId10"/>
    <p:sldId id="525" r:id="rId11"/>
    <p:sldId id="518" r:id="rId12"/>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6387" autoAdjust="0"/>
  </p:normalViewPr>
  <p:slideViewPr>
    <p:cSldViewPr snapToGrid="0">
      <p:cViewPr>
        <p:scale>
          <a:sx n="79" d="100"/>
          <a:sy n="79" d="100"/>
        </p:scale>
        <p:origin x="686" y="302"/>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72" d="100"/>
          <a:sy n="72" d="100"/>
        </p:scale>
        <p:origin x="2957" y="53"/>
      </p:cViewPr>
      <p:guideLst>
        <p:guide orient="horz" pos="2952"/>
        <p:guide pos="22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93679-C2C2-443E-A154-75BA633A0E59}"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B02B1E14-1696-4DB5-AAC3-4ECF76AF8884}">
      <dgm:prSet custT="1"/>
      <dgm:spPr/>
      <dgm:t>
        <a:bodyPr/>
        <a:lstStyle/>
        <a:p>
          <a:r>
            <a:rPr lang="en-US" sz="2400" baseline="-25000" dirty="0">
              <a:solidFill>
                <a:schemeClr val="bg1"/>
              </a:solidFill>
            </a:rPr>
            <a:t>Training, practitioner forums and webinars</a:t>
          </a:r>
        </a:p>
      </dgm:t>
    </dgm:pt>
    <dgm:pt modelId="{AA2FA791-2578-4BFE-B5EA-738CE5A46C3E}" type="parTrans" cxnId="{5A084798-0EA6-498C-B53A-CB0E6909D618}">
      <dgm:prSet/>
      <dgm:spPr/>
      <dgm:t>
        <a:bodyPr/>
        <a:lstStyle/>
        <a:p>
          <a:endParaRPr lang="en-US" sz="2400" baseline="-25000"/>
        </a:p>
      </dgm:t>
    </dgm:pt>
    <dgm:pt modelId="{E8F9E8B4-C477-4C8B-A3EE-0EB12BE9A2F0}" type="sibTrans" cxnId="{5A084798-0EA6-498C-B53A-CB0E6909D618}">
      <dgm:prSet/>
      <dgm:spPr/>
      <dgm:t>
        <a:bodyPr/>
        <a:lstStyle/>
        <a:p>
          <a:endParaRPr lang="en-US" sz="2400" baseline="-25000"/>
        </a:p>
      </dgm:t>
    </dgm:pt>
    <dgm:pt modelId="{9F34E692-1F4C-4E89-9E07-3A0ABD2CDDCF}">
      <dgm:prSet custT="1"/>
      <dgm:spPr/>
      <dgm:t>
        <a:bodyPr/>
        <a:lstStyle/>
        <a:p>
          <a:r>
            <a:rPr lang="en-US" sz="2400" baseline="-25000" dirty="0">
              <a:solidFill>
                <a:schemeClr val="bg1"/>
              </a:solidFill>
            </a:rPr>
            <a:t>Exploitation Response Unit</a:t>
          </a:r>
        </a:p>
      </dgm:t>
    </dgm:pt>
    <dgm:pt modelId="{D7B32289-9E5C-41C6-814C-9845D780537D}" type="parTrans" cxnId="{8D242841-67CC-4832-AD57-F6F9E5AE18FE}">
      <dgm:prSet/>
      <dgm:spPr/>
      <dgm:t>
        <a:bodyPr/>
        <a:lstStyle/>
        <a:p>
          <a:endParaRPr lang="en-US" sz="2400" baseline="-25000"/>
        </a:p>
      </dgm:t>
    </dgm:pt>
    <dgm:pt modelId="{3B650C06-512A-421D-8B7A-E8739FE287BC}" type="sibTrans" cxnId="{8D242841-67CC-4832-AD57-F6F9E5AE18FE}">
      <dgm:prSet/>
      <dgm:spPr/>
      <dgm:t>
        <a:bodyPr/>
        <a:lstStyle/>
        <a:p>
          <a:endParaRPr lang="en-US" sz="2400" baseline="-25000"/>
        </a:p>
      </dgm:t>
    </dgm:pt>
    <dgm:pt modelId="{3EFB0F32-D0A3-429D-97F8-A3EB725FC1E2}">
      <dgm:prSet custT="1"/>
      <dgm:spPr/>
      <dgm:t>
        <a:bodyPr/>
        <a:lstStyle/>
        <a:p>
          <a:r>
            <a:rPr lang="en-US" sz="2400" baseline="-25000" dirty="0" err="1">
              <a:solidFill>
                <a:schemeClr val="bg1"/>
              </a:solidFill>
            </a:rPr>
            <a:t>Surgerys</a:t>
          </a:r>
          <a:r>
            <a:rPr lang="en-US" sz="2400" baseline="-25000" dirty="0">
              <a:solidFill>
                <a:schemeClr val="bg1"/>
              </a:solidFill>
            </a:rPr>
            <a:t> and reviews</a:t>
          </a:r>
        </a:p>
        <a:p>
          <a:endParaRPr lang="en-US" sz="2400" baseline="-25000" dirty="0"/>
        </a:p>
      </dgm:t>
    </dgm:pt>
    <dgm:pt modelId="{684BA523-451B-4888-866E-B5D2D97BE89A}" type="parTrans" cxnId="{D06415AF-BF5B-4550-AF0A-048375104110}">
      <dgm:prSet/>
      <dgm:spPr/>
      <dgm:t>
        <a:bodyPr/>
        <a:lstStyle/>
        <a:p>
          <a:endParaRPr lang="en-US" sz="2400" baseline="-25000"/>
        </a:p>
      </dgm:t>
    </dgm:pt>
    <dgm:pt modelId="{6E90D9F0-9975-431D-B203-156A0E739DC6}" type="sibTrans" cxnId="{D06415AF-BF5B-4550-AF0A-048375104110}">
      <dgm:prSet/>
      <dgm:spPr/>
      <dgm:t>
        <a:bodyPr/>
        <a:lstStyle/>
        <a:p>
          <a:endParaRPr lang="en-US" sz="2400" baseline="-25000"/>
        </a:p>
      </dgm:t>
    </dgm:pt>
    <dgm:pt modelId="{680B2BEC-08CB-4AFA-9961-6DA1D5DA1B49}">
      <dgm:prSet custT="1"/>
      <dgm:spPr/>
      <dgm:t>
        <a:bodyPr/>
        <a:lstStyle/>
        <a:p>
          <a:r>
            <a:rPr lang="en-US" sz="2400" baseline="-25000" dirty="0">
              <a:solidFill>
                <a:schemeClr val="bg1"/>
              </a:solidFill>
              <a:latin typeface="+mn-lt"/>
            </a:rPr>
            <a:t>Developing guidance, reports and resources in collaboration with key partners</a:t>
          </a:r>
        </a:p>
      </dgm:t>
    </dgm:pt>
    <dgm:pt modelId="{DDAEE28D-E260-4079-80FB-6BA72C4B4078}" type="parTrans" cxnId="{FC33F85A-6E12-47AF-93CF-2215340F7DCE}">
      <dgm:prSet/>
      <dgm:spPr/>
      <dgm:t>
        <a:bodyPr/>
        <a:lstStyle/>
        <a:p>
          <a:endParaRPr lang="en-US" sz="2400" baseline="-25000"/>
        </a:p>
      </dgm:t>
    </dgm:pt>
    <dgm:pt modelId="{0AF4B0CB-D251-4429-9AF3-0F8167A24176}" type="sibTrans" cxnId="{FC33F85A-6E12-47AF-93CF-2215340F7DCE}">
      <dgm:prSet/>
      <dgm:spPr/>
      <dgm:t>
        <a:bodyPr/>
        <a:lstStyle/>
        <a:p>
          <a:endParaRPr lang="en-US" sz="2400" baseline="-25000"/>
        </a:p>
      </dgm:t>
    </dgm:pt>
    <dgm:pt modelId="{0B4F2872-5DE4-4224-8DC9-B20D0B317A6C}">
      <dgm:prSet custT="1"/>
      <dgm:spPr/>
      <dgm:t>
        <a:bodyPr/>
        <a:lstStyle/>
        <a:p>
          <a:r>
            <a:rPr lang="en-US" sz="2400" baseline="-25000" dirty="0">
              <a:solidFill>
                <a:schemeClr val="bg1"/>
              </a:solidFill>
            </a:rPr>
            <a:t>Sharing Resources and learning through our knowledge hub</a:t>
          </a:r>
          <a:endParaRPr lang="en-GB" sz="2400" baseline="-25000" dirty="0">
            <a:solidFill>
              <a:schemeClr val="bg1"/>
            </a:solidFill>
          </a:endParaRPr>
        </a:p>
      </dgm:t>
    </dgm:pt>
    <dgm:pt modelId="{650018CB-9588-4298-8A10-362D9B71A9BA}" type="parTrans" cxnId="{3AC440F0-78A0-4464-B4B1-5E07DD11F107}">
      <dgm:prSet/>
      <dgm:spPr/>
      <dgm:t>
        <a:bodyPr/>
        <a:lstStyle/>
        <a:p>
          <a:endParaRPr lang="en-GB" sz="2400"/>
        </a:p>
      </dgm:t>
    </dgm:pt>
    <dgm:pt modelId="{2F6BAF7F-419A-47AA-A305-DD5268C6039A}" type="sibTrans" cxnId="{3AC440F0-78A0-4464-B4B1-5E07DD11F107}">
      <dgm:prSet/>
      <dgm:spPr/>
      <dgm:t>
        <a:bodyPr/>
        <a:lstStyle/>
        <a:p>
          <a:endParaRPr lang="en-GB" sz="2400"/>
        </a:p>
      </dgm:t>
    </dgm:pt>
    <dgm:pt modelId="{85AA0F1B-7BC4-4E02-8659-B189153D14B2}">
      <dgm:prSet custT="1"/>
      <dgm:spPr/>
      <dgm:t>
        <a:bodyPr/>
        <a:lstStyle/>
        <a:p>
          <a:r>
            <a:rPr lang="en-US" sz="2400" dirty="0">
              <a:solidFill>
                <a:schemeClr val="bg1"/>
              </a:solidFill>
            </a:rPr>
            <a:t>Campaigns</a:t>
          </a:r>
          <a:endParaRPr lang="en-GB" sz="2400" dirty="0">
            <a:solidFill>
              <a:schemeClr val="bg1"/>
            </a:solidFill>
          </a:endParaRPr>
        </a:p>
      </dgm:t>
    </dgm:pt>
    <dgm:pt modelId="{7570D815-1698-46EF-997B-D576A131FD59}" type="parTrans" cxnId="{AC22274D-D0E3-45F2-9717-22BABA3AED8A}">
      <dgm:prSet/>
      <dgm:spPr/>
      <dgm:t>
        <a:bodyPr/>
        <a:lstStyle/>
        <a:p>
          <a:endParaRPr lang="en-GB" sz="2400"/>
        </a:p>
      </dgm:t>
    </dgm:pt>
    <dgm:pt modelId="{CC39F9F8-4FD3-4B38-89E5-2CD58F99BF2D}" type="sibTrans" cxnId="{AC22274D-D0E3-45F2-9717-22BABA3AED8A}">
      <dgm:prSet/>
      <dgm:spPr/>
      <dgm:t>
        <a:bodyPr/>
        <a:lstStyle/>
        <a:p>
          <a:endParaRPr lang="en-GB" sz="2400"/>
        </a:p>
      </dgm:t>
    </dgm:pt>
    <dgm:pt modelId="{146B3D78-A0DA-45A7-BB40-1A9AB25B118E}" type="pres">
      <dgm:prSet presAssocID="{40793679-C2C2-443E-A154-75BA633A0E59}" presName="diagram" presStyleCnt="0">
        <dgm:presLayoutVars>
          <dgm:dir/>
          <dgm:resizeHandles val="exact"/>
        </dgm:presLayoutVars>
      </dgm:prSet>
      <dgm:spPr/>
    </dgm:pt>
    <dgm:pt modelId="{9687DBE8-2402-4F4E-BAF3-DDF702ADCDA2}" type="pres">
      <dgm:prSet presAssocID="{B02B1E14-1696-4DB5-AAC3-4ECF76AF8884}" presName="node" presStyleLbl="node1" presStyleIdx="0" presStyleCnt="6">
        <dgm:presLayoutVars>
          <dgm:bulletEnabled val="1"/>
        </dgm:presLayoutVars>
      </dgm:prSet>
      <dgm:spPr/>
    </dgm:pt>
    <dgm:pt modelId="{3C4E0D9F-5C65-498C-BDB7-3DE9A82B33E4}" type="pres">
      <dgm:prSet presAssocID="{E8F9E8B4-C477-4C8B-A3EE-0EB12BE9A2F0}" presName="sibTrans" presStyleCnt="0"/>
      <dgm:spPr/>
    </dgm:pt>
    <dgm:pt modelId="{E059F951-DEE5-4592-8DC9-A003348D7117}" type="pres">
      <dgm:prSet presAssocID="{0B4F2872-5DE4-4224-8DC9-B20D0B317A6C}" presName="node" presStyleLbl="node1" presStyleIdx="1" presStyleCnt="6">
        <dgm:presLayoutVars>
          <dgm:bulletEnabled val="1"/>
        </dgm:presLayoutVars>
      </dgm:prSet>
      <dgm:spPr/>
    </dgm:pt>
    <dgm:pt modelId="{CC126F07-CFDC-4966-8E90-B7E101F6BD87}" type="pres">
      <dgm:prSet presAssocID="{2F6BAF7F-419A-47AA-A305-DD5268C6039A}" presName="sibTrans" presStyleCnt="0"/>
      <dgm:spPr/>
    </dgm:pt>
    <dgm:pt modelId="{23AA2D14-B534-4220-8403-935D8EFA2796}" type="pres">
      <dgm:prSet presAssocID="{9F34E692-1F4C-4E89-9E07-3A0ABD2CDDCF}" presName="node" presStyleLbl="node1" presStyleIdx="2" presStyleCnt="6">
        <dgm:presLayoutVars>
          <dgm:bulletEnabled val="1"/>
        </dgm:presLayoutVars>
      </dgm:prSet>
      <dgm:spPr/>
    </dgm:pt>
    <dgm:pt modelId="{407AA87A-4C8E-43D3-AD9F-7F7089AD0E97}" type="pres">
      <dgm:prSet presAssocID="{3B650C06-512A-421D-8B7A-E8739FE287BC}" presName="sibTrans" presStyleCnt="0"/>
      <dgm:spPr/>
    </dgm:pt>
    <dgm:pt modelId="{1E659DF1-C043-40A2-9616-CBFC095D0DA7}" type="pres">
      <dgm:prSet presAssocID="{3EFB0F32-D0A3-429D-97F8-A3EB725FC1E2}" presName="node" presStyleLbl="node1" presStyleIdx="3" presStyleCnt="6">
        <dgm:presLayoutVars>
          <dgm:bulletEnabled val="1"/>
        </dgm:presLayoutVars>
      </dgm:prSet>
      <dgm:spPr/>
    </dgm:pt>
    <dgm:pt modelId="{D79577B9-DC88-443C-8B0A-ACE3F3F943A4}" type="pres">
      <dgm:prSet presAssocID="{6E90D9F0-9975-431D-B203-156A0E739DC6}" presName="sibTrans" presStyleCnt="0"/>
      <dgm:spPr/>
    </dgm:pt>
    <dgm:pt modelId="{52C66FC5-A0B2-4562-A21C-9FE6A44556BE}" type="pres">
      <dgm:prSet presAssocID="{680B2BEC-08CB-4AFA-9961-6DA1D5DA1B49}" presName="node" presStyleLbl="node1" presStyleIdx="4" presStyleCnt="6">
        <dgm:presLayoutVars>
          <dgm:bulletEnabled val="1"/>
        </dgm:presLayoutVars>
      </dgm:prSet>
      <dgm:spPr/>
    </dgm:pt>
    <dgm:pt modelId="{E1D90BBD-D883-4D24-8E37-B06A299B2CF0}" type="pres">
      <dgm:prSet presAssocID="{0AF4B0CB-D251-4429-9AF3-0F8167A24176}" presName="sibTrans" presStyleCnt="0"/>
      <dgm:spPr/>
    </dgm:pt>
    <dgm:pt modelId="{F3B6A741-8461-4F3F-B251-BC45052216C3}" type="pres">
      <dgm:prSet presAssocID="{85AA0F1B-7BC4-4E02-8659-B189153D14B2}" presName="node" presStyleLbl="node1" presStyleIdx="5" presStyleCnt="6">
        <dgm:presLayoutVars>
          <dgm:bulletEnabled val="1"/>
        </dgm:presLayoutVars>
      </dgm:prSet>
      <dgm:spPr/>
    </dgm:pt>
  </dgm:ptLst>
  <dgm:cxnLst>
    <dgm:cxn modelId="{F4E77A10-8495-4318-9F4F-DDBC677BA1B5}" type="presOf" srcId="{3EFB0F32-D0A3-429D-97F8-A3EB725FC1E2}" destId="{1E659DF1-C043-40A2-9616-CBFC095D0DA7}" srcOrd="0" destOrd="0" presId="urn:microsoft.com/office/officeart/2005/8/layout/default"/>
    <dgm:cxn modelId="{F2C8FB15-86AC-4D9C-BB03-73772B972FBA}" type="presOf" srcId="{40793679-C2C2-443E-A154-75BA633A0E59}" destId="{146B3D78-A0DA-45A7-BB40-1A9AB25B118E}" srcOrd="0" destOrd="0" presId="urn:microsoft.com/office/officeart/2005/8/layout/default"/>
    <dgm:cxn modelId="{7D52EF31-770E-4712-85E2-5991244C24D7}" type="presOf" srcId="{B02B1E14-1696-4DB5-AAC3-4ECF76AF8884}" destId="{9687DBE8-2402-4F4E-BAF3-DDF702ADCDA2}" srcOrd="0" destOrd="0" presId="urn:microsoft.com/office/officeart/2005/8/layout/default"/>
    <dgm:cxn modelId="{8D242841-67CC-4832-AD57-F6F9E5AE18FE}" srcId="{40793679-C2C2-443E-A154-75BA633A0E59}" destId="{9F34E692-1F4C-4E89-9E07-3A0ABD2CDDCF}" srcOrd="2" destOrd="0" parTransId="{D7B32289-9E5C-41C6-814C-9845D780537D}" sibTransId="{3B650C06-512A-421D-8B7A-E8739FE287BC}"/>
    <dgm:cxn modelId="{AC22274D-D0E3-45F2-9717-22BABA3AED8A}" srcId="{40793679-C2C2-443E-A154-75BA633A0E59}" destId="{85AA0F1B-7BC4-4E02-8659-B189153D14B2}" srcOrd="5" destOrd="0" parTransId="{7570D815-1698-46EF-997B-D576A131FD59}" sibTransId="{CC39F9F8-4FD3-4B38-89E5-2CD58F99BF2D}"/>
    <dgm:cxn modelId="{FC33F85A-6E12-47AF-93CF-2215340F7DCE}" srcId="{40793679-C2C2-443E-A154-75BA633A0E59}" destId="{680B2BEC-08CB-4AFA-9961-6DA1D5DA1B49}" srcOrd="4" destOrd="0" parTransId="{DDAEE28D-E260-4079-80FB-6BA72C4B4078}" sibTransId="{0AF4B0CB-D251-4429-9AF3-0F8167A24176}"/>
    <dgm:cxn modelId="{5A084798-0EA6-498C-B53A-CB0E6909D618}" srcId="{40793679-C2C2-443E-A154-75BA633A0E59}" destId="{B02B1E14-1696-4DB5-AAC3-4ECF76AF8884}" srcOrd="0" destOrd="0" parTransId="{AA2FA791-2578-4BFE-B5EA-738CE5A46C3E}" sibTransId="{E8F9E8B4-C477-4C8B-A3EE-0EB12BE9A2F0}"/>
    <dgm:cxn modelId="{37FF0E9D-E182-4F66-948E-CD8FDC85AD92}" type="presOf" srcId="{9F34E692-1F4C-4E89-9E07-3A0ABD2CDDCF}" destId="{23AA2D14-B534-4220-8403-935D8EFA2796}" srcOrd="0" destOrd="0" presId="urn:microsoft.com/office/officeart/2005/8/layout/default"/>
    <dgm:cxn modelId="{72A3A59D-5D1E-4581-91E2-B692FB20BB97}" type="presOf" srcId="{85AA0F1B-7BC4-4E02-8659-B189153D14B2}" destId="{F3B6A741-8461-4F3F-B251-BC45052216C3}" srcOrd="0" destOrd="0" presId="urn:microsoft.com/office/officeart/2005/8/layout/default"/>
    <dgm:cxn modelId="{800867A1-EB90-46D1-8B63-4CA2180A0954}" type="presOf" srcId="{0B4F2872-5DE4-4224-8DC9-B20D0B317A6C}" destId="{E059F951-DEE5-4592-8DC9-A003348D7117}" srcOrd="0" destOrd="0" presId="urn:microsoft.com/office/officeart/2005/8/layout/default"/>
    <dgm:cxn modelId="{D06415AF-BF5B-4550-AF0A-048375104110}" srcId="{40793679-C2C2-443E-A154-75BA633A0E59}" destId="{3EFB0F32-D0A3-429D-97F8-A3EB725FC1E2}" srcOrd="3" destOrd="0" parTransId="{684BA523-451B-4888-866E-B5D2D97BE89A}" sibTransId="{6E90D9F0-9975-431D-B203-156A0E739DC6}"/>
    <dgm:cxn modelId="{48BAC3BD-A918-40BF-98FE-CD704C34668F}" type="presOf" srcId="{680B2BEC-08CB-4AFA-9961-6DA1D5DA1B49}" destId="{52C66FC5-A0B2-4562-A21C-9FE6A44556BE}" srcOrd="0" destOrd="0" presId="urn:microsoft.com/office/officeart/2005/8/layout/default"/>
    <dgm:cxn modelId="{3AC440F0-78A0-4464-B4B1-5E07DD11F107}" srcId="{40793679-C2C2-443E-A154-75BA633A0E59}" destId="{0B4F2872-5DE4-4224-8DC9-B20D0B317A6C}" srcOrd="1" destOrd="0" parTransId="{650018CB-9588-4298-8A10-362D9B71A9BA}" sibTransId="{2F6BAF7F-419A-47AA-A305-DD5268C6039A}"/>
    <dgm:cxn modelId="{6C0F7DD3-779A-473C-9B9D-F5A0020C0DDC}" type="presParOf" srcId="{146B3D78-A0DA-45A7-BB40-1A9AB25B118E}" destId="{9687DBE8-2402-4F4E-BAF3-DDF702ADCDA2}" srcOrd="0" destOrd="0" presId="urn:microsoft.com/office/officeart/2005/8/layout/default"/>
    <dgm:cxn modelId="{1F68FA69-2474-4A62-941F-9C060DF20419}" type="presParOf" srcId="{146B3D78-A0DA-45A7-BB40-1A9AB25B118E}" destId="{3C4E0D9F-5C65-498C-BDB7-3DE9A82B33E4}" srcOrd="1" destOrd="0" presId="urn:microsoft.com/office/officeart/2005/8/layout/default"/>
    <dgm:cxn modelId="{0582137D-F3F5-442C-B2B7-ADC66A755CBC}" type="presParOf" srcId="{146B3D78-A0DA-45A7-BB40-1A9AB25B118E}" destId="{E059F951-DEE5-4592-8DC9-A003348D7117}" srcOrd="2" destOrd="0" presId="urn:microsoft.com/office/officeart/2005/8/layout/default"/>
    <dgm:cxn modelId="{45614AA6-7C18-447E-A3E0-64247CE80324}" type="presParOf" srcId="{146B3D78-A0DA-45A7-BB40-1A9AB25B118E}" destId="{CC126F07-CFDC-4966-8E90-B7E101F6BD87}" srcOrd="3" destOrd="0" presId="urn:microsoft.com/office/officeart/2005/8/layout/default"/>
    <dgm:cxn modelId="{6C3B4CE9-F076-433C-885E-5FD49509606B}" type="presParOf" srcId="{146B3D78-A0DA-45A7-BB40-1A9AB25B118E}" destId="{23AA2D14-B534-4220-8403-935D8EFA2796}" srcOrd="4" destOrd="0" presId="urn:microsoft.com/office/officeart/2005/8/layout/default"/>
    <dgm:cxn modelId="{0F7762BF-5F71-46C2-BDDE-BCCCE4EFF391}" type="presParOf" srcId="{146B3D78-A0DA-45A7-BB40-1A9AB25B118E}" destId="{407AA87A-4C8E-43D3-AD9F-7F7089AD0E97}" srcOrd="5" destOrd="0" presId="urn:microsoft.com/office/officeart/2005/8/layout/default"/>
    <dgm:cxn modelId="{52521A61-6B50-40DC-8A34-E709FE6EA979}" type="presParOf" srcId="{146B3D78-A0DA-45A7-BB40-1A9AB25B118E}" destId="{1E659DF1-C043-40A2-9616-CBFC095D0DA7}" srcOrd="6" destOrd="0" presId="urn:microsoft.com/office/officeart/2005/8/layout/default"/>
    <dgm:cxn modelId="{747917A8-F9B3-47F5-B8F5-194F60188FB9}" type="presParOf" srcId="{146B3D78-A0DA-45A7-BB40-1A9AB25B118E}" destId="{D79577B9-DC88-443C-8B0A-ACE3F3F943A4}" srcOrd="7" destOrd="0" presId="urn:microsoft.com/office/officeart/2005/8/layout/default"/>
    <dgm:cxn modelId="{DD408004-48CD-47F4-9F56-E6DAB55EDA56}" type="presParOf" srcId="{146B3D78-A0DA-45A7-BB40-1A9AB25B118E}" destId="{52C66FC5-A0B2-4562-A21C-9FE6A44556BE}" srcOrd="8" destOrd="0" presId="urn:microsoft.com/office/officeart/2005/8/layout/default"/>
    <dgm:cxn modelId="{C13C73C7-8215-4C26-BCA1-BDE70EB7171C}" type="presParOf" srcId="{146B3D78-A0DA-45A7-BB40-1A9AB25B118E}" destId="{E1D90BBD-D883-4D24-8E37-B06A299B2CF0}" srcOrd="9" destOrd="0" presId="urn:microsoft.com/office/officeart/2005/8/layout/default"/>
    <dgm:cxn modelId="{8C541DFF-ED94-44EC-82EF-EAC7F64C75EB}" type="presParOf" srcId="{146B3D78-A0DA-45A7-BB40-1A9AB25B118E}" destId="{F3B6A741-8461-4F3F-B251-BC45052216C3}"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793679-C2C2-443E-A154-75BA633A0E59}"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0B4F2872-5DE4-4224-8DC9-B20D0B317A6C}">
      <dgm:prSet custT="1"/>
      <dgm:spPr/>
      <dgm:t>
        <a:bodyPr/>
        <a:lstStyle/>
        <a:p>
          <a:r>
            <a:rPr lang="en-GB" sz="3600" baseline="-25000" dirty="0">
              <a:solidFill>
                <a:schemeClr val="tx1"/>
              </a:solidFill>
              <a:latin typeface="Calibri" panose="020F0502020204030204" pitchFamily="34" charset="0"/>
            </a:rPr>
            <a:t>Taking the Learning from CSE into Wider Exploitation</a:t>
          </a:r>
        </a:p>
      </dgm:t>
    </dgm:pt>
    <dgm:pt modelId="{650018CB-9588-4298-8A10-362D9B71A9BA}" type="parTrans" cxnId="{3AC440F0-78A0-4464-B4B1-5E07DD11F107}">
      <dgm:prSet/>
      <dgm:spPr/>
      <dgm:t>
        <a:bodyPr/>
        <a:lstStyle/>
        <a:p>
          <a:endParaRPr lang="en-GB"/>
        </a:p>
      </dgm:t>
    </dgm:pt>
    <dgm:pt modelId="{2F6BAF7F-419A-47AA-A305-DD5268C6039A}" type="sibTrans" cxnId="{3AC440F0-78A0-4464-B4B1-5E07DD11F107}">
      <dgm:prSet/>
      <dgm:spPr/>
      <dgm:t>
        <a:bodyPr/>
        <a:lstStyle/>
        <a:p>
          <a:endParaRPr lang="en-GB"/>
        </a:p>
      </dgm:t>
    </dgm:pt>
    <dgm:pt modelId="{F779705A-43BB-4308-9D50-F20DA3080E1B}">
      <dgm:prSet custT="1"/>
      <dgm:spPr/>
      <dgm:t>
        <a:bodyPr/>
        <a:lstStyle/>
        <a:p>
          <a:pPr>
            <a:buFont typeface="Arial" panose="020B0604020202020204" pitchFamily="34" charset="0"/>
            <a:buChar char="•"/>
          </a:pPr>
          <a:r>
            <a:rPr lang="en-US" sz="2400" b="0" i="0" dirty="0">
              <a:solidFill>
                <a:srgbClr val="000000"/>
              </a:solidFill>
              <a:effectLst/>
              <a:latin typeface="Calibri" panose="020F0502020204030204" pitchFamily="34" charset="0"/>
            </a:rPr>
            <a:t>​Contextual and Transitional Safeguarding and Working With Parents as Safeguarding Partners</a:t>
          </a:r>
          <a:endParaRPr lang="en-US" sz="2400" b="0" i="0" dirty="0">
            <a:solidFill>
              <a:srgbClr val="000000"/>
            </a:solidFill>
            <a:effectLst/>
            <a:latin typeface="Arial" panose="020B0604020202020204" pitchFamily="34" charset="0"/>
          </a:endParaRPr>
        </a:p>
      </dgm:t>
    </dgm:pt>
    <dgm:pt modelId="{12912FEF-8C90-423C-8F76-5C51822070A9}" type="parTrans" cxnId="{BFE7F728-8912-45FF-95F2-7437C6FBA19B}">
      <dgm:prSet/>
      <dgm:spPr/>
      <dgm:t>
        <a:bodyPr/>
        <a:lstStyle/>
        <a:p>
          <a:endParaRPr lang="en-GB"/>
        </a:p>
      </dgm:t>
    </dgm:pt>
    <dgm:pt modelId="{29EB6CE1-3B7B-4008-8BEA-42E1BE6A3A22}" type="sibTrans" cxnId="{BFE7F728-8912-45FF-95F2-7437C6FBA19B}">
      <dgm:prSet/>
      <dgm:spPr/>
      <dgm:t>
        <a:bodyPr/>
        <a:lstStyle/>
        <a:p>
          <a:endParaRPr lang="en-GB"/>
        </a:p>
      </dgm:t>
    </dgm:pt>
    <dgm:pt modelId="{F72CD7FC-8F16-45B7-AD8C-3643E9F1BA5E}">
      <dgm:prSet custT="1"/>
      <dgm:spPr/>
      <dgm:t>
        <a:bodyPr/>
        <a:lstStyle/>
        <a:p>
          <a:pPr algn="l">
            <a:buFont typeface="Arial" panose="020B0604020202020204" pitchFamily="34" charset="0"/>
            <a:buChar char="•"/>
          </a:pPr>
          <a:r>
            <a:rPr lang="en-US" sz="2400" b="0" i="0" dirty="0">
              <a:solidFill>
                <a:srgbClr val="000000"/>
              </a:solidFill>
              <a:effectLst/>
              <a:latin typeface="Calibri" panose="020F0502020204030204" pitchFamily="34" charset="0"/>
            </a:rPr>
            <a:t>​Sharing the learning and what works</a:t>
          </a:r>
          <a:endParaRPr lang="en-US" sz="2400" b="0" i="0" dirty="0">
            <a:solidFill>
              <a:srgbClr val="000000"/>
            </a:solidFill>
            <a:effectLst/>
            <a:latin typeface="Arial" panose="020B0604020202020204" pitchFamily="34" charset="0"/>
          </a:endParaRPr>
        </a:p>
      </dgm:t>
    </dgm:pt>
    <dgm:pt modelId="{B26F9296-8619-434C-BBF8-82F8ED605795}" type="parTrans" cxnId="{4DAD77DC-C38E-413D-BF8A-CE434CE5E877}">
      <dgm:prSet/>
      <dgm:spPr/>
      <dgm:t>
        <a:bodyPr/>
        <a:lstStyle/>
        <a:p>
          <a:endParaRPr lang="en-GB"/>
        </a:p>
      </dgm:t>
    </dgm:pt>
    <dgm:pt modelId="{2AEE9996-83CC-4FE0-84DD-723073648317}" type="sibTrans" cxnId="{4DAD77DC-C38E-413D-BF8A-CE434CE5E877}">
      <dgm:prSet/>
      <dgm:spPr/>
      <dgm:t>
        <a:bodyPr/>
        <a:lstStyle/>
        <a:p>
          <a:endParaRPr lang="en-GB"/>
        </a:p>
      </dgm:t>
    </dgm:pt>
    <dgm:pt modelId="{CAF4688F-DB45-48EE-A244-DC9D6273EBC1}">
      <dgm:prSet custT="1"/>
      <dgm:spPr/>
      <dgm:t>
        <a:bodyPr/>
        <a:lstStyle/>
        <a:p>
          <a:pPr>
            <a:buFont typeface="Arial" panose="020B0604020202020204" pitchFamily="34" charset="0"/>
            <a:buChar char="•"/>
          </a:pPr>
          <a:r>
            <a:rPr lang="en-GB" sz="2400" b="0" i="0" dirty="0">
              <a:solidFill>
                <a:srgbClr val="000000"/>
              </a:solidFill>
              <a:effectLst/>
              <a:latin typeface="Calibri" panose="020F0502020204030204" pitchFamily="34" charset="0"/>
            </a:rPr>
            <a:t>​Gender bias, </a:t>
          </a:r>
          <a:r>
            <a:rPr lang="en-GB" sz="2400" b="0" i="0" dirty="0" err="1">
              <a:solidFill>
                <a:srgbClr val="000000"/>
              </a:solidFill>
              <a:effectLst/>
              <a:latin typeface="Calibri" panose="020F0502020204030204" pitchFamily="34" charset="0"/>
            </a:rPr>
            <a:t>Adultification</a:t>
          </a:r>
          <a:r>
            <a:rPr lang="en-GB" sz="2400" b="0" i="0" dirty="0">
              <a:solidFill>
                <a:srgbClr val="000000"/>
              </a:solidFill>
              <a:effectLst/>
              <a:latin typeface="Calibri" panose="020F0502020204030204" pitchFamily="34" charset="0"/>
            </a:rPr>
            <a:t> and Language</a:t>
          </a:r>
          <a:endParaRPr lang="en-GB" sz="2400" b="0" i="0" dirty="0">
            <a:solidFill>
              <a:srgbClr val="000000"/>
            </a:solidFill>
            <a:effectLst/>
            <a:latin typeface="Arial" panose="020B0604020202020204" pitchFamily="34" charset="0"/>
          </a:endParaRPr>
        </a:p>
      </dgm:t>
    </dgm:pt>
    <dgm:pt modelId="{03578992-1385-49F7-8260-A2D8209D4EC3}" type="sibTrans" cxnId="{C545C237-2252-4CB2-AAE4-2D2995E7F1EC}">
      <dgm:prSet/>
      <dgm:spPr/>
      <dgm:t>
        <a:bodyPr/>
        <a:lstStyle/>
        <a:p>
          <a:endParaRPr lang="en-GB"/>
        </a:p>
      </dgm:t>
    </dgm:pt>
    <dgm:pt modelId="{E6AB0070-244E-43EB-A1C9-26BED7C8819E}" type="parTrans" cxnId="{C545C237-2252-4CB2-AAE4-2D2995E7F1EC}">
      <dgm:prSet/>
      <dgm:spPr/>
      <dgm:t>
        <a:bodyPr/>
        <a:lstStyle/>
        <a:p>
          <a:endParaRPr lang="en-GB"/>
        </a:p>
      </dgm:t>
    </dgm:pt>
    <dgm:pt modelId="{C26CC066-942E-4B44-A261-363E2D1E0F70}" type="pres">
      <dgm:prSet presAssocID="{40793679-C2C2-443E-A154-75BA633A0E59}" presName="linear" presStyleCnt="0">
        <dgm:presLayoutVars>
          <dgm:animLvl val="lvl"/>
          <dgm:resizeHandles val="exact"/>
        </dgm:presLayoutVars>
      </dgm:prSet>
      <dgm:spPr/>
    </dgm:pt>
    <dgm:pt modelId="{C0A86C49-D485-4AEA-9653-3CC10E99C1A9}" type="pres">
      <dgm:prSet presAssocID="{0B4F2872-5DE4-4224-8DC9-B20D0B317A6C}" presName="parentText" presStyleLbl="node1" presStyleIdx="0" presStyleCnt="4" custLinFactY="735" custLinFactNeighborY="100000">
        <dgm:presLayoutVars>
          <dgm:chMax val="0"/>
          <dgm:bulletEnabled val="1"/>
        </dgm:presLayoutVars>
      </dgm:prSet>
      <dgm:spPr/>
    </dgm:pt>
    <dgm:pt modelId="{BEF36D18-6F87-4D56-8C7C-EBBAC6FFAF6E}" type="pres">
      <dgm:prSet presAssocID="{2F6BAF7F-419A-47AA-A305-DD5268C6039A}" presName="spacer" presStyleCnt="0"/>
      <dgm:spPr/>
    </dgm:pt>
    <dgm:pt modelId="{F2CE5A34-5E04-4B5B-993A-96D9268D9A0D}" type="pres">
      <dgm:prSet presAssocID="{CAF4688F-DB45-48EE-A244-DC9D6273EBC1}" presName="parentText" presStyleLbl="node1" presStyleIdx="1" presStyleCnt="4" custLinFactNeighborX="0" custLinFactNeighborY="20812">
        <dgm:presLayoutVars>
          <dgm:chMax val="0"/>
          <dgm:bulletEnabled val="1"/>
        </dgm:presLayoutVars>
      </dgm:prSet>
      <dgm:spPr/>
    </dgm:pt>
    <dgm:pt modelId="{B18B1768-78BB-478D-BFE2-F90742A0E64B}" type="pres">
      <dgm:prSet presAssocID="{03578992-1385-49F7-8260-A2D8209D4EC3}" presName="spacer" presStyleCnt="0"/>
      <dgm:spPr/>
    </dgm:pt>
    <dgm:pt modelId="{973ACFD9-60B0-4A25-BE65-4D0F552A975F}" type="pres">
      <dgm:prSet presAssocID="{F779705A-43BB-4308-9D50-F20DA3080E1B}" presName="parentText" presStyleLbl="node1" presStyleIdx="2" presStyleCnt="4" custLinFactNeighborY="24309">
        <dgm:presLayoutVars>
          <dgm:chMax val="0"/>
          <dgm:bulletEnabled val="1"/>
        </dgm:presLayoutVars>
      </dgm:prSet>
      <dgm:spPr/>
    </dgm:pt>
    <dgm:pt modelId="{36D8E1B6-3EA4-45B6-B67E-5468F66F6229}" type="pres">
      <dgm:prSet presAssocID="{29EB6CE1-3B7B-4008-8BEA-42E1BE6A3A22}" presName="spacer" presStyleCnt="0"/>
      <dgm:spPr/>
    </dgm:pt>
    <dgm:pt modelId="{7352574E-BEE8-48AC-98ED-8E4ABD7BAE51}" type="pres">
      <dgm:prSet presAssocID="{F72CD7FC-8F16-45B7-AD8C-3643E9F1BA5E}" presName="parentText" presStyleLbl="node1" presStyleIdx="3" presStyleCnt="4" custLinFactNeighborY="5383">
        <dgm:presLayoutVars>
          <dgm:chMax val="0"/>
          <dgm:bulletEnabled val="1"/>
        </dgm:presLayoutVars>
      </dgm:prSet>
      <dgm:spPr/>
    </dgm:pt>
  </dgm:ptLst>
  <dgm:cxnLst>
    <dgm:cxn modelId="{8D17B41B-D397-4BFD-A76B-32CAD10A3654}" type="presOf" srcId="{0B4F2872-5DE4-4224-8DC9-B20D0B317A6C}" destId="{C0A86C49-D485-4AEA-9653-3CC10E99C1A9}" srcOrd="0" destOrd="0" presId="urn:microsoft.com/office/officeart/2005/8/layout/vList2"/>
    <dgm:cxn modelId="{47D4BC26-4E5F-4C43-BAC7-5EC8125D8EBC}" type="presOf" srcId="{F779705A-43BB-4308-9D50-F20DA3080E1B}" destId="{973ACFD9-60B0-4A25-BE65-4D0F552A975F}" srcOrd="0" destOrd="0" presId="urn:microsoft.com/office/officeart/2005/8/layout/vList2"/>
    <dgm:cxn modelId="{BFE7F728-8912-45FF-95F2-7437C6FBA19B}" srcId="{40793679-C2C2-443E-A154-75BA633A0E59}" destId="{F779705A-43BB-4308-9D50-F20DA3080E1B}" srcOrd="2" destOrd="0" parTransId="{12912FEF-8C90-423C-8F76-5C51822070A9}" sibTransId="{29EB6CE1-3B7B-4008-8BEA-42E1BE6A3A22}"/>
    <dgm:cxn modelId="{C545C237-2252-4CB2-AAE4-2D2995E7F1EC}" srcId="{40793679-C2C2-443E-A154-75BA633A0E59}" destId="{CAF4688F-DB45-48EE-A244-DC9D6273EBC1}" srcOrd="1" destOrd="0" parTransId="{E6AB0070-244E-43EB-A1C9-26BED7C8819E}" sibTransId="{03578992-1385-49F7-8260-A2D8209D4EC3}"/>
    <dgm:cxn modelId="{AE76664D-206D-4ADE-B89D-8F6EEC52AA18}" type="presOf" srcId="{40793679-C2C2-443E-A154-75BA633A0E59}" destId="{C26CC066-942E-4B44-A261-363E2D1E0F70}" srcOrd="0" destOrd="0" presId="urn:microsoft.com/office/officeart/2005/8/layout/vList2"/>
    <dgm:cxn modelId="{3375A675-570B-4110-BE79-6E506F587F51}" type="presOf" srcId="{CAF4688F-DB45-48EE-A244-DC9D6273EBC1}" destId="{F2CE5A34-5E04-4B5B-993A-96D9268D9A0D}" srcOrd="0" destOrd="0" presId="urn:microsoft.com/office/officeart/2005/8/layout/vList2"/>
    <dgm:cxn modelId="{1601F58A-F1AE-4224-A549-6526D0D40437}" type="presOf" srcId="{F72CD7FC-8F16-45B7-AD8C-3643E9F1BA5E}" destId="{7352574E-BEE8-48AC-98ED-8E4ABD7BAE51}" srcOrd="0" destOrd="0" presId="urn:microsoft.com/office/officeart/2005/8/layout/vList2"/>
    <dgm:cxn modelId="{4DAD77DC-C38E-413D-BF8A-CE434CE5E877}" srcId="{40793679-C2C2-443E-A154-75BA633A0E59}" destId="{F72CD7FC-8F16-45B7-AD8C-3643E9F1BA5E}" srcOrd="3" destOrd="0" parTransId="{B26F9296-8619-434C-BBF8-82F8ED605795}" sibTransId="{2AEE9996-83CC-4FE0-84DD-723073648317}"/>
    <dgm:cxn modelId="{3AC440F0-78A0-4464-B4B1-5E07DD11F107}" srcId="{40793679-C2C2-443E-A154-75BA633A0E59}" destId="{0B4F2872-5DE4-4224-8DC9-B20D0B317A6C}" srcOrd="0" destOrd="0" parTransId="{650018CB-9588-4298-8A10-362D9B71A9BA}" sibTransId="{2F6BAF7F-419A-47AA-A305-DD5268C6039A}"/>
    <dgm:cxn modelId="{B7E7D2F7-413B-461A-9168-4E6C2F4DBCAA}" type="presParOf" srcId="{C26CC066-942E-4B44-A261-363E2D1E0F70}" destId="{C0A86C49-D485-4AEA-9653-3CC10E99C1A9}" srcOrd="0" destOrd="0" presId="urn:microsoft.com/office/officeart/2005/8/layout/vList2"/>
    <dgm:cxn modelId="{DC7A7480-C1AC-4B08-BB81-7BAD4BB0621C}" type="presParOf" srcId="{C26CC066-942E-4B44-A261-363E2D1E0F70}" destId="{BEF36D18-6F87-4D56-8C7C-EBBAC6FFAF6E}" srcOrd="1" destOrd="0" presId="urn:microsoft.com/office/officeart/2005/8/layout/vList2"/>
    <dgm:cxn modelId="{5A412FD2-1D62-46FA-AD3B-554A53A5AF00}" type="presParOf" srcId="{C26CC066-942E-4B44-A261-363E2D1E0F70}" destId="{F2CE5A34-5E04-4B5B-993A-96D9268D9A0D}" srcOrd="2" destOrd="0" presId="urn:microsoft.com/office/officeart/2005/8/layout/vList2"/>
    <dgm:cxn modelId="{7662CED0-75A5-4631-96E0-0628843BE2AD}" type="presParOf" srcId="{C26CC066-942E-4B44-A261-363E2D1E0F70}" destId="{B18B1768-78BB-478D-BFE2-F90742A0E64B}" srcOrd="3" destOrd="0" presId="urn:microsoft.com/office/officeart/2005/8/layout/vList2"/>
    <dgm:cxn modelId="{E4A26992-A0E5-41FF-AD61-B6EF553B94A9}" type="presParOf" srcId="{C26CC066-942E-4B44-A261-363E2D1E0F70}" destId="{973ACFD9-60B0-4A25-BE65-4D0F552A975F}" srcOrd="4" destOrd="0" presId="urn:microsoft.com/office/officeart/2005/8/layout/vList2"/>
    <dgm:cxn modelId="{1D2C2961-146F-4B80-A06B-69B134436AA4}" type="presParOf" srcId="{C26CC066-942E-4B44-A261-363E2D1E0F70}" destId="{36D8E1B6-3EA4-45B6-B67E-5468F66F6229}" srcOrd="5" destOrd="0" presId="urn:microsoft.com/office/officeart/2005/8/layout/vList2"/>
    <dgm:cxn modelId="{BDA65B28-D41D-46D8-A9C4-B8F7A14FC9EB}" type="presParOf" srcId="{C26CC066-942E-4B44-A261-363E2D1E0F70}" destId="{7352574E-BEE8-48AC-98ED-8E4ABD7BAE5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793679-C2C2-443E-A154-75BA633A0E59}"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85AA0F1B-7BC4-4E02-8659-B189153D14B2}">
      <dgm:prSet custT="1"/>
      <dgm:spPr>
        <a:gradFill flip="none" rotWithShape="0">
          <a:gsLst>
            <a:gs pos="0">
              <a:schemeClr val="accent2">
                <a:hueOff val="0"/>
                <a:satOff val="0"/>
                <a:lumOff val="0"/>
                <a:tint val="66000"/>
                <a:satMod val="160000"/>
              </a:schemeClr>
            </a:gs>
            <a:gs pos="50000">
              <a:schemeClr val="accent2">
                <a:hueOff val="0"/>
                <a:satOff val="0"/>
                <a:lumOff val="0"/>
                <a:tint val="44500"/>
                <a:satMod val="160000"/>
              </a:schemeClr>
            </a:gs>
            <a:gs pos="100000">
              <a:schemeClr val="accent2">
                <a:hueOff val="0"/>
                <a:satOff val="0"/>
                <a:lumOff val="0"/>
                <a:tint val="23500"/>
                <a:satMod val="160000"/>
              </a:schemeClr>
            </a:gs>
          </a:gsLst>
          <a:path path="circle">
            <a:fillToRect t="100000" r="100000"/>
          </a:path>
          <a:tileRect l="-100000" b="-100000"/>
        </a:gradFill>
      </dgm:spPr>
      <dgm:t>
        <a:bodyPr/>
        <a:lstStyle/>
        <a:p>
          <a:pPr marL="0" lvl="0" algn="l" defTabSz="1066800" rtl="0" fontAlgn="base">
            <a:lnSpc>
              <a:spcPct val="90000"/>
            </a:lnSpc>
            <a:spcBef>
              <a:spcPct val="0"/>
            </a:spcBef>
            <a:spcAft>
              <a:spcPct val="35000"/>
            </a:spcAft>
            <a:buNone/>
          </a:pPr>
          <a:r>
            <a:rPr lang="en-US" sz="2400" b="0" i="0" dirty="0">
              <a:solidFill>
                <a:srgbClr val="002060"/>
              </a:solidFill>
              <a:effectLst/>
              <a:latin typeface="Calibri" panose="020F0502020204030204" pitchFamily="34" charset="0"/>
            </a:rPr>
            <a:t>​</a:t>
          </a:r>
          <a:endParaRPr lang="en-US" sz="2400" b="0" i="0" dirty="0">
            <a:solidFill>
              <a:srgbClr val="002060"/>
            </a:solidFill>
            <a:effectLst/>
            <a:latin typeface="Segoe UI" panose="020B0502040204020203" pitchFamily="34" charset="0"/>
          </a:endParaRPr>
        </a:p>
        <a:p>
          <a:pPr marL="0" lvl="0" algn="ctr" defTabSz="1066800" rtl="0" fontAlgn="base">
            <a:lnSpc>
              <a:spcPct val="90000"/>
            </a:lnSpc>
            <a:spcBef>
              <a:spcPct val="0"/>
            </a:spcBef>
            <a:spcAft>
              <a:spcPct val="35000"/>
            </a:spcAft>
            <a:buNone/>
          </a:pPr>
          <a:r>
            <a:rPr lang="en-GB" sz="2400" b="0" i="0" u="none" strike="noStrike" dirty="0">
              <a:solidFill>
                <a:srgbClr val="002060"/>
              </a:solidFill>
              <a:effectLst/>
              <a:latin typeface="Calibri" panose="020F0502020204030204" pitchFamily="34" charset="0"/>
            </a:rPr>
            <a:t>NWG Exploitation Response Unit </a:t>
          </a:r>
          <a:r>
            <a:rPr lang="en-US" sz="2400" b="0" i="0" dirty="0">
              <a:solidFill>
                <a:srgbClr val="002060"/>
              </a:solidFill>
              <a:effectLst/>
              <a:latin typeface="Calibri" panose="020F0502020204030204" pitchFamily="34" charset="0"/>
            </a:rPr>
            <a:t>​</a:t>
          </a:r>
          <a:br>
            <a:rPr lang="en-US" sz="2400" b="0" i="0" dirty="0">
              <a:solidFill>
                <a:srgbClr val="002060"/>
              </a:solidFill>
              <a:effectLst/>
              <a:latin typeface="Calibri" panose="020F0502020204030204" pitchFamily="34" charset="0"/>
            </a:rPr>
          </a:br>
          <a:r>
            <a:rPr lang="en-GB" sz="2400" b="0" i="0" u="none" strike="noStrike" dirty="0">
              <a:solidFill>
                <a:srgbClr val="002060"/>
              </a:solidFill>
              <a:effectLst/>
              <a:latin typeface="Calibri" panose="020F0502020204030204" pitchFamily="34" charset="0"/>
            </a:rPr>
            <a:t>Office: 01332 585371</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2400" b="0" i="0" u="none" strike="noStrike" dirty="0">
              <a:solidFill>
                <a:srgbClr val="002060"/>
              </a:solidFill>
              <a:effectLst/>
              <a:latin typeface="Calibri" panose="020F0502020204030204" pitchFamily="34" charset="0"/>
            </a:rPr>
            <a:t>Maria Cassidy Families and Communities	 </a:t>
          </a:r>
          <a:r>
            <a:rPr lang="en-GB" sz="2400" b="0" i="0" dirty="0">
              <a:solidFill>
                <a:srgbClr val="002060"/>
              </a:solidFill>
              <a:effectLst/>
              <a:latin typeface="Calibri" panose="020F0502020204030204" pitchFamily="34" charset="0"/>
            </a:rPr>
            <a:t>maria@nwgnetwork.org  </a:t>
          </a:r>
          <a:endParaRPr lang="en-GB" sz="2400" b="0" i="0" u="none" strike="noStrike" dirty="0">
            <a:solidFill>
              <a:srgbClr val="002060"/>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2400" b="0" i="0" u="none" strike="noStrike" dirty="0">
              <a:solidFill>
                <a:srgbClr val="002060"/>
              </a:solidFill>
              <a:effectLst/>
              <a:latin typeface="Calibri" panose="020F0502020204030204" pitchFamily="34" charset="0"/>
            </a:rPr>
            <a:t>Kevin Murphy Safeguarding in Sport</a:t>
          </a:r>
          <a:r>
            <a:rPr lang="en-US" sz="2400" b="0" i="0" dirty="0">
              <a:solidFill>
                <a:srgbClr val="002060"/>
              </a:solidFill>
              <a:effectLst/>
              <a:latin typeface="Calibri" panose="020F0502020204030204" pitchFamily="34" charset="0"/>
            </a:rPr>
            <a:t>​ ​	         </a:t>
          </a:r>
          <a:r>
            <a:rPr lang="en-GB" sz="2400" b="0" i="0" dirty="0">
              <a:solidFill>
                <a:srgbClr val="002060"/>
              </a:solidFill>
              <a:effectLst/>
              <a:latin typeface="Calibri" panose="020F0502020204030204" pitchFamily="34" charset="0"/>
            </a:rPr>
            <a:t>kev@nwgnetwork.org</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2400" b="0" i="0" dirty="0">
              <a:solidFill>
                <a:srgbClr val="002060"/>
              </a:solidFill>
              <a:effectLst/>
              <a:latin typeface="Calibri" panose="020F0502020204030204" pitchFamily="34" charset="0"/>
            </a:rPr>
            <a:t>Bina Parmar Safeguarding in Sport                  bina@nwgnetwork.org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2400" b="0" i="0" dirty="0">
              <a:solidFill>
                <a:srgbClr val="002060"/>
              </a:solidFill>
              <a:effectLst/>
              <a:latin typeface="Calibri" panose="020F0502020204030204" pitchFamily="34" charset="0"/>
            </a:rPr>
            <a:t>             Steve Baguley Transitions                          steve@nwgnetwork.org                            Matt Thompson Police and Justice Lead      matt@nwgnetwork.org</a:t>
          </a:r>
        </a:p>
        <a:p>
          <a:pPr marL="0" lvl="0" algn="ctr" defTabSz="1066800" rtl="0" fontAlgn="base">
            <a:lnSpc>
              <a:spcPct val="90000"/>
            </a:lnSpc>
            <a:spcBef>
              <a:spcPct val="0"/>
            </a:spcBef>
            <a:spcAft>
              <a:spcPct val="35000"/>
            </a:spcAft>
            <a:buNone/>
          </a:pPr>
          <a:endParaRPr lang="en-US" sz="2400" b="0" i="0" dirty="0">
            <a:solidFill>
              <a:srgbClr val="002060"/>
            </a:solidFill>
            <a:effectLst/>
            <a:latin typeface="Calibri" panose="020F0502020204030204" pitchFamily="34" charset="0"/>
          </a:endParaRPr>
        </a:p>
        <a:p>
          <a:pPr marL="0" lvl="0" defTabSz="1066800">
            <a:lnSpc>
              <a:spcPct val="90000"/>
            </a:lnSpc>
            <a:spcBef>
              <a:spcPct val="0"/>
            </a:spcBef>
            <a:spcAft>
              <a:spcPct val="35000"/>
            </a:spcAft>
            <a:buNone/>
          </a:pPr>
          <a:endParaRPr lang="en-GB" sz="2400" dirty="0"/>
        </a:p>
      </dgm:t>
    </dgm:pt>
    <dgm:pt modelId="{7570D815-1698-46EF-997B-D576A131FD59}" type="parTrans" cxnId="{AC22274D-D0E3-45F2-9717-22BABA3AED8A}">
      <dgm:prSet/>
      <dgm:spPr/>
      <dgm:t>
        <a:bodyPr/>
        <a:lstStyle/>
        <a:p>
          <a:endParaRPr lang="en-GB" sz="2400"/>
        </a:p>
      </dgm:t>
    </dgm:pt>
    <dgm:pt modelId="{CC39F9F8-4FD3-4B38-89E5-2CD58F99BF2D}" type="sibTrans" cxnId="{AC22274D-D0E3-45F2-9717-22BABA3AED8A}">
      <dgm:prSet/>
      <dgm:spPr/>
      <dgm:t>
        <a:bodyPr/>
        <a:lstStyle/>
        <a:p>
          <a:endParaRPr lang="en-GB" sz="2400"/>
        </a:p>
      </dgm:t>
    </dgm:pt>
    <dgm:pt modelId="{146B3D78-A0DA-45A7-BB40-1A9AB25B118E}" type="pres">
      <dgm:prSet presAssocID="{40793679-C2C2-443E-A154-75BA633A0E59}" presName="diagram" presStyleCnt="0">
        <dgm:presLayoutVars>
          <dgm:dir/>
          <dgm:resizeHandles val="exact"/>
        </dgm:presLayoutVars>
      </dgm:prSet>
      <dgm:spPr/>
    </dgm:pt>
    <dgm:pt modelId="{F3B6A741-8461-4F3F-B251-BC45052216C3}" type="pres">
      <dgm:prSet presAssocID="{85AA0F1B-7BC4-4E02-8659-B189153D14B2}" presName="node" presStyleLbl="node1" presStyleIdx="0" presStyleCnt="1" custScaleX="97755" custScaleY="69695" custLinFactY="11116" custLinFactNeighborX="1666" custLinFactNeighborY="100000">
        <dgm:presLayoutVars>
          <dgm:bulletEnabled val="1"/>
        </dgm:presLayoutVars>
      </dgm:prSet>
      <dgm:spPr/>
    </dgm:pt>
  </dgm:ptLst>
  <dgm:cxnLst>
    <dgm:cxn modelId="{F2C8FB15-86AC-4D9C-BB03-73772B972FBA}" type="presOf" srcId="{40793679-C2C2-443E-A154-75BA633A0E59}" destId="{146B3D78-A0DA-45A7-BB40-1A9AB25B118E}" srcOrd="0" destOrd="0" presId="urn:microsoft.com/office/officeart/2005/8/layout/default"/>
    <dgm:cxn modelId="{AC22274D-D0E3-45F2-9717-22BABA3AED8A}" srcId="{40793679-C2C2-443E-A154-75BA633A0E59}" destId="{85AA0F1B-7BC4-4E02-8659-B189153D14B2}" srcOrd="0" destOrd="0" parTransId="{7570D815-1698-46EF-997B-D576A131FD59}" sibTransId="{CC39F9F8-4FD3-4B38-89E5-2CD58F99BF2D}"/>
    <dgm:cxn modelId="{72A3A59D-5D1E-4581-91E2-B692FB20BB97}" type="presOf" srcId="{85AA0F1B-7BC4-4E02-8659-B189153D14B2}" destId="{F3B6A741-8461-4F3F-B251-BC45052216C3}" srcOrd="0" destOrd="0" presId="urn:microsoft.com/office/officeart/2005/8/layout/default"/>
    <dgm:cxn modelId="{8C541DFF-ED94-44EC-82EF-EAC7F64C75EB}" type="presParOf" srcId="{146B3D78-A0DA-45A7-BB40-1A9AB25B118E}" destId="{F3B6A741-8461-4F3F-B251-BC45052216C3}" srcOrd="0"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7DBE8-2402-4F4E-BAF3-DDF702ADCDA2}">
      <dsp:nvSpPr>
        <dsp:cNvPr id="0" name=""/>
        <dsp:cNvSpPr/>
      </dsp:nvSpPr>
      <dsp:spPr>
        <a:xfrm>
          <a:off x="616661" y="1711"/>
          <a:ext cx="2361426" cy="141685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25000" dirty="0">
              <a:solidFill>
                <a:schemeClr val="bg1"/>
              </a:solidFill>
            </a:rPr>
            <a:t>Training, practitioner forums and webinars</a:t>
          </a:r>
        </a:p>
      </dsp:txBody>
      <dsp:txXfrm>
        <a:off x="616661" y="1711"/>
        <a:ext cx="2361426" cy="1416855"/>
      </dsp:txXfrm>
    </dsp:sp>
    <dsp:sp modelId="{E059F951-DEE5-4592-8DC9-A003348D7117}">
      <dsp:nvSpPr>
        <dsp:cNvPr id="0" name=""/>
        <dsp:cNvSpPr/>
      </dsp:nvSpPr>
      <dsp:spPr>
        <a:xfrm>
          <a:off x="3214230" y="1711"/>
          <a:ext cx="2361426" cy="1416855"/>
        </a:xfrm>
        <a:prstGeom prst="rect">
          <a:avLst/>
        </a:prstGeom>
        <a:solidFill>
          <a:schemeClr val="accent2">
            <a:hueOff val="-291073"/>
            <a:satOff val="-16786"/>
            <a:lumOff val="17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25000" dirty="0">
              <a:solidFill>
                <a:schemeClr val="bg1"/>
              </a:solidFill>
            </a:rPr>
            <a:t>Sharing Resources and learning through our knowledge hub</a:t>
          </a:r>
          <a:endParaRPr lang="en-GB" sz="2400" kern="1200" baseline="-25000" dirty="0">
            <a:solidFill>
              <a:schemeClr val="bg1"/>
            </a:solidFill>
          </a:endParaRPr>
        </a:p>
      </dsp:txBody>
      <dsp:txXfrm>
        <a:off x="3214230" y="1711"/>
        <a:ext cx="2361426" cy="1416855"/>
      </dsp:txXfrm>
    </dsp:sp>
    <dsp:sp modelId="{23AA2D14-B534-4220-8403-935D8EFA2796}">
      <dsp:nvSpPr>
        <dsp:cNvPr id="0" name=""/>
        <dsp:cNvSpPr/>
      </dsp:nvSpPr>
      <dsp:spPr>
        <a:xfrm>
          <a:off x="616661" y="1654710"/>
          <a:ext cx="2361426" cy="1416855"/>
        </a:xfrm>
        <a:prstGeom prst="rect">
          <a:avLst/>
        </a:prstGeom>
        <a:solidFill>
          <a:schemeClr val="accent2">
            <a:hueOff val="-582145"/>
            <a:satOff val="-33571"/>
            <a:lumOff val="34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25000" dirty="0">
              <a:solidFill>
                <a:schemeClr val="bg1"/>
              </a:solidFill>
            </a:rPr>
            <a:t>Exploitation Response Unit</a:t>
          </a:r>
        </a:p>
      </dsp:txBody>
      <dsp:txXfrm>
        <a:off x="616661" y="1654710"/>
        <a:ext cx="2361426" cy="1416855"/>
      </dsp:txXfrm>
    </dsp:sp>
    <dsp:sp modelId="{1E659DF1-C043-40A2-9616-CBFC095D0DA7}">
      <dsp:nvSpPr>
        <dsp:cNvPr id="0" name=""/>
        <dsp:cNvSpPr/>
      </dsp:nvSpPr>
      <dsp:spPr>
        <a:xfrm>
          <a:off x="3214230" y="1654710"/>
          <a:ext cx="2361426" cy="1416855"/>
        </a:xfrm>
        <a:prstGeom prst="rect">
          <a:avLst/>
        </a:prstGeom>
        <a:solidFill>
          <a:schemeClr val="accent2">
            <a:hueOff val="-873218"/>
            <a:satOff val="-50357"/>
            <a:lumOff val="5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25000" dirty="0" err="1">
              <a:solidFill>
                <a:schemeClr val="bg1"/>
              </a:solidFill>
            </a:rPr>
            <a:t>Surgerys</a:t>
          </a:r>
          <a:r>
            <a:rPr lang="en-US" sz="2400" kern="1200" baseline="-25000" dirty="0">
              <a:solidFill>
                <a:schemeClr val="bg1"/>
              </a:solidFill>
            </a:rPr>
            <a:t> and reviews</a:t>
          </a:r>
        </a:p>
        <a:p>
          <a:pPr marL="0" lvl="0" indent="0" algn="ctr" defTabSz="1066800">
            <a:lnSpc>
              <a:spcPct val="90000"/>
            </a:lnSpc>
            <a:spcBef>
              <a:spcPct val="0"/>
            </a:spcBef>
            <a:spcAft>
              <a:spcPct val="35000"/>
            </a:spcAft>
            <a:buNone/>
          </a:pPr>
          <a:endParaRPr lang="en-US" sz="2400" kern="1200" baseline="-25000" dirty="0"/>
        </a:p>
      </dsp:txBody>
      <dsp:txXfrm>
        <a:off x="3214230" y="1654710"/>
        <a:ext cx="2361426" cy="1416855"/>
      </dsp:txXfrm>
    </dsp:sp>
    <dsp:sp modelId="{52C66FC5-A0B2-4562-A21C-9FE6A44556BE}">
      <dsp:nvSpPr>
        <dsp:cNvPr id="0" name=""/>
        <dsp:cNvSpPr/>
      </dsp:nvSpPr>
      <dsp:spPr>
        <a:xfrm>
          <a:off x="616661" y="3307708"/>
          <a:ext cx="2361426" cy="1416855"/>
        </a:xfrm>
        <a:prstGeom prst="rect">
          <a:avLst/>
        </a:prstGeom>
        <a:solidFill>
          <a:schemeClr val="accent2">
            <a:hueOff val="-1164290"/>
            <a:satOff val="-67142"/>
            <a:lumOff val="6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25000" dirty="0">
              <a:solidFill>
                <a:schemeClr val="bg1"/>
              </a:solidFill>
              <a:latin typeface="+mn-lt"/>
            </a:rPr>
            <a:t>Developing guidance, reports and resources in collaboration with key partners</a:t>
          </a:r>
        </a:p>
      </dsp:txBody>
      <dsp:txXfrm>
        <a:off x="616661" y="3307708"/>
        <a:ext cx="2361426" cy="1416855"/>
      </dsp:txXfrm>
    </dsp:sp>
    <dsp:sp modelId="{F3B6A741-8461-4F3F-B251-BC45052216C3}">
      <dsp:nvSpPr>
        <dsp:cNvPr id="0" name=""/>
        <dsp:cNvSpPr/>
      </dsp:nvSpPr>
      <dsp:spPr>
        <a:xfrm>
          <a:off x="3214230" y="3307708"/>
          <a:ext cx="2361426" cy="1416855"/>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Campaigns</a:t>
          </a:r>
          <a:endParaRPr lang="en-GB" sz="2400" kern="1200" dirty="0">
            <a:solidFill>
              <a:schemeClr val="bg1"/>
            </a:solidFill>
          </a:endParaRPr>
        </a:p>
      </dsp:txBody>
      <dsp:txXfrm>
        <a:off x="3214230" y="3307708"/>
        <a:ext cx="2361426" cy="1416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86C49-D485-4AEA-9653-3CC10E99C1A9}">
      <dsp:nvSpPr>
        <dsp:cNvPr id="0" name=""/>
        <dsp:cNvSpPr/>
      </dsp:nvSpPr>
      <dsp:spPr>
        <a:xfrm>
          <a:off x="0" y="22333"/>
          <a:ext cx="6699333" cy="120576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baseline="-25000" dirty="0">
              <a:solidFill>
                <a:schemeClr val="tx1"/>
              </a:solidFill>
              <a:latin typeface="Calibri" panose="020F0502020204030204" pitchFamily="34" charset="0"/>
            </a:rPr>
            <a:t>Taking the Learning from CSE into Wider Exploitation</a:t>
          </a:r>
        </a:p>
      </dsp:txBody>
      <dsp:txXfrm>
        <a:off x="58860" y="81193"/>
        <a:ext cx="6581613" cy="1088042"/>
      </dsp:txXfrm>
    </dsp:sp>
    <dsp:sp modelId="{F2CE5A34-5E04-4B5B-993A-96D9268D9A0D}">
      <dsp:nvSpPr>
        <dsp:cNvPr id="0" name=""/>
        <dsp:cNvSpPr/>
      </dsp:nvSpPr>
      <dsp:spPr>
        <a:xfrm>
          <a:off x="0" y="1221765"/>
          <a:ext cx="6699333" cy="120576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GB" sz="2400" b="0" i="0" kern="1200" dirty="0">
              <a:solidFill>
                <a:srgbClr val="000000"/>
              </a:solidFill>
              <a:effectLst/>
              <a:latin typeface="Calibri" panose="020F0502020204030204" pitchFamily="34" charset="0"/>
            </a:rPr>
            <a:t>​Gender bias, </a:t>
          </a:r>
          <a:r>
            <a:rPr lang="en-GB" sz="2400" b="0" i="0" kern="1200" dirty="0" err="1">
              <a:solidFill>
                <a:srgbClr val="000000"/>
              </a:solidFill>
              <a:effectLst/>
              <a:latin typeface="Calibri" panose="020F0502020204030204" pitchFamily="34" charset="0"/>
            </a:rPr>
            <a:t>Adultification</a:t>
          </a:r>
          <a:r>
            <a:rPr lang="en-GB" sz="2400" b="0" i="0" kern="1200" dirty="0">
              <a:solidFill>
                <a:srgbClr val="000000"/>
              </a:solidFill>
              <a:effectLst/>
              <a:latin typeface="Calibri" panose="020F0502020204030204" pitchFamily="34" charset="0"/>
            </a:rPr>
            <a:t> and Language</a:t>
          </a:r>
          <a:endParaRPr lang="en-GB" sz="2400" b="0" i="0" kern="1200" dirty="0">
            <a:solidFill>
              <a:srgbClr val="000000"/>
            </a:solidFill>
            <a:effectLst/>
            <a:latin typeface="Arial" panose="020B0604020202020204" pitchFamily="34" charset="0"/>
          </a:endParaRPr>
        </a:p>
      </dsp:txBody>
      <dsp:txXfrm>
        <a:off x="58860" y="1280625"/>
        <a:ext cx="6581613" cy="1088042"/>
      </dsp:txXfrm>
    </dsp:sp>
    <dsp:sp modelId="{973ACFD9-60B0-4A25-BE65-4D0F552A975F}">
      <dsp:nvSpPr>
        <dsp:cNvPr id="0" name=""/>
        <dsp:cNvSpPr/>
      </dsp:nvSpPr>
      <dsp:spPr>
        <a:xfrm>
          <a:off x="0" y="2440117"/>
          <a:ext cx="6699333" cy="120576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0" i="0" kern="1200" dirty="0">
              <a:solidFill>
                <a:srgbClr val="000000"/>
              </a:solidFill>
              <a:effectLst/>
              <a:latin typeface="Calibri" panose="020F0502020204030204" pitchFamily="34" charset="0"/>
            </a:rPr>
            <a:t>​Contextual and Transitional Safeguarding and Working With Parents as Safeguarding Partners</a:t>
          </a:r>
          <a:endParaRPr lang="en-US" sz="2400" b="0" i="0" kern="1200" dirty="0">
            <a:solidFill>
              <a:srgbClr val="000000"/>
            </a:solidFill>
            <a:effectLst/>
            <a:latin typeface="Arial" panose="020B0604020202020204" pitchFamily="34" charset="0"/>
          </a:endParaRPr>
        </a:p>
      </dsp:txBody>
      <dsp:txXfrm>
        <a:off x="58860" y="2498977"/>
        <a:ext cx="6581613" cy="1088042"/>
      </dsp:txXfrm>
    </dsp:sp>
    <dsp:sp modelId="{7352574E-BEE8-48AC-98ED-8E4ABD7BAE51}">
      <dsp:nvSpPr>
        <dsp:cNvPr id="0" name=""/>
        <dsp:cNvSpPr/>
      </dsp:nvSpPr>
      <dsp:spPr>
        <a:xfrm>
          <a:off x="0" y="3655742"/>
          <a:ext cx="6699333" cy="120576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0" i="0" kern="1200" dirty="0">
              <a:solidFill>
                <a:srgbClr val="000000"/>
              </a:solidFill>
              <a:effectLst/>
              <a:latin typeface="Calibri" panose="020F0502020204030204" pitchFamily="34" charset="0"/>
            </a:rPr>
            <a:t>​Sharing the learning and what works</a:t>
          </a:r>
          <a:endParaRPr lang="en-US" sz="2400" b="0" i="0" kern="1200" dirty="0">
            <a:solidFill>
              <a:srgbClr val="000000"/>
            </a:solidFill>
            <a:effectLst/>
            <a:latin typeface="Arial" panose="020B0604020202020204" pitchFamily="34" charset="0"/>
          </a:endParaRPr>
        </a:p>
      </dsp:txBody>
      <dsp:txXfrm>
        <a:off x="58860" y="3714602"/>
        <a:ext cx="6581613" cy="1088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6A741-8461-4F3F-B251-BC45052216C3}">
      <dsp:nvSpPr>
        <dsp:cNvPr id="0" name=""/>
        <dsp:cNvSpPr/>
      </dsp:nvSpPr>
      <dsp:spPr>
        <a:xfrm>
          <a:off x="262761" y="683961"/>
          <a:ext cx="11441557" cy="4894395"/>
        </a:xfrm>
        <a:prstGeom prst="rect">
          <a:avLst/>
        </a:prstGeom>
        <a:gradFill flip="none" rotWithShape="0">
          <a:gsLst>
            <a:gs pos="0">
              <a:schemeClr val="accent2">
                <a:hueOff val="0"/>
                <a:satOff val="0"/>
                <a:lumOff val="0"/>
                <a:tint val="66000"/>
                <a:satMod val="160000"/>
              </a:schemeClr>
            </a:gs>
            <a:gs pos="50000">
              <a:schemeClr val="accent2">
                <a:hueOff val="0"/>
                <a:satOff val="0"/>
                <a:lumOff val="0"/>
                <a:tint val="44500"/>
                <a:satMod val="160000"/>
              </a:schemeClr>
            </a:gs>
            <a:gs pos="100000">
              <a:schemeClr val="accent2">
                <a:hueOff val="0"/>
                <a:satOff val="0"/>
                <a:lumOff val="0"/>
                <a:tint val="23500"/>
                <a:satMod val="160000"/>
              </a:schemeClr>
            </a:gs>
          </a:gsLst>
          <a:path path="circle">
            <a:fillToRect t="100000" r="100000"/>
          </a:path>
          <a:tileRect l="-100000" b="-100000"/>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algn="l" defTabSz="1066800" rtl="0" fontAlgn="base">
            <a:lnSpc>
              <a:spcPct val="90000"/>
            </a:lnSpc>
            <a:spcBef>
              <a:spcPct val="0"/>
            </a:spcBef>
            <a:spcAft>
              <a:spcPct val="35000"/>
            </a:spcAft>
            <a:buNone/>
          </a:pPr>
          <a:r>
            <a:rPr lang="en-US" sz="2400" b="0" i="0" kern="1200" dirty="0">
              <a:solidFill>
                <a:srgbClr val="002060"/>
              </a:solidFill>
              <a:effectLst/>
              <a:latin typeface="Calibri" panose="020F0502020204030204" pitchFamily="34" charset="0"/>
            </a:rPr>
            <a:t>​</a:t>
          </a:r>
          <a:endParaRPr lang="en-US" sz="2400" b="0" i="0" kern="1200" dirty="0">
            <a:solidFill>
              <a:srgbClr val="002060"/>
            </a:solidFill>
            <a:effectLst/>
            <a:latin typeface="Segoe UI" panose="020B0502040204020203" pitchFamily="34" charset="0"/>
          </a:endParaRPr>
        </a:p>
        <a:p>
          <a:pPr marL="0" lvl="0" algn="ctr" defTabSz="1066800" rtl="0" fontAlgn="base">
            <a:lnSpc>
              <a:spcPct val="90000"/>
            </a:lnSpc>
            <a:spcBef>
              <a:spcPct val="0"/>
            </a:spcBef>
            <a:spcAft>
              <a:spcPct val="35000"/>
            </a:spcAft>
            <a:buNone/>
          </a:pPr>
          <a:r>
            <a:rPr lang="en-GB" sz="2400" b="0" i="0" u="none" strike="noStrike" kern="1200" dirty="0">
              <a:solidFill>
                <a:srgbClr val="002060"/>
              </a:solidFill>
              <a:effectLst/>
              <a:latin typeface="Calibri" panose="020F0502020204030204" pitchFamily="34" charset="0"/>
            </a:rPr>
            <a:t>NWG Exploitation Response Unit </a:t>
          </a:r>
          <a:r>
            <a:rPr lang="en-US" sz="2400" b="0" i="0" kern="1200" dirty="0">
              <a:solidFill>
                <a:srgbClr val="002060"/>
              </a:solidFill>
              <a:effectLst/>
              <a:latin typeface="Calibri" panose="020F0502020204030204" pitchFamily="34" charset="0"/>
            </a:rPr>
            <a:t>​</a:t>
          </a:r>
          <a:br>
            <a:rPr lang="en-US" sz="2400" b="0" i="0" kern="1200" dirty="0">
              <a:solidFill>
                <a:srgbClr val="002060"/>
              </a:solidFill>
              <a:effectLst/>
              <a:latin typeface="Calibri" panose="020F0502020204030204" pitchFamily="34" charset="0"/>
            </a:rPr>
          </a:br>
          <a:r>
            <a:rPr lang="en-GB" sz="2400" b="0" i="0" u="none" strike="noStrike" kern="1200" dirty="0">
              <a:solidFill>
                <a:srgbClr val="002060"/>
              </a:solidFill>
              <a:effectLst/>
              <a:latin typeface="Calibri" panose="020F0502020204030204" pitchFamily="34" charset="0"/>
            </a:rPr>
            <a:t>Office: 01332 585371</a:t>
          </a:r>
        </a:p>
        <a:p>
          <a:pPr marL="0" marR="0" lvl="0" indent="0" algn="ctr" defTabSz="914400" rtl="0" eaLnBrk="1" fontAlgn="base" latinLnBrk="0" hangingPunct="1">
            <a:lnSpc>
              <a:spcPct val="100000"/>
            </a:lnSpc>
            <a:spcBef>
              <a:spcPct val="0"/>
            </a:spcBef>
            <a:spcAft>
              <a:spcPts val="0"/>
            </a:spcAft>
            <a:buClrTx/>
            <a:buSzTx/>
            <a:buFontTx/>
            <a:buNone/>
            <a:tabLst/>
            <a:defRPr/>
          </a:pPr>
          <a:r>
            <a:rPr lang="en-GB" sz="2400" b="0" i="0" u="none" strike="noStrike" kern="1200" dirty="0">
              <a:solidFill>
                <a:srgbClr val="002060"/>
              </a:solidFill>
              <a:effectLst/>
              <a:latin typeface="Calibri" panose="020F0502020204030204" pitchFamily="34" charset="0"/>
            </a:rPr>
            <a:t>Maria Cassidy Families and Communities	 </a:t>
          </a:r>
          <a:r>
            <a:rPr lang="en-GB" sz="2400" b="0" i="0" kern="1200" dirty="0">
              <a:solidFill>
                <a:srgbClr val="002060"/>
              </a:solidFill>
              <a:effectLst/>
              <a:latin typeface="Calibri" panose="020F0502020204030204" pitchFamily="34" charset="0"/>
            </a:rPr>
            <a:t>maria@nwgnetwork.org  </a:t>
          </a:r>
          <a:endParaRPr lang="en-GB" sz="2400" b="0" i="0" u="none" strike="noStrike" kern="1200" dirty="0">
            <a:solidFill>
              <a:srgbClr val="002060"/>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lang="en-GB" sz="2400" b="0" i="0" u="none" strike="noStrike" kern="1200" dirty="0">
              <a:solidFill>
                <a:srgbClr val="002060"/>
              </a:solidFill>
              <a:effectLst/>
              <a:latin typeface="Calibri" panose="020F0502020204030204" pitchFamily="34" charset="0"/>
            </a:rPr>
            <a:t>Kevin Murphy Safeguarding in Sport</a:t>
          </a:r>
          <a:r>
            <a:rPr lang="en-US" sz="2400" b="0" i="0" kern="1200" dirty="0">
              <a:solidFill>
                <a:srgbClr val="002060"/>
              </a:solidFill>
              <a:effectLst/>
              <a:latin typeface="Calibri" panose="020F0502020204030204" pitchFamily="34" charset="0"/>
            </a:rPr>
            <a:t>​ ​	         </a:t>
          </a:r>
          <a:r>
            <a:rPr lang="en-GB" sz="2400" b="0" i="0" kern="1200" dirty="0">
              <a:solidFill>
                <a:srgbClr val="002060"/>
              </a:solidFill>
              <a:effectLst/>
              <a:latin typeface="Calibri" panose="020F0502020204030204" pitchFamily="34" charset="0"/>
            </a:rPr>
            <a:t>kev@nwgnetwork.org</a:t>
          </a:r>
        </a:p>
        <a:p>
          <a:pPr marL="0" marR="0" lvl="0" indent="0" algn="ctr" defTabSz="914400" rtl="0" eaLnBrk="1" fontAlgn="base" latinLnBrk="0" hangingPunct="1">
            <a:lnSpc>
              <a:spcPct val="100000"/>
            </a:lnSpc>
            <a:spcBef>
              <a:spcPct val="0"/>
            </a:spcBef>
            <a:spcAft>
              <a:spcPts val="0"/>
            </a:spcAft>
            <a:buClrTx/>
            <a:buSzTx/>
            <a:buFontTx/>
            <a:buNone/>
            <a:tabLst/>
            <a:defRPr/>
          </a:pPr>
          <a:r>
            <a:rPr lang="en-GB" sz="2400" b="0" i="0" kern="1200" dirty="0">
              <a:solidFill>
                <a:srgbClr val="002060"/>
              </a:solidFill>
              <a:effectLst/>
              <a:latin typeface="Calibri" panose="020F0502020204030204" pitchFamily="34" charset="0"/>
            </a:rPr>
            <a:t>Bina Parmar Safeguarding in Sport                  bina@nwgnetwork.org  ​</a:t>
          </a:r>
        </a:p>
        <a:p>
          <a:pPr marL="0" marR="0" lvl="0" indent="0" algn="ctr" defTabSz="914400" rtl="0" eaLnBrk="1" fontAlgn="base" latinLnBrk="0" hangingPunct="1">
            <a:lnSpc>
              <a:spcPct val="100000"/>
            </a:lnSpc>
            <a:spcBef>
              <a:spcPct val="0"/>
            </a:spcBef>
            <a:spcAft>
              <a:spcPts val="0"/>
            </a:spcAft>
            <a:buClrTx/>
            <a:buSzTx/>
            <a:buFontTx/>
            <a:buNone/>
            <a:tabLst/>
            <a:defRPr/>
          </a:pPr>
          <a:r>
            <a:rPr lang="en-GB" sz="2400" b="0" i="0" kern="1200" dirty="0">
              <a:solidFill>
                <a:srgbClr val="002060"/>
              </a:solidFill>
              <a:effectLst/>
              <a:latin typeface="Calibri" panose="020F0502020204030204" pitchFamily="34" charset="0"/>
            </a:rPr>
            <a:t>             Steve Baguley Transitions                          steve@nwgnetwork.org                            Matt Thompson Police and Justice Lead      matt@nwgnetwork.org</a:t>
          </a:r>
        </a:p>
        <a:p>
          <a:pPr marL="0" lvl="0" algn="ctr" defTabSz="1066800" rtl="0" fontAlgn="base">
            <a:lnSpc>
              <a:spcPct val="90000"/>
            </a:lnSpc>
            <a:spcBef>
              <a:spcPct val="0"/>
            </a:spcBef>
            <a:spcAft>
              <a:spcPct val="35000"/>
            </a:spcAft>
            <a:buNone/>
          </a:pPr>
          <a:endParaRPr lang="en-US" sz="2400" b="0" i="0" kern="1200" dirty="0">
            <a:solidFill>
              <a:srgbClr val="002060"/>
            </a:solidFill>
            <a:effectLst/>
            <a:latin typeface="Calibri" panose="020F0502020204030204" pitchFamily="34" charset="0"/>
          </a:endParaRPr>
        </a:p>
        <a:p>
          <a:pPr marL="0" lvl="0" defTabSz="1066800">
            <a:lnSpc>
              <a:spcPct val="90000"/>
            </a:lnSpc>
            <a:spcBef>
              <a:spcPct val="0"/>
            </a:spcBef>
            <a:spcAft>
              <a:spcPct val="35000"/>
            </a:spcAft>
            <a:buNone/>
          </a:pPr>
          <a:endParaRPr lang="en-GB" sz="2400" kern="1200" dirty="0"/>
        </a:p>
      </dsp:txBody>
      <dsp:txXfrm>
        <a:off x="262761" y="683961"/>
        <a:ext cx="11441557" cy="48943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GB" dirty="0"/>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FC52630E-78F3-44C4-B8B4-393507B30AF4}" type="datetimeFigureOut">
              <a:rPr lang="en-GB" smtClean="0"/>
              <a:t>23/03/2022</a:t>
            </a:fld>
            <a:endParaRPr lang="en-GB" dirty="0"/>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GB" dirty="0"/>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136CB242-DA15-422F-BDF5-F3AEC3D010ED}" type="slidenum">
              <a:rPr lang="en-GB" smtClean="0"/>
              <a:t>‹#›</a:t>
            </a:fld>
            <a:endParaRPr lang="en-GB" dirty="0"/>
          </a:p>
        </p:txBody>
      </p:sp>
    </p:spTree>
    <p:extLst>
      <p:ext uri="{BB962C8B-B14F-4D97-AF65-F5344CB8AC3E}">
        <p14:creationId xmlns:p14="http://schemas.microsoft.com/office/powerpoint/2010/main" val="675334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Presentation</a:t>
            </a:r>
          </a:p>
        </p:txBody>
      </p:sp>
      <p:sp>
        <p:nvSpPr>
          <p:cNvPr id="4" name="Slide Number Placeholder 3"/>
          <p:cNvSpPr>
            <a:spLocks noGrp="1"/>
          </p:cNvSpPr>
          <p:nvPr>
            <p:ph type="sldNum" sz="quarter" idx="5"/>
          </p:nvPr>
        </p:nvSpPr>
        <p:spPr/>
        <p:txBody>
          <a:bodyPr/>
          <a:lstStyle/>
          <a:p>
            <a:pPr defTabSz="940460">
              <a:defRPr/>
            </a:pPr>
            <a:fld id="{4A104052-99FF-ED42-87E4-9A21A56869A4}" type="slidenum">
              <a:rPr lang="en-US">
                <a:solidFill>
                  <a:prstClr val="black"/>
                </a:solidFill>
                <a:latin typeface="Calibri" panose="020F0502020204030204"/>
              </a:rPr>
              <a:pPr defTabSz="940460">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8386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192088"/>
            <a:ext cx="3829050" cy="2154237"/>
          </a:xfrm>
        </p:spPr>
      </p:sp>
      <p:sp>
        <p:nvSpPr>
          <p:cNvPr id="3" name="Notes Placeholder 2"/>
          <p:cNvSpPr>
            <a:spLocks noGrp="1"/>
          </p:cNvSpPr>
          <p:nvPr>
            <p:ph type="body" idx="1"/>
          </p:nvPr>
        </p:nvSpPr>
        <p:spPr>
          <a:xfrm>
            <a:off x="0" y="2412220"/>
            <a:ext cx="6825700" cy="6638634"/>
          </a:xfrm>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40460" rtl="0" eaLnBrk="1" fontAlgn="auto" latinLnBrk="0" hangingPunct="1">
              <a:lnSpc>
                <a:spcPct val="100000"/>
              </a:lnSpc>
              <a:spcBef>
                <a:spcPts val="0"/>
              </a:spcBef>
              <a:spcAft>
                <a:spcPts val="0"/>
              </a:spcAft>
              <a:buClrTx/>
              <a:buSzTx/>
              <a:buFontTx/>
              <a:buNone/>
              <a:tabLst/>
              <a:defRPr/>
            </a:pPr>
            <a:fld id="{4A104052-99FF-ED42-87E4-9A21A56869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046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2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192088"/>
            <a:ext cx="3829050" cy="2154237"/>
          </a:xfrm>
        </p:spPr>
      </p:sp>
      <p:sp>
        <p:nvSpPr>
          <p:cNvPr id="3" name="Notes Placeholder 2"/>
          <p:cNvSpPr>
            <a:spLocks noGrp="1"/>
          </p:cNvSpPr>
          <p:nvPr>
            <p:ph type="body" idx="1"/>
          </p:nvPr>
        </p:nvSpPr>
        <p:spPr>
          <a:xfrm>
            <a:off x="0" y="2412220"/>
            <a:ext cx="6825700" cy="6638634"/>
          </a:xfrm>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40460" rtl="0" eaLnBrk="1" fontAlgn="auto" latinLnBrk="0" hangingPunct="1">
              <a:lnSpc>
                <a:spcPct val="100000"/>
              </a:lnSpc>
              <a:spcBef>
                <a:spcPts val="0"/>
              </a:spcBef>
              <a:spcAft>
                <a:spcPts val="0"/>
              </a:spcAft>
              <a:buClrTx/>
              <a:buSzTx/>
              <a:buFontTx/>
              <a:buNone/>
              <a:tabLst/>
              <a:defRPr/>
            </a:pPr>
            <a:fld id="{4A104052-99FF-ED42-87E4-9A21A56869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046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18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300038"/>
            <a:ext cx="5043488" cy="2836862"/>
          </a:xfrm>
        </p:spPr>
      </p:sp>
      <p:sp>
        <p:nvSpPr>
          <p:cNvPr id="3" name="Notes Placeholder 2"/>
          <p:cNvSpPr>
            <a:spLocks noGrp="1"/>
          </p:cNvSpPr>
          <p:nvPr>
            <p:ph type="body" idx="1"/>
          </p:nvPr>
        </p:nvSpPr>
        <p:spPr>
          <a:xfrm>
            <a:off x="708660" y="3319717"/>
            <a:ext cx="5669280" cy="3690461"/>
          </a:xfrm>
        </p:spPr>
        <p:txBody>
          <a:bodyPr/>
          <a:lstStyle/>
          <a:p>
            <a:endParaRPr lang="en-GB" dirty="0"/>
          </a:p>
        </p:txBody>
      </p:sp>
      <p:sp>
        <p:nvSpPr>
          <p:cNvPr id="4" name="Slide Number Placeholder 3"/>
          <p:cNvSpPr>
            <a:spLocks noGrp="1"/>
          </p:cNvSpPr>
          <p:nvPr>
            <p:ph type="sldNum" sz="quarter" idx="5"/>
          </p:nvPr>
        </p:nvSpPr>
        <p:spPr/>
        <p:txBody>
          <a:bodyPr/>
          <a:lstStyle/>
          <a:p>
            <a:pPr defTabSz="940460">
              <a:defRPr/>
            </a:pPr>
            <a:fld id="{4A104052-99FF-ED42-87E4-9A21A56869A4}" type="slidenum">
              <a:rPr lang="en-US">
                <a:solidFill>
                  <a:prstClr val="black"/>
                </a:solidFill>
                <a:latin typeface="Calibri" panose="020F0502020204030204"/>
              </a:rPr>
              <a:pPr defTabSz="940460">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69169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0" y="2412220"/>
            <a:ext cx="6825700" cy="6638634"/>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0460" rtl="0" eaLnBrk="1" fontAlgn="auto" latinLnBrk="0" hangingPunct="1">
              <a:lnSpc>
                <a:spcPct val="100000"/>
              </a:lnSpc>
              <a:spcBef>
                <a:spcPts val="0"/>
              </a:spcBef>
              <a:spcAft>
                <a:spcPts val="0"/>
              </a:spcAft>
              <a:buClrTx/>
              <a:buSzTx/>
              <a:buFontTx/>
              <a:buNone/>
              <a:tabLst/>
              <a:defRPr/>
            </a:pPr>
            <a:fld id="{4A104052-99FF-ED42-87E4-9A21A56869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046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1C4AE9C-C47F-44E9-A373-E27847417CBF}"/>
              </a:ext>
            </a:extLst>
          </p:cNvPr>
          <p:cNvSpPr txBox="1"/>
          <p:nvPr/>
        </p:nvSpPr>
        <p:spPr>
          <a:xfrm>
            <a:off x="468142" y="822388"/>
            <a:ext cx="5666844"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Our offer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Teaining</a:t>
            </a:r>
            <a:r>
              <a:rPr kumimoji="0" lang="en-US" sz="1600" b="0" i="0" u="none" strike="noStrike" kern="1200" cap="none" spc="0" normalizeH="0" baseline="0" noProof="0" dirty="0">
                <a:ln>
                  <a:noFill/>
                </a:ln>
                <a:solidFill>
                  <a:prstClr val="black"/>
                </a:solidFill>
                <a:effectLst/>
                <a:uLnTx/>
                <a:uFillTx/>
                <a:latin typeface="Calibri"/>
                <a:ea typeface="+mn-ea"/>
                <a:cs typeface="+mn-cs"/>
              </a:rPr>
              <a:t> forum and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webinaras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Sharing resources through our knowledge hub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Exploitation 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Surgerys</a:t>
            </a:r>
            <a:r>
              <a:rPr kumimoji="0" lang="en-US" sz="1600" b="0" i="0" u="none" strike="noStrike" kern="1200" cap="none" spc="0" normalizeH="0" baseline="0" noProof="0" dirty="0">
                <a:ln>
                  <a:noFill/>
                </a:ln>
                <a:solidFill>
                  <a:prstClr val="black"/>
                </a:solidFill>
                <a:effectLst/>
                <a:uLnTx/>
                <a:uFillTx/>
                <a:latin typeface="Calibri"/>
                <a:ea typeface="+mn-ea"/>
                <a:cs typeface="+mn-cs"/>
              </a:rPr>
              <a:t> and reviews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Dev guidance reports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resoruces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Sport England funded to raise awareness around grassroots sports and sport and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leiure</a:t>
            </a:r>
            <a:r>
              <a:rPr kumimoji="0" lang="en-US" sz="1600" b="0" i="0" u="none" strike="noStrike" kern="1200" cap="none" spc="0" normalizeH="0" baseline="0" noProof="0" dirty="0">
                <a:ln>
                  <a:noFill/>
                </a:ln>
                <a:solidFill>
                  <a:prstClr val="black"/>
                </a:solidFill>
                <a:effectLst/>
                <a:uLnTx/>
                <a:uFillTx/>
                <a:latin typeface="Calibri"/>
                <a:ea typeface="+mn-ea"/>
                <a:cs typeface="+mn-cs"/>
              </a:rPr>
              <a:t> sector.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Fits in with contextual safeguarding safer spaces and places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Doors</a:t>
            </a:r>
            <a:r>
              <a:rPr lang="en-US" sz="1600" dirty="0" err="1">
                <a:solidFill>
                  <a:prstClr val="black"/>
                </a:solidFill>
                <a:latin typeface="Calibri"/>
              </a:rPr>
              <a:t>tep</a:t>
            </a:r>
            <a:r>
              <a:rPr lang="en-US" sz="1600" dirty="0">
                <a:solidFill>
                  <a:prstClr val="black"/>
                </a:solidFill>
                <a:latin typeface="Calibri"/>
              </a:rPr>
              <a:t> sports youth sector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Role of families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highlight>
                  <a:srgbClr val="FFFF00"/>
                </a:highlight>
                <a:uLnTx/>
                <a:uFillTx/>
                <a:latin typeface="Calibri"/>
                <a:ea typeface="+mn-ea"/>
                <a:cs typeface="+mn-cs"/>
              </a:rPr>
              <a:t>Next slide</a:t>
            </a:r>
          </a:p>
        </p:txBody>
      </p:sp>
    </p:spTree>
    <p:extLst>
      <p:ext uri="{BB962C8B-B14F-4D97-AF65-F5344CB8AC3E}">
        <p14:creationId xmlns:p14="http://schemas.microsoft.com/office/powerpoint/2010/main" val="42359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192088"/>
            <a:ext cx="3829050" cy="2154237"/>
          </a:xfrm>
        </p:spPr>
      </p:sp>
      <p:sp>
        <p:nvSpPr>
          <p:cNvPr id="3" name="Notes Placeholder 2"/>
          <p:cNvSpPr>
            <a:spLocks noGrp="1"/>
          </p:cNvSpPr>
          <p:nvPr>
            <p:ph type="body" idx="1"/>
          </p:nvPr>
        </p:nvSpPr>
        <p:spPr>
          <a:xfrm>
            <a:off x="0" y="2412220"/>
            <a:ext cx="6825700" cy="6638634"/>
          </a:xfrm>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40460" rtl="0" eaLnBrk="1" fontAlgn="auto" latinLnBrk="0" hangingPunct="1">
              <a:lnSpc>
                <a:spcPct val="100000"/>
              </a:lnSpc>
              <a:spcBef>
                <a:spcPts val="0"/>
              </a:spcBef>
              <a:spcAft>
                <a:spcPts val="0"/>
              </a:spcAft>
              <a:buClrTx/>
              <a:buSzTx/>
              <a:buFontTx/>
              <a:buNone/>
              <a:tabLst/>
              <a:defRPr/>
            </a:pPr>
            <a:fld id="{4A104052-99FF-ED42-87E4-9A21A56869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046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8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192088"/>
            <a:ext cx="3829050" cy="2154237"/>
          </a:xfrm>
        </p:spPr>
      </p:sp>
      <p:sp>
        <p:nvSpPr>
          <p:cNvPr id="3" name="Notes Placeholder 2"/>
          <p:cNvSpPr>
            <a:spLocks noGrp="1"/>
          </p:cNvSpPr>
          <p:nvPr>
            <p:ph type="body" idx="1"/>
          </p:nvPr>
        </p:nvSpPr>
        <p:spPr>
          <a:xfrm>
            <a:off x="0" y="2412220"/>
            <a:ext cx="6825700" cy="6638634"/>
          </a:xfrm>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40460" rtl="0" eaLnBrk="1" fontAlgn="auto" latinLnBrk="0" hangingPunct="1">
              <a:lnSpc>
                <a:spcPct val="100000"/>
              </a:lnSpc>
              <a:spcBef>
                <a:spcPts val="0"/>
              </a:spcBef>
              <a:spcAft>
                <a:spcPts val="0"/>
              </a:spcAft>
              <a:buClrTx/>
              <a:buSzTx/>
              <a:buFontTx/>
              <a:buNone/>
              <a:tabLst/>
              <a:defRPr/>
            </a:pPr>
            <a:fld id="{4A104052-99FF-ED42-87E4-9A21A56869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046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98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192088"/>
            <a:ext cx="3829050" cy="2154237"/>
          </a:xfrm>
        </p:spPr>
      </p:sp>
      <p:sp>
        <p:nvSpPr>
          <p:cNvPr id="3" name="Notes Placeholder 2"/>
          <p:cNvSpPr>
            <a:spLocks noGrp="1"/>
          </p:cNvSpPr>
          <p:nvPr>
            <p:ph type="body" idx="1"/>
          </p:nvPr>
        </p:nvSpPr>
        <p:spPr>
          <a:xfrm>
            <a:off x="0" y="2412220"/>
            <a:ext cx="6825700" cy="6638634"/>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0460" rtl="0" eaLnBrk="1" fontAlgn="auto" latinLnBrk="0" hangingPunct="1">
              <a:lnSpc>
                <a:spcPct val="100000"/>
              </a:lnSpc>
              <a:spcBef>
                <a:spcPts val="0"/>
              </a:spcBef>
              <a:spcAft>
                <a:spcPts val="0"/>
              </a:spcAft>
              <a:buClrTx/>
              <a:buSzTx/>
              <a:buFontTx/>
              <a:buNone/>
              <a:tabLst/>
              <a:defRPr/>
            </a:pPr>
            <a:fld id="{4A104052-99FF-ED42-87E4-9A21A56869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046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213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192088"/>
            <a:ext cx="3829050" cy="2154237"/>
          </a:xfrm>
        </p:spPr>
      </p:sp>
      <p:sp>
        <p:nvSpPr>
          <p:cNvPr id="3" name="Notes Placeholder 2"/>
          <p:cNvSpPr>
            <a:spLocks noGrp="1"/>
          </p:cNvSpPr>
          <p:nvPr>
            <p:ph type="body" idx="1"/>
          </p:nvPr>
        </p:nvSpPr>
        <p:spPr>
          <a:xfrm>
            <a:off x="0" y="2412220"/>
            <a:ext cx="6825700" cy="6638634"/>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0460" rtl="0" eaLnBrk="1" fontAlgn="auto" latinLnBrk="0" hangingPunct="1">
              <a:lnSpc>
                <a:spcPct val="100000"/>
              </a:lnSpc>
              <a:spcBef>
                <a:spcPts val="0"/>
              </a:spcBef>
              <a:spcAft>
                <a:spcPts val="0"/>
              </a:spcAft>
              <a:buClrTx/>
              <a:buSzTx/>
              <a:buFontTx/>
              <a:buNone/>
              <a:tabLst/>
              <a:defRPr/>
            </a:pPr>
            <a:fld id="{4A104052-99FF-ED42-87E4-9A21A56869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046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49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192088"/>
            <a:ext cx="3829050" cy="2154237"/>
          </a:xfrm>
        </p:spPr>
      </p:sp>
      <p:sp>
        <p:nvSpPr>
          <p:cNvPr id="3" name="Notes Placeholder 2"/>
          <p:cNvSpPr>
            <a:spLocks noGrp="1"/>
          </p:cNvSpPr>
          <p:nvPr>
            <p:ph type="body" idx="1"/>
          </p:nvPr>
        </p:nvSpPr>
        <p:spPr>
          <a:xfrm>
            <a:off x="0" y="2412220"/>
            <a:ext cx="6825700" cy="6638634"/>
          </a:xfrm>
        </p:spPr>
        <p:txBody>
          <a:bodyPr/>
          <a:lstStyle/>
          <a:p>
            <a:endParaRPr lang="en-US" sz="4000" dirty="0"/>
          </a:p>
        </p:txBody>
      </p:sp>
      <p:sp>
        <p:nvSpPr>
          <p:cNvPr id="4" name="Slide Number Placeholder 3"/>
          <p:cNvSpPr>
            <a:spLocks noGrp="1"/>
          </p:cNvSpPr>
          <p:nvPr>
            <p:ph type="sldNum" sz="quarter" idx="5"/>
          </p:nvPr>
        </p:nvSpPr>
        <p:spPr/>
        <p:txBody>
          <a:bodyPr/>
          <a:lstStyle/>
          <a:p>
            <a:pPr marL="0" marR="0" lvl="0" indent="0" algn="r" defTabSz="940460" rtl="0" eaLnBrk="1" fontAlgn="auto" latinLnBrk="0" hangingPunct="1">
              <a:lnSpc>
                <a:spcPct val="100000"/>
              </a:lnSpc>
              <a:spcBef>
                <a:spcPts val="0"/>
              </a:spcBef>
              <a:spcAft>
                <a:spcPts val="0"/>
              </a:spcAft>
              <a:buClrTx/>
              <a:buSzTx/>
              <a:buFontTx/>
              <a:buNone/>
              <a:tabLst/>
              <a:defRPr/>
            </a:pPr>
            <a:fld id="{4A104052-99FF-ED42-87E4-9A21A56869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046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834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192088"/>
            <a:ext cx="3829050" cy="2154237"/>
          </a:xfrm>
        </p:spPr>
      </p:sp>
      <p:sp>
        <p:nvSpPr>
          <p:cNvPr id="3" name="Notes Placeholder 2"/>
          <p:cNvSpPr>
            <a:spLocks noGrp="1"/>
          </p:cNvSpPr>
          <p:nvPr>
            <p:ph type="body" idx="1"/>
          </p:nvPr>
        </p:nvSpPr>
        <p:spPr>
          <a:xfrm>
            <a:off x="0" y="2412220"/>
            <a:ext cx="6825700" cy="6638634"/>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0460" rtl="0" eaLnBrk="1" fontAlgn="auto" latinLnBrk="0" hangingPunct="1">
              <a:lnSpc>
                <a:spcPct val="100000"/>
              </a:lnSpc>
              <a:spcBef>
                <a:spcPts val="0"/>
              </a:spcBef>
              <a:spcAft>
                <a:spcPts val="0"/>
              </a:spcAft>
              <a:buClrTx/>
              <a:buSzTx/>
              <a:buFontTx/>
              <a:buNone/>
              <a:tabLst/>
              <a:defRPr/>
            </a:pPr>
            <a:fld id="{4A104052-99FF-ED42-87E4-9A21A56869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046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88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41878-7086-44EF-A1A2-1D8E31719A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B1053C-9CB2-48EA-87AF-ADDDA43470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264115-9520-48DB-A4C7-9C56847F3433}"/>
              </a:ext>
            </a:extLst>
          </p:cNvPr>
          <p:cNvSpPr>
            <a:spLocks noGrp="1"/>
          </p:cNvSpPr>
          <p:nvPr>
            <p:ph type="dt" sz="half" idx="10"/>
          </p:nvPr>
        </p:nvSpPr>
        <p:spPr/>
        <p:txBody>
          <a:bodyPr/>
          <a:lstStyle/>
          <a:p>
            <a:fld id="{5B1DA78A-F94E-4A8A-A9D4-AB92D1358CBC}" type="datetimeFigureOut">
              <a:rPr lang="en-GB" smtClean="0"/>
              <a:t>23/03/2022</a:t>
            </a:fld>
            <a:endParaRPr lang="en-GB" dirty="0"/>
          </a:p>
        </p:txBody>
      </p:sp>
      <p:sp>
        <p:nvSpPr>
          <p:cNvPr id="5" name="Footer Placeholder 4">
            <a:extLst>
              <a:ext uri="{FF2B5EF4-FFF2-40B4-BE49-F238E27FC236}">
                <a16:creationId xmlns:a16="http://schemas.microsoft.com/office/drawing/2014/main" id="{912CE34E-F8E3-475D-AB4A-5EBE39A8BA7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F662F1-C916-4D4B-BDD3-DB0EEAAB9919}"/>
              </a:ext>
            </a:extLst>
          </p:cNvPr>
          <p:cNvSpPr>
            <a:spLocks noGrp="1"/>
          </p:cNvSpPr>
          <p:nvPr>
            <p:ph type="sldNum" sz="quarter" idx="12"/>
          </p:nvPr>
        </p:nvSpPr>
        <p:spPr/>
        <p:txBody>
          <a:bodyPr/>
          <a:lstStyle/>
          <a:p>
            <a:fld id="{A2FAFD15-D784-4675-92BD-8D8EFA6D9B6B}" type="slidenum">
              <a:rPr lang="en-GB" smtClean="0"/>
              <a:t>‹#›</a:t>
            </a:fld>
            <a:endParaRPr lang="en-GB" dirty="0"/>
          </a:p>
        </p:txBody>
      </p:sp>
    </p:spTree>
    <p:extLst>
      <p:ext uri="{BB962C8B-B14F-4D97-AF65-F5344CB8AC3E}">
        <p14:creationId xmlns:p14="http://schemas.microsoft.com/office/powerpoint/2010/main" val="202440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ECB6-B695-4903-A8E5-3BAB8E29AE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44853-4B77-4693-8CB3-2C01B1B054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5B357-2294-4F23-90D8-448D01410559}"/>
              </a:ext>
            </a:extLst>
          </p:cNvPr>
          <p:cNvSpPr>
            <a:spLocks noGrp="1"/>
          </p:cNvSpPr>
          <p:nvPr>
            <p:ph type="dt" sz="half" idx="10"/>
          </p:nvPr>
        </p:nvSpPr>
        <p:spPr/>
        <p:txBody>
          <a:bodyPr/>
          <a:lstStyle/>
          <a:p>
            <a:fld id="{5B1DA78A-F94E-4A8A-A9D4-AB92D1358CBC}" type="datetimeFigureOut">
              <a:rPr lang="en-GB" smtClean="0"/>
              <a:t>23/03/2022</a:t>
            </a:fld>
            <a:endParaRPr lang="en-GB" dirty="0"/>
          </a:p>
        </p:txBody>
      </p:sp>
      <p:sp>
        <p:nvSpPr>
          <p:cNvPr id="5" name="Footer Placeholder 4">
            <a:extLst>
              <a:ext uri="{FF2B5EF4-FFF2-40B4-BE49-F238E27FC236}">
                <a16:creationId xmlns:a16="http://schemas.microsoft.com/office/drawing/2014/main" id="{7E3DFC55-4BA9-464A-9A5A-433164E3FC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1FF14C9-368D-4929-AC05-1B04744AB655}"/>
              </a:ext>
            </a:extLst>
          </p:cNvPr>
          <p:cNvSpPr>
            <a:spLocks noGrp="1"/>
          </p:cNvSpPr>
          <p:nvPr>
            <p:ph type="sldNum" sz="quarter" idx="12"/>
          </p:nvPr>
        </p:nvSpPr>
        <p:spPr/>
        <p:txBody>
          <a:bodyPr/>
          <a:lstStyle/>
          <a:p>
            <a:fld id="{A2FAFD15-D784-4675-92BD-8D8EFA6D9B6B}" type="slidenum">
              <a:rPr lang="en-GB" smtClean="0"/>
              <a:t>‹#›</a:t>
            </a:fld>
            <a:endParaRPr lang="en-GB" dirty="0"/>
          </a:p>
        </p:txBody>
      </p:sp>
    </p:spTree>
    <p:extLst>
      <p:ext uri="{BB962C8B-B14F-4D97-AF65-F5344CB8AC3E}">
        <p14:creationId xmlns:p14="http://schemas.microsoft.com/office/powerpoint/2010/main" val="367794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F69E69-A99A-4345-9609-0B105E0E18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5F5E98-4735-4C57-8D59-92C7FE6D74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17834-4E91-456F-993C-34AA0E29E6FF}"/>
              </a:ext>
            </a:extLst>
          </p:cNvPr>
          <p:cNvSpPr>
            <a:spLocks noGrp="1"/>
          </p:cNvSpPr>
          <p:nvPr>
            <p:ph type="dt" sz="half" idx="10"/>
          </p:nvPr>
        </p:nvSpPr>
        <p:spPr/>
        <p:txBody>
          <a:bodyPr/>
          <a:lstStyle/>
          <a:p>
            <a:fld id="{5B1DA78A-F94E-4A8A-A9D4-AB92D1358CBC}" type="datetimeFigureOut">
              <a:rPr lang="en-GB" smtClean="0"/>
              <a:t>23/03/2022</a:t>
            </a:fld>
            <a:endParaRPr lang="en-GB" dirty="0"/>
          </a:p>
        </p:txBody>
      </p:sp>
      <p:sp>
        <p:nvSpPr>
          <p:cNvPr id="5" name="Footer Placeholder 4">
            <a:extLst>
              <a:ext uri="{FF2B5EF4-FFF2-40B4-BE49-F238E27FC236}">
                <a16:creationId xmlns:a16="http://schemas.microsoft.com/office/drawing/2014/main" id="{C3A9D1FA-E3D9-4F54-876D-4B44D18E51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DC520E8-204B-467E-B0CE-08B4F1B47667}"/>
              </a:ext>
            </a:extLst>
          </p:cNvPr>
          <p:cNvSpPr>
            <a:spLocks noGrp="1"/>
          </p:cNvSpPr>
          <p:nvPr>
            <p:ph type="sldNum" sz="quarter" idx="12"/>
          </p:nvPr>
        </p:nvSpPr>
        <p:spPr/>
        <p:txBody>
          <a:bodyPr/>
          <a:lstStyle/>
          <a:p>
            <a:fld id="{A2FAFD15-D784-4675-92BD-8D8EFA6D9B6B}" type="slidenum">
              <a:rPr lang="en-GB" smtClean="0"/>
              <a:t>‹#›</a:t>
            </a:fld>
            <a:endParaRPr lang="en-GB" dirty="0"/>
          </a:p>
        </p:txBody>
      </p:sp>
    </p:spTree>
    <p:extLst>
      <p:ext uri="{BB962C8B-B14F-4D97-AF65-F5344CB8AC3E}">
        <p14:creationId xmlns:p14="http://schemas.microsoft.com/office/powerpoint/2010/main" val="220880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544A5-4EE4-4C20-89CD-0BC71693D8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6BE2A2-E47A-419A-9D79-3D77F33480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92757C-C0DE-400A-AFDB-6513AEA23372}"/>
              </a:ext>
            </a:extLst>
          </p:cNvPr>
          <p:cNvSpPr>
            <a:spLocks noGrp="1"/>
          </p:cNvSpPr>
          <p:nvPr>
            <p:ph type="dt" sz="half" idx="10"/>
          </p:nvPr>
        </p:nvSpPr>
        <p:spPr/>
        <p:txBody>
          <a:bodyPr/>
          <a:lstStyle/>
          <a:p>
            <a:fld id="{5B1DA78A-F94E-4A8A-A9D4-AB92D1358CBC}" type="datetimeFigureOut">
              <a:rPr lang="en-GB" smtClean="0"/>
              <a:t>23/03/2022</a:t>
            </a:fld>
            <a:endParaRPr lang="en-GB" dirty="0"/>
          </a:p>
        </p:txBody>
      </p:sp>
      <p:sp>
        <p:nvSpPr>
          <p:cNvPr id="5" name="Footer Placeholder 4">
            <a:extLst>
              <a:ext uri="{FF2B5EF4-FFF2-40B4-BE49-F238E27FC236}">
                <a16:creationId xmlns:a16="http://schemas.microsoft.com/office/drawing/2014/main" id="{58E50DD3-B3AD-40FD-893E-2A0D4F78283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54F719A-3252-4B2E-85DA-5304CDABCB69}"/>
              </a:ext>
            </a:extLst>
          </p:cNvPr>
          <p:cNvSpPr>
            <a:spLocks noGrp="1"/>
          </p:cNvSpPr>
          <p:nvPr>
            <p:ph type="sldNum" sz="quarter" idx="12"/>
          </p:nvPr>
        </p:nvSpPr>
        <p:spPr/>
        <p:txBody>
          <a:bodyPr/>
          <a:lstStyle/>
          <a:p>
            <a:fld id="{A2FAFD15-D784-4675-92BD-8D8EFA6D9B6B}" type="slidenum">
              <a:rPr lang="en-GB" smtClean="0"/>
              <a:t>‹#›</a:t>
            </a:fld>
            <a:endParaRPr lang="en-GB" dirty="0"/>
          </a:p>
        </p:txBody>
      </p:sp>
    </p:spTree>
    <p:extLst>
      <p:ext uri="{BB962C8B-B14F-4D97-AF65-F5344CB8AC3E}">
        <p14:creationId xmlns:p14="http://schemas.microsoft.com/office/powerpoint/2010/main" val="299757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6FDC9-DF73-4010-AE96-67C69173CC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E3EA6F-8AE2-4D21-95E7-C7D02D8EA1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AABD9F-DFA0-4A1F-BDEC-79174F574EDD}"/>
              </a:ext>
            </a:extLst>
          </p:cNvPr>
          <p:cNvSpPr>
            <a:spLocks noGrp="1"/>
          </p:cNvSpPr>
          <p:nvPr>
            <p:ph type="dt" sz="half" idx="10"/>
          </p:nvPr>
        </p:nvSpPr>
        <p:spPr/>
        <p:txBody>
          <a:bodyPr/>
          <a:lstStyle/>
          <a:p>
            <a:fld id="{5B1DA78A-F94E-4A8A-A9D4-AB92D1358CBC}" type="datetimeFigureOut">
              <a:rPr lang="en-GB" smtClean="0"/>
              <a:t>23/03/2022</a:t>
            </a:fld>
            <a:endParaRPr lang="en-GB" dirty="0"/>
          </a:p>
        </p:txBody>
      </p:sp>
      <p:sp>
        <p:nvSpPr>
          <p:cNvPr id="5" name="Footer Placeholder 4">
            <a:extLst>
              <a:ext uri="{FF2B5EF4-FFF2-40B4-BE49-F238E27FC236}">
                <a16:creationId xmlns:a16="http://schemas.microsoft.com/office/drawing/2014/main" id="{561F47E3-16E3-485D-AA62-407896983E8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6F916A7-AA55-4DC3-8C1A-6D295212184C}"/>
              </a:ext>
            </a:extLst>
          </p:cNvPr>
          <p:cNvSpPr>
            <a:spLocks noGrp="1"/>
          </p:cNvSpPr>
          <p:nvPr>
            <p:ph type="sldNum" sz="quarter" idx="12"/>
          </p:nvPr>
        </p:nvSpPr>
        <p:spPr/>
        <p:txBody>
          <a:bodyPr/>
          <a:lstStyle/>
          <a:p>
            <a:fld id="{A2FAFD15-D784-4675-92BD-8D8EFA6D9B6B}" type="slidenum">
              <a:rPr lang="en-GB" smtClean="0"/>
              <a:t>‹#›</a:t>
            </a:fld>
            <a:endParaRPr lang="en-GB" dirty="0"/>
          </a:p>
        </p:txBody>
      </p:sp>
    </p:spTree>
    <p:extLst>
      <p:ext uri="{BB962C8B-B14F-4D97-AF65-F5344CB8AC3E}">
        <p14:creationId xmlns:p14="http://schemas.microsoft.com/office/powerpoint/2010/main" val="103103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0572A-38D1-4569-ADF6-9DE6C5FD96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95F354-12B5-40D1-A933-63D5E8B0F6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C28F9A-607C-4CE3-B05A-2CF9BE05FB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754293-F3AE-4878-864B-34585B9CA139}"/>
              </a:ext>
            </a:extLst>
          </p:cNvPr>
          <p:cNvSpPr>
            <a:spLocks noGrp="1"/>
          </p:cNvSpPr>
          <p:nvPr>
            <p:ph type="dt" sz="half" idx="10"/>
          </p:nvPr>
        </p:nvSpPr>
        <p:spPr/>
        <p:txBody>
          <a:bodyPr/>
          <a:lstStyle/>
          <a:p>
            <a:fld id="{5B1DA78A-F94E-4A8A-A9D4-AB92D1358CBC}" type="datetimeFigureOut">
              <a:rPr lang="en-GB" smtClean="0"/>
              <a:t>23/03/2022</a:t>
            </a:fld>
            <a:endParaRPr lang="en-GB" dirty="0"/>
          </a:p>
        </p:txBody>
      </p:sp>
      <p:sp>
        <p:nvSpPr>
          <p:cNvPr id="6" name="Footer Placeholder 5">
            <a:extLst>
              <a:ext uri="{FF2B5EF4-FFF2-40B4-BE49-F238E27FC236}">
                <a16:creationId xmlns:a16="http://schemas.microsoft.com/office/drawing/2014/main" id="{9C434A27-46F0-4160-AFC3-6B17C07AC0E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68E8A28-8AD4-4939-A03B-AB6A05171658}"/>
              </a:ext>
            </a:extLst>
          </p:cNvPr>
          <p:cNvSpPr>
            <a:spLocks noGrp="1"/>
          </p:cNvSpPr>
          <p:nvPr>
            <p:ph type="sldNum" sz="quarter" idx="12"/>
          </p:nvPr>
        </p:nvSpPr>
        <p:spPr/>
        <p:txBody>
          <a:bodyPr/>
          <a:lstStyle/>
          <a:p>
            <a:fld id="{A2FAFD15-D784-4675-92BD-8D8EFA6D9B6B}" type="slidenum">
              <a:rPr lang="en-GB" smtClean="0"/>
              <a:t>‹#›</a:t>
            </a:fld>
            <a:endParaRPr lang="en-GB" dirty="0"/>
          </a:p>
        </p:txBody>
      </p:sp>
    </p:spTree>
    <p:extLst>
      <p:ext uri="{BB962C8B-B14F-4D97-AF65-F5344CB8AC3E}">
        <p14:creationId xmlns:p14="http://schemas.microsoft.com/office/powerpoint/2010/main" val="23731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964A-C112-4010-8FD4-FD40ADE151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5B487D-7277-4961-AB00-F3EB2C9425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E32A27-5D4A-4EE4-8515-BB6BE41BA7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6911D4-C2F4-46BF-BD69-E8BD1E5AD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A5EAD7-D4D5-444B-BC62-BEE82A17E3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28AE8B-1AE6-4960-8244-4847A77F5709}"/>
              </a:ext>
            </a:extLst>
          </p:cNvPr>
          <p:cNvSpPr>
            <a:spLocks noGrp="1"/>
          </p:cNvSpPr>
          <p:nvPr>
            <p:ph type="dt" sz="half" idx="10"/>
          </p:nvPr>
        </p:nvSpPr>
        <p:spPr/>
        <p:txBody>
          <a:bodyPr/>
          <a:lstStyle/>
          <a:p>
            <a:fld id="{5B1DA78A-F94E-4A8A-A9D4-AB92D1358CBC}" type="datetimeFigureOut">
              <a:rPr lang="en-GB" smtClean="0"/>
              <a:t>23/03/2022</a:t>
            </a:fld>
            <a:endParaRPr lang="en-GB" dirty="0"/>
          </a:p>
        </p:txBody>
      </p:sp>
      <p:sp>
        <p:nvSpPr>
          <p:cNvPr id="8" name="Footer Placeholder 7">
            <a:extLst>
              <a:ext uri="{FF2B5EF4-FFF2-40B4-BE49-F238E27FC236}">
                <a16:creationId xmlns:a16="http://schemas.microsoft.com/office/drawing/2014/main" id="{BC8399F1-EF16-4D3A-9D83-247F6E5CC3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9BD7B0A-D5B3-4441-A5D6-829CCD1E1C7C}"/>
              </a:ext>
            </a:extLst>
          </p:cNvPr>
          <p:cNvSpPr>
            <a:spLocks noGrp="1"/>
          </p:cNvSpPr>
          <p:nvPr>
            <p:ph type="sldNum" sz="quarter" idx="12"/>
          </p:nvPr>
        </p:nvSpPr>
        <p:spPr/>
        <p:txBody>
          <a:bodyPr/>
          <a:lstStyle/>
          <a:p>
            <a:fld id="{A2FAFD15-D784-4675-92BD-8D8EFA6D9B6B}" type="slidenum">
              <a:rPr lang="en-GB" smtClean="0"/>
              <a:t>‹#›</a:t>
            </a:fld>
            <a:endParaRPr lang="en-GB" dirty="0"/>
          </a:p>
        </p:txBody>
      </p:sp>
    </p:spTree>
    <p:extLst>
      <p:ext uri="{BB962C8B-B14F-4D97-AF65-F5344CB8AC3E}">
        <p14:creationId xmlns:p14="http://schemas.microsoft.com/office/powerpoint/2010/main" val="74922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72FC-FE89-4DFA-8207-BE3C7C33E4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761DA3-0C0E-4477-A792-DC7B1EAE57DC}"/>
              </a:ext>
            </a:extLst>
          </p:cNvPr>
          <p:cNvSpPr>
            <a:spLocks noGrp="1"/>
          </p:cNvSpPr>
          <p:nvPr>
            <p:ph type="dt" sz="half" idx="10"/>
          </p:nvPr>
        </p:nvSpPr>
        <p:spPr/>
        <p:txBody>
          <a:bodyPr/>
          <a:lstStyle/>
          <a:p>
            <a:fld id="{5B1DA78A-F94E-4A8A-A9D4-AB92D1358CBC}" type="datetimeFigureOut">
              <a:rPr lang="en-GB" smtClean="0"/>
              <a:t>23/03/2022</a:t>
            </a:fld>
            <a:endParaRPr lang="en-GB" dirty="0"/>
          </a:p>
        </p:txBody>
      </p:sp>
      <p:sp>
        <p:nvSpPr>
          <p:cNvPr id="4" name="Footer Placeholder 3">
            <a:extLst>
              <a:ext uri="{FF2B5EF4-FFF2-40B4-BE49-F238E27FC236}">
                <a16:creationId xmlns:a16="http://schemas.microsoft.com/office/drawing/2014/main" id="{B8B57AA6-1BC7-45FB-8075-8127C55DF5F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9D138B9-B9E8-4322-B1F5-6B35C6169EE4}"/>
              </a:ext>
            </a:extLst>
          </p:cNvPr>
          <p:cNvSpPr>
            <a:spLocks noGrp="1"/>
          </p:cNvSpPr>
          <p:nvPr>
            <p:ph type="sldNum" sz="quarter" idx="12"/>
          </p:nvPr>
        </p:nvSpPr>
        <p:spPr/>
        <p:txBody>
          <a:bodyPr/>
          <a:lstStyle/>
          <a:p>
            <a:fld id="{A2FAFD15-D784-4675-92BD-8D8EFA6D9B6B}" type="slidenum">
              <a:rPr lang="en-GB" smtClean="0"/>
              <a:t>‹#›</a:t>
            </a:fld>
            <a:endParaRPr lang="en-GB" dirty="0"/>
          </a:p>
        </p:txBody>
      </p:sp>
    </p:spTree>
    <p:extLst>
      <p:ext uri="{BB962C8B-B14F-4D97-AF65-F5344CB8AC3E}">
        <p14:creationId xmlns:p14="http://schemas.microsoft.com/office/powerpoint/2010/main" val="361455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C7EF67-671B-4FF5-9B9C-A8E2D1CB9AFC}"/>
              </a:ext>
            </a:extLst>
          </p:cNvPr>
          <p:cNvSpPr>
            <a:spLocks noGrp="1"/>
          </p:cNvSpPr>
          <p:nvPr>
            <p:ph type="dt" sz="half" idx="10"/>
          </p:nvPr>
        </p:nvSpPr>
        <p:spPr/>
        <p:txBody>
          <a:bodyPr/>
          <a:lstStyle/>
          <a:p>
            <a:fld id="{5B1DA78A-F94E-4A8A-A9D4-AB92D1358CBC}" type="datetimeFigureOut">
              <a:rPr lang="en-GB" smtClean="0"/>
              <a:t>23/03/2022</a:t>
            </a:fld>
            <a:endParaRPr lang="en-GB" dirty="0"/>
          </a:p>
        </p:txBody>
      </p:sp>
      <p:sp>
        <p:nvSpPr>
          <p:cNvPr id="3" name="Footer Placeholder 2">
            <a:extLst>
              <a:ext uri="{FF2B5EF4-FFF2-40B4-BE49-F238E27FC236}">
                <a16:creationId xmlns:a16="http://schemas.microsoft.com/office/drawing/2014/main" id="{6128967E-1F63-4069-8C1B-D5C1DC2577B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B6139DA-9AAD-4DD8-AB2E-9408274CE566}"/>
              </a:ext>
            </a:extLst>
          </p:cNvPr>
          <p:cNvSpPr>
            <a:spLocks noGrp="1"/>
          </p:cNvSpPr>
          <p:nvPr>
            <p:ph type="sldNum" sz="quarter" idx="12"/>
          </p:nvPr>
        </p:nvSpPr>
        <p:spPr/>
        <p:txBody>
          <a:bodyPr/>
          <a:lstStyle/>
          <a:p>
            <a:fld id="{A2FAFD15-D784-4675-92BD-8D8EFA6D9B6B}" type="slidenum">
              <a:rPr lang="en-GB" smtClean="0"/>
              <a:t>‹#›</a:t>
            </a:fld>
            <a:endParaRPr lang="en-GB" dirty="0"/>
          </a:p>
        </p:txBody>
      </p:sp>
    </p:spTree>
    <p:extLst>
      <p:ext uri="{BB962C8B-B14F-4D97-AF65-F5344CB8AC3E}">
        <p14:creationId xmlns:p14="http://schemas.microsoft.com/office/powerpoint/2010/main" val="360974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51A42-D928-4C3D-8C9D-87EA47988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0A3D90-A8B3-4196-93BF-CEB07E0A5E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0EEAD7-C7AD-429E-9EF0-7CF8AE48B4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8BBEA-A136-4FFC-93DC-19829E49A79C}"/>
              </a:ext>
            </a:extLst>
          </p:cNvPr>
          <p:cNvSpPr>
            <a:spLocks noGrp="1"/>
          </p:cNvSpPr>
          <p:nvPr>
            <p:ph type="dt" sz="half" idx="10"/>
          </p:nvPr>
        </p:nvSpPr>
        <p:spPr/>
        <p:txBody>
          <a:bodyPr/>
          <a:lstStyle/>
          <a:p>
            <a:fld id="{5B1DA78A-F94E-4A8A-A9D4-AB92D1358CBC}" type="datetimeFigureOut">
              <a:rPr lang="en-GB" smtClean="0"/>
              <a:t>23/03/2022</a:t>
            </a:fld>
            <a:endParaRPr lang="en-GB" dirty="0"/>
          </a:p>
        </p:txBody>
      </p:sp>
      <p:sp>
        <p:nvSpPr>
          <p:cNvPr id="6" name="Footer Placeholder 5">
            <a:extLst>
              <a:ext uri="{FF2B5EF4-FFF2-40B4-BE49-F238E27FC236}">
                <a16:creationId xmlns:a16="http://schemas.microsoft.com/office/drawing/2014/main" id="{2CEA76AF-E4AE-46DF-8922-B9B58B9CB92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AD588AB-B9E2-4C54-B747-5D85AFDA2636}"/>
              </a:ext>
            </a:extLst>
          </p:cNvPr>
          <p:cNvSpPr>
            <a:spLocks noGrp="1"/>
          </p:cNvSpPr>
          <p:nvPr>
            <p:ph type="sldNum" sz="quarter" idx="12"/>
          </p:nvPr>
        </p:nvSpPr>
        <p:spPr/>
        <p:txBody>
          <a:bodyPr/>
          <a:lstStyle/>
          <a:p>
            <a:fld id="{A2FAFD15-D784-4675-92BD-8D8EFA6D9B6B}" type="slidenum">
              <a:rPr lang="en-GB" smtClean="0"/>
              <a:t>‹#›</a:t>
            </a:fld>
            <a:endParaRPr lang="en-GB" dirty="0"/>
          </a:p>
        </p:txBody>
      </p:sp>
    </p:spTree>
    <p:extLst>
      <p:ext uri="{BB962C8B-B14F-4D97-AF65-F5344CB8AC3E}">
        <p14:creationId xmlns:p14="http://schemas.microsoft.com/office/powerpoint/2010/main" val="121859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0906-0247-4FCE-B6EB-A09D91200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8A1ACE-9237-4714-B368-ACD88810AE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1303FC-1039-46BE-8C57-B4F545141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22DD4-596C-4555-8399-105AB332EE51}"/>
              </a:ext>
            </a:extLst>
          </p:cNvPr>
          <p:cNvSpPr>
            <a:spLocks noGrp="1"/>
          </p:cNvSpPr>
          <p:nvPr>
            <p:ph type="dt" sz="half" idx="10"/>
          </p:nvPr>
        </p:nvSpPr>
        <p:spPr/>
        <p:txBody>
          <a:bodyPr/>
          <a:lstStyle/>
          <a:p>
            <a:fld id="{5B1DA78A-F94E-4A8A-A9D4-AB92D1358CBC}" type="datetimeFigureOut">
              <a:rPr lang="en-GB" smtClean="0"/>
              <a:t>23/03/2022</a:t>
            </a:fld>
            <a:endParaRPr lang="en-GB" dirty="0"/>
          </a:p>
        </p:txBody>
      </p:sp>
      <p:sp>
        <p:nvSpPr>
          <p:cNvPr id="6" name="Footer Placeholder 5">
            <a:extLst>
              <a:ext uri="{FF2B5EF4-FFF2-40B4-BE49-F238E27FC236}">
                <a16:creationId xmlns:a16="http://schemas.microsoft.com/office/drawing/2014/main" id="{3E152042-3BB4-468B-B0D5-AEA0DE8B5B3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8373FE3-BA98-4485-8C84-61B73C399AEC}"/>
              </a:ext>
            </a:extLst>
          </p:cNvPr>
          <p:cNvSpPr>
            <a:spLocks noGrp="1"/>
          </p:cNvSpPr>
          <p:nvPr>
            <p:ph type="sldNum" sz="quarter" idx="12"/>
          </p:nvPr>
        </p:nvSpPr>
        <p:spPr/>
        <p:txBody>
          <a:bodyPr/>
          <a:lstStyle/>
          <a:p>
            <a:fld id="{A2FAFD15-D784-4675-92BD-8D8EFA6D9B6B}" type="slidenum">
              <a:rPr lang="en-GB" smtClean="0"/>
              <a:t>‹#›</a:t>
            </a:fld>
            <a:endParaRPr lang="en-GB" dirty="0"/>
          </a:p>
        </p:txBody>
      </p:sp>
    </p:spTree>
    <p:extLst>
      <p:ext uri="{BB962C8B-B14F-4D97-AF65-F5344CB8AC3E}">
        <p14:creationId xmlns:p14="http://schemas.microsoft.com/office/powerpoint/2010/main" val="394220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15B3D-315E-4350-AC0B-43C5CC407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AD2278-9E4D-4543-B64E-54886DFA08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CCD2F2-494B-4988-B44B-D9B6E8281F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DA78A-F94E-4A8A-A9D4-AB92D1358CBC}" type="datetimeFigureOut">
              <a:rPr lang="en-GB" smtClean="0"/>
              <a:t>23/03/2022</a:t>
            </a:fld>
            <a:endParaRPr lang="en-GB" dirty="0"/>
          </a:p>
        </p:txBody>
      </p:sp>
      <p:sp>
        <p:nvSpPr>
          <p:cNvPr id="5" name="Footer Placeholder 4">
            <a:extLst>
              <a:ext uri="{FF2B5EF4-FFF2-40B4-BE49-F238E27FC236}">
                <a16:creationId xmlns:a16="http://schemas.microsoft.com/office/drawing/2014/main" id="{5BEF134D-70D0-4D52-B5AC-3BF220F8C0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4858CE8-C136-43A2-9A9F-7AE82FF487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AFD15-D784-4675-92BD-8D8EFA6D9B6B}" type="slidenum">
              <a:rPr lang="en-GB" smtClean="0"/>
              <a:t>‹#›</a:t>
            </a:fld>
            <a:endParaRPr lang="en-GB" dirty="0"/>
          </a:p>
        </p:txBody>
      </p:sp>
    </p:spTree>
    <p:extLst>
      <p:ext uri="{BB962C8B-B14F-4D97-AF65-F5344CB8AC3E}">
        <p14:creationId xmlns:p14="http://schemas.microsoft.com/office/powerpoint/2010/main" val="183195114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listenupresearch.org/" TargetMode="Externa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59389"/>
            <a:ext cx="12192000" cy="4697658"/>
          </a:xfrm>
          <a:prstGeom prst="rect">
            <a:avLst/>
          </a:prstGeom>
          <a:solidFill>
            <a:srgbClr val="C11D4A"/>
          </a:solidFill>
          <a:ln>
            <a:solidFill>
              <a:srgbClr val="C11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NWG Network </a:t>
            </a:r>
            <a:endParaRPr lang="en-US" sz="400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Child Exploitation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Residential Leads Meeting</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Maria Cassidy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Calibri" panose="020F0502020204030204"/>
              </a:rPr>
              <a:t>Families and Communities Lead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NWG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Calibri" panose="020F0502020204030204"/>
              </a:rPr>
              <a:t>maria@nwgnetwork.org</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 y="5957047"/>
            <a:ext cx="12192000" cy="900953"/>
          </a:xfrm>
          <a:prstGeom prst="rect">
            <a:avLst/>
          </a:prstGeom>
          <a:solidFill>
            <a:srgbClr val="010101"/>
          </a:solidFill>
          <a:ln>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1576552" y="-2894026"/>
            <a:ext cx="12192000" cy="125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p:cNvSpPr/>
          <p:nvPr/>
        </p:nvSpPr>
        <p:spPr>
          <a:xfrm>
            <a:off x="0" y="5957047"/>
            <a:ext cx="12192000" cy="900953"/>
          </a:xfrm>
          <a:prstGeom prst="rect">
            <a:avLst/>
          </a:prstGeom>
          <a:solidFill>
            <a:srgbClr val="010101"/>
          </a:solidFill>
          <a:ln>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3"/>
          <a:stretch>
            <a:fillRect/>
          </a:stretch>
        </p:blipFill>
        <p:spPr>
          <a:xfrm>
            <a:off x="268940" y="281495"/>
            <a:ext cx="2474260" cy="696393"/>
          </a:xfrm>
          <a:prstGeom prst="rect">
            <a:avLst/>
          </a:prstGeom>
        </p:spPr>
      </p:pic>
    </p:spTree>
    <p:extLst>
      <p:ext uri="{BB962C8B-B14F-4D97-AF65-F5344CB8AC3E}">
        <p14:creationId xmlns:p14="http://schemas.microsoft.com/office/powerpoint/2010/main" val="906830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 bulbs with a yellow one standing out">
            <a:extLst>
              <a:ext uri="{FF2B5EF4-FFF2-40B4-BE49-F238E27FC236}">
                <a16:creationId xmlns:a16="http://schemas.microsoft.com/office/drawing/2014/main" id="{86C225E3-4124-477E-B468-495D50E8A868}"/>
              </a:ext>
            </a:extLst>
          </p:cNvPr>
          <p:cNvPicPr>
            <a:picLocks noChangeAspect="1"/>
          </p:cNvPicPr>
          <p:nvPr/>
        </p:nvPicPr>
        <p:blipFill rotWithShape="1">
          <a:blip r:embed="rId3">
            <a:extLst>
              <a:ext uri="{28A0092B-C50C-407E-A947-70E740481C1C}">
                <a14:useLocalDpi xmlns:a14="http://schemas.microsoft.com/office/drawing/2010/main" val="0"/>
              </a:ext>
            </a:extLst>
          </a:blip>
          <a:srcRect l="9766" r="-1" b="-1"/>
          <a:stretch/>
        </p:blipFill>
        <p:spPr>
          <a:xfrm>
            <a:off x="1703788" y="219002"/>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7" name="Rectangle 6"/>
          <p:cNvSpPr/>
          <p:nvPr/>
        </p:nvSpPr>
        <p:spPr>
          <a:xfrm>
            <a:off x="3477542" y="219002"/>
            <a:ext cx="6401152" cy="111662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2800" b="1" dirty="0">
                <a:solidFill>
                  <a:prstClr val="white"/>
                </a:solidFill>
                <a:latin typeface="Calibri Light"/>
              </a:rPr>
              <a:t>Sharing the Learning</a:t>
            </a:r>
            <a:endParaRPr kumimoji="0" lang="en-US" sz="2800" b="1" i="0" u="none" strike="noStrike" kern="1200" cap="none" spc="0" normalizeH="0" baseline="0" noProof="0" dirty="0">
              <a:ln>
                <a:noFill/>
              </a:ln>
              <a:solidFill>
                <a:prstClr val="white"/>
              </a:solidFill>
              <a:effectLst/>
              <a:uLnTx/>
              <a:uFillTx/>
              <a:latin typeface="Calibri Light"/>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Light"/>
                <a:ea typeface="+mn-ea"/>
                <a:cs typeface="+mn-cs"/>
              </a:rPr>
              <a:t> </a:t>
            </a:r>
          </a:p>
        </p:txBody>
      </p:sp>
      <p:sp>
        <p:nvSpPr>
          <p:cNvPr id="15" name="TextBox 14"/>
          <p:cNvSpPr txBox="1"/>
          <p:nvPr/>
        </p:nvSpPr>
        <p:spPr>
          <a:xfrm>
            <a:off x="378123" y="-1066279"/>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A80FD82-BF5E-4DB3-B2AA-D1204116F230}"/>
              </a:ext>
            </a:extLst>
          </p:cNvPr>
          <p:cNvPicPr>
            <a:picLocks noChangeAspect="1"/>
          </p:cNvPicPr>
          <p:nvPr/>
        </p:nvPicPr>
        <p:blipFill>
          <a:blip r:embed="rId4"/>
          <a:stretch>
            <a:fillRect/>
          </a:stretch>
        </p:blipFill>
        <p:spPr>
          <a:xfrm>
            <a:off x="9389760" y="6295292"/>
            <a:ext cx="977869" cy="274574"/>
          </a:xfrm>
          <a:prstGeom prst="rect">
            <a:avLst/>
          </a:prstGeom>
        </p:spPr>
      </p:pic>
      <p:sp>
        <p:nvSpPr>
          <p:cNvPr id="5" name="TextBox 4">
            <a:extLst>
              <a:ext uri="{FF2B5EF4-FFF2-40B4-BE49-F238E27FC236}">
                <a16:creationId xmlns:a16="http://schemas.microsoft.com/office/drawing/2014/main" id="{8085EC58-44FB-4CC8-9CA8-8BCEFDAEF0F1}"/>
              </a:ext>
            </a:extLst>
          </p:cNvPr>
          <p:cNvSpPr txBox="1"/>
          <p:nvPr/>
        </p:nvSpPr>
        <p:spPr>
          <a:xfrm>
            <a:off x="2175753" y="1851817"/>
            <a:ext cx="3920247" cy="2308324"/>
          </a:xfrm>
          <a:prstGeom prst="rect">
            <a:avLst/>
          </a:prstGeom>
          <a:solidFill>
            <a:srgbClr val="C00000"/>
          </a:solidFill>
        </p:spPr>
        <p:txBody>
          <a:bodyPr wrap="square" rtlCol="0">
            <a:spAutoFit/>
          </a:bodyPr>
          <a:lstStyle/>
          <a:p>
            <a:r>
              <a:rPr lang="en-GB" sz="2400" dirty="0">
                <a:solidFill>
                  <a:schemeClr val="bg1"/>
                </a:solidFill>
              </a:rPr>
              <a:t>What is working well and making a difference  for the young people in your care?</a:t>
            </a:r>
          </a:p>
          <a:p>
            <a:endParaRPr lang="en-GB" sz="2400" dirty="0">
              <a:solidFill>
                <a:schemeClr val="bg1"/>
              </a:solidFill>
            </a:endParaRPr>
          </a:p>
          <a:p>
            <a:r>
              <a:rPr lang="en-GB" sz="2400" dirty="0">
                <a:solidFill>
                  <a:schemeClr val="bg1"/>
                </a:solidFill>
              </a:rPr>
              <a:t>Who are the key partners that enable this?</a:t>
            </a:r>
          </a:p>
        </p:txBody>
      </p:sp>
    </p:spTree>
    <p:extLst>
      <p:ext uri="{BB962C8B-B14F-4D97-AF65-F5344CB8AC3E}">
        <p14:creationId xmlns:p14="http://schemas.microsoft.com/office/powerpoint/2010/main" val="2828300177"/>
      </p:ext>
    </p:extLst>
  </p:cSld>
  <p:clrMapOvr>
    <a:masterClrMapping/>
  </p:clrMapOvr>
  <mc:AlternateContent xmlns:mc="http://schemas.openxmlformats.org/markup-compatibility/2006">
    <mc:Choice xmlns:p14="http://schemas.microsoft.com/office/powerpoint/2010/main" Requires="p14">
      <p:transition spd="slow" p14:dur="2000" advTm="116109"/>
    </mc:Choice>
    <mc:Fallback>
      <p:transition spd="slow" advTm="11610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 bulbs with a yellow one standing out">
            <a:extLst>
              <a:ext uri="{FF2B5EF4-FFF2-40B4-BE49-F238E27FC236}">
                <a16:creationId xmlns:a16="http://schemas.microsoft.com/office/drawing/2014/main" id="{86C225E3-4124-477E-B468-495D50E8A868}"/>
              </a:ext>
            </a:extLst>
          </p:cNvPr>
          <p:cNvPicPr>
            <a:picLocks noChangeAspect="1"/>
          </p:cNvPicPr>
          <p:nvPr/>
        </p:nvPicPr>
        <p:blipFill rotWithShape="1">
          <a:blip r:embed="rId3">
            <a:duotone>
              <a:prstClr val="black"/>
              <a:prstClr val="white"/>
            </a:duotone>
            <a:alphaModFix amt="35000"/>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15" name="TextBox 14"/>
          <p:cNvSpPr txBox="1"/>
          <p:nvPr/>
        </p:nvSpPr>
        <p:spPr>
          <a:xfrm>
            <a:off x="378123" y="-1066279"/>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174" name="TextBox 1">
            <a:extLst>
              <a:ext uri="{FF2B5EF4-FFF2-40B4-BE49-F238E27FC236}">
                <a16:creationId xmlns:a16="http://schemas.microsoft.com/office/drawing/2014/main" id="{042A824F-248B-4D0F-BAA6-2F9514F4C8DF}"/>
              </a:ext>
            </a:extLst>
          </p:cNvPr>
          <p:cNvGraphicFramePr/>
          <p:nvPr>
            <p:extLst>
              <p:ext uri="{D42A27DB-BD31-4B8C-83A1-F6EECF244321}">
                <p14:modId xmlns:p14="http://schemas.microsoft.com/office/powerpoint/2010/main" val="3788314338"/>
              </p:ext>
            </p:extLst>
          </p:nvPr>
        </p:nvGraphicFramePr>
        <p:xfrm>
          <a:off x="0" y="109728"/>
          <a:ext cx="11704319" cy="55783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508628A1-43DC-450E-93F5-81320165E878}"/>
              </a:ext>
            </a:extLst>
          </p:cNvPr>
          <p:cNvPicPr>
            <a:picLocks noChangeAspect="1"/>
          </p:cNvPicPr>
          <p:nvPr/>
        </p:nvPicPr>
        <p:blipFill>
          <a:blip r:embed="rId9"/>
          <a:stretch>
            <a:fillRect/>
          </a:stretch>
        </p:blipFill>
        <p:spPr>
          <a:xfrm>
            <a:off x="9566030" y="6112168"/>
            <a:ext cx="721780" cy="202667"/>
          </a:xfrm>
          <a:prstGeom prst="rect">
            <a:avLst/>
          </a:prstGeom>
        </p:spPr>
      </p:pic>
    </p:spTree>
    <p:extLst>
      <p:ext uri="{BB962C8B-B14F-4D97-AF65-F5344CB8AC3E}">
        <p14:creationId xmlns:p14="http://schemas.microsoft.com/office/powerpoint/2010/main" val="2641059685"/>
      </p:ext>
    </p:extLst>
  </p:cSld>
  <p:clrMapOvr>
    <a:masterClrMapping/>
  </p:clrMapOvr>
  <mc:AlternateContent xmlns:mc="http://schemas.openxmlformats.org/markup-compatibility/2006" xmlns:p14="http://schemas.microsoft.com/office/powerpoint/2010/main">
    <mc:Choice Requires="p14">
      <p:transition spd="slow" p14:dur="2000" advTm="116109"/>
    </mc:Choice>
    <mc:Fallback xmlns="">
      <p:transition spd="slow" advTm="11610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59389"/>
            <a:ext cx="12192000" cy="4697658"/>
          </a:xfrm>
          <a:prstGeom prst="rect">
            <a:avLst/>
          </a:prstGeom>
          <a:solidFill>
            <a:srgbClr val="C11D4A"/>
          </a:solidFill>
          <a:ln>
            <a:solidFill>
              <a:srgbClr val="C11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NWG Network</a:t>
            </a:r>
            <a:endParaRPr lang="en-US" sz="4000" dirty="0">
              <a:solidFill>
                <a:prstClr val="white"/>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Who are we?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800" dirty="0">
              <a:solidFill>
                <a:prstClr val="white"/>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National networking charity of 14,500 members from across the sectors working together to tackle exploitation at a local and national level</a:t>
            </a: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Originally a CSE charity now a Child Exploitation Charity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Maria Cassidy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Calibri" panose="020F0502020204030204"/>
              </a:rPr>
              <a:t>Families and Communities Lead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NWG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Calibri" panose="020F0502020204030204"/>
              </a:rPr>
              <a:t>maria@nwgnetwork.org</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 y="5957047"/>
            <a:ext cx="12192000" cy="900953"/>
          </a:xfrm>
          <a:prstGeom prst="rect">
            <a:avLst/>
          </a:prstGeom>
          <a:solidFill>
            <a:srgbClr val="010101"/>
          </a:solidFill>
          <a:ln>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0" y="-1"/>
            <a:ext cx="12192000" cy="125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p:cNvSpPr/>
          <p:nvPr/>
        </p:nvSpPr>
        <p:spPr>
          <a:xfrm>
            <a:off x="0" y="5957047"/>
            <a:ext cx="12192000" cy="900953"/>
          </a:xfrm>
          <a:prstGeom prst="rect">
            <a:avLst/>
          </a:prstGeom>
          <a:solidFill>
            <a:srgbClr val="010101"/>
          </a:solidFill>
          <a:ln>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3"/>
          <a:stretch>
            <a:fillRect/>
          </a:stretch>
        </p:blipFill>
        <p:spPr>
          <a:xfrm>
            <a:off x="268940" y="281495"/>
            <a:ext cx="2474260" cy="696393"/>
          </a:xfrm>
          <a:prstGeom prst="rect">
            <a:avLst/>
          </a:prstGeom>
        </p:spPr>
      </p:pic>
    </p:spTree>
    <p:extLst>
      <p:ext uri="{BB962C8B-B14F-4D97-AF65-F5344CB8AC3E}">
        <p14:creationId xmlns:p14="http://schemas.microsoft.com/office/powerpoint/2010/main" val="221289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 bulbs with a yellow one standing out">
            <a:extLst>
              <a:ext uri="{FF2B5EF4-FFF2-40B4-BE49-F238E27FC236}">
                <a16:creationId xmlns:a16="http://schemas.microsoft.com/office/drawing/2014/main" id="{86C225E3-4124-477E-B468-495D50E8A868}"/>
              </a:ext>
            </a:extLst>
          </p:cNvPr>
          <p:cNvPicPr>
            <a:picLocks noChangeAspect="1"/>
          </p:cNvPicPr>
          <p:nvPr/>
        </p:nvPicPr>
        <p:blipFill rotWithShape="1">
          <a:blip r:embed="rId3">
            <a:duotone>
              <a:prstClr val="black"/>
              <a:prstClr val="white"/>
            </a:duotone>
            <a:alphaModFix amt="35000"/>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7" name="Rectangle 6"/>
          <p:cNvSpPr/>
          <p:nvPr/>
        </p:nvSpPr>
        <p:spPr>
          <a:xfrm>
            <a:off x="838200" y="1065862"/>
            <a:ext cx="3815169" cy="472627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4000" b="1" i="0" u="none" strike="noStrike" cap="none" spc="0" normalizeH="0" baseline="0" noProof="0" dirty="0">
                <a:ln>
                  <a:noFill/>
                </a:ln>
                <a:solidFill>
                  <a:schemeClr val="bg1"/>
                </a:solidFill>
                <a:effectLst/>
                <a:uLnTx/>
                <a:uFillTx/>
                <a:latin typeface="+mj-lt"/>
                <a:ea typeface="+mj-ea"/>
                <a:cs typeface="+mj-cs"/>
              </a:rPr>
              <a:t>NWG Network  </a:t>
            </a:r>
          </a:p>
          <a:p>
            <a:pPr marL="0" marR="0" lvl="0" indent="0" algn="ctr" fontAlgn="auto">
              <a:lnSpc>
                <a:spcPct val="90000"/>
              </a:lnSpc>
              <a:spcBef>
                <a:spcPct val="0"/>
              </a:spcBef>
              <a:spcAft>
                <a:spcPts val="600"/>
              </a:spcAft>
              <a:buClrTx/>
              <a:buSzTx/>
              <a:tabLst/>
              <a:defRPr/>
            </a:pPr>
            <a:r>
              <a:rPr kumimoji="0" lang="en-US" sz="4000" b="1" i="0" u="none" strike="noStrike" cap="none" spc="0" normalizeH="0" baseline="0" noProof="0" dirty="0">
                <a:ln>
                  <a:noFill/>
                </a:ln>
                <a:solidFill>
                  <a:schemeClr val="bg1"/>
                </a:solidFill>
                <a:effectLst/>
                <a:uLnTx/>
                <a:uFillTx/>
                <a:latin typeface="+mj-lt"/>
                <a:ea typeface="+mj-ea"/>
                <a:cs typeface="+mj-cs"/>
              </a:rPr>
              <a:t>Our membership offer</a:t>
            </a:r>
          </a:p>
        </p:txBody>
      </p:sp>
      <p:sp>
        <p:nvSpPr>
          <p:cNvPr id="15" name="TextBox 14"/>
          <p:cNvSpPr txBox="1"/>
          <p:nvPr/>
        </p:nvSpPr>
        <p:spPr>
          <a:xfrm>
            <a:off x="378123" y="-1066279"/>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174" name="TextBox 1">
            <a:extLst>
              <a:ext uri="{FF2B5EF4-FFF2-40B4-BE49-F238E27FC236}">
                <a16:creationId xmlns:a16="http://schemas.microsoft.com/office/drawing/2014/main" id="{042A824F-248B-4D0F-BAA6-2F9514F4C8DF}"/>
              </a:ext>
            </a:extLst>
          </p:cNvPr>
          <p:cNvGraphicFramePr/>
          <p:nvPr>
            <p:extLst>
              <p:ext uri="{D42A27DB-BD31-4B8C-83A1-F6EECF244321}">
                <p14:modId xmlns:p14="http://schemas.microsoft.com/office/powerpoint/2010/main" val="2457951772"/>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8D00485B-CD95-47A2-9A18-CD1FE29AD1C9}"/>
              </a:ext>
            </a:extLst>
          </p:cNvPr>
          <p:cNvPicPr>
            <a:picLocks noChangeAspect="1"/>
          </p:cNvPicPr>
          <p:nvPr/>
        </p:nvPicPr>
        <p:blipFill>
          <a:blip r:embed="rId9"/>
          <a:stretch>
            <a:fillRect/>
          </a:stretch>
        </p:blipFill>
        <p:spPr>
          <a:xfrm>
            <a:off x="1676175" y="1674729"/>
            <a:ext cx="2475191" cy="695004"/>
          </a:xfrm>
          <a:prstGeom prst="rect">
            <a:avLst/>
          </a:prstGeom>
        </p:spPr>
      </p:pic>
      <p:pic>
        <p:nvPicPr>
          <p:cNvPr id="3" name="Picture 2">
            <a:extLst>
              <a:ext uri="{FF2B5EF4-FFF2-40B4-BE49-F238E27FC236}">
                <a16:creationId xmlns:a16="http://schemas.microsoft.com/office/drawing/2014/main" id="{508628A1-43DC-450E-93F5-81320165E878}"/>
              </a:ext>
            </a:extLst>
          </p:cNvPr>
          <p:cNvPicPr>
            <a:picLocks noChangeAspect="1"/>
          </p:cNvPicPr>
          <p:nvPr/>
        </p:nvPicPr>
        <p:blipFill>
          <a:blip r:embed="rId9"/>
          <a:stretch>
            <a:fillRect/>
          </a:stretch>
        </p:blipFill>
        <p:spPr>
          <a:xfrm>
            <a:off x="9566030" y="6112168"/>
            <a:ext cx="721780" cy="202667"/>
          </a:xfrm>
          <a:prstGeom prst="rect">
            <a:avLst/>
          </a:prstGeom>
        </p:spPr>
      </p:pic>
    </p:spTree>
    <p:extLst>
      <p:ext uri="{BB962C8B-B14F-4D97-AF65-F5344CB8AC3E}">
        <p14:creationId xmlns:p14="http://schemas.microsoft.com/office/powerpoint/2010/main" val="3217399011"/>
      </p:ext>
    </p:extLst>
  </p:cSld>
  <p:clrMapOvr>
    <a:masterClrMapping/>
  </p:clrMapOvr>
  <mc:AlternateContent xmlns:mc="http://schemas.openxmlformats.org/markup-compatibility/2006" xmlns:p14="http://schemas.microsoft.com/office/powerpoint/2010/main">
    <mc:Choice Requires="p14">
      <p:transition spd="slow" p14:dur="2000" advTm="116109"/>
    </mc:Choice>
    <mc:Fallback xmlns="">
      <p:transition spd="slow" advTm="11610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D06A32B-E0A4-4BBF-8F1A-16F54AF1E064}"/>
              </a:ext>
            </a:extLst>
          </p:cNvPr>
          <p:cNvPicPr>
            <a:picLocks noChangeAspect="1"/>
          </p:cNvPicPr>
          <p:nvPr/>
        </p:nvPicPr>
        <p:blipFill>
          <a:blip r:embed="rId3"/>
          <a:stretch>
            <a:fillRect/>
          </a:stretch>
        </p:blipFill>
        <p:spPr>
          <a:xfrm>
            <a:off x="1210278" y="1500716"/>
            <a:ext cx="9265920" cy="6858000"/>
          </a:xfrm>
          <a:prstGeom prst="rect">
            <a:avLst/>
          </a:prstGeom>
        </p:spPr>
      </p:pic>
      <p:sp>
        <p:nvSpPr>
          <p:cNvPr id="7" name="Rectangle 6"/>
          <p:cNvSpPr/>
          <p:nvPr/>
        </p:nvSpPr>
        <p:spPr>
          <a:xfrm>
            <a:off x="1210277" y="270004"/>
            <a:ext cx="9558241" cy="16852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00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lang="en-US" sz="4500" b="1" dirty="0">
              <a:solidFill>
                <a:prstClr val="white"/>
              </a:solidFill>
              <a:latin typeface="Calibri Light"/>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4500" b="1" dirty="0">
                <a:solidFill>
                  <a:prstClr val="white"/>
                </a:solidFill>
                <a:latin typeface="Calibri Light"/>
              </a:rPr>
              <a:t>Child Exploitation  Context</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500" b="1" i="0" u="none" strike="noStrike" kern="1200" cap="none" spc="0" normalizeH="0" baseline="0" noProof="0" dirty="0">
              <a:ln>
                <a:noFill/>
              </a:ln>
              <a:solidFill>
                <a:prstClr val="white"/>
              </a:solidFill>
              <a:effectLst/>
              <a:uLnTx/>
              <a:uFillTx/>
              <a:latin typeface="Calibri Light"/>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Light"/>
                <a:ea typeface="+mn-ea"/>
                <a:cs typeface="+mn-cs"/>
              </a:rPr>
              <a:t> </a:t>
            </a:r>
          </a:p>
        </p:txBody>
      </p:sp>
      <p:sp>
        <p:nvSpPr>
          <p:cNvPr id="15" name="TextBox 14"/>
          <p:cNvSpPr txBox="1"/>
          <p:nvPr/>
        </p:nvSpPr>
        <p:spPr>
          <a:xfrm>
            <a:off x="378123" y="-1066279"/>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A80FD82-BF5E-4DB3-B2AA-D1204116F230}"/>
              </a:ext>
            </a:extLst>
          </p:cNvPr>
          <p:cNvPicPr>
            <a:picLocks noChangeAspect="1"/>
          </p:cNvPicPr>
          <p:nvPr/>
        </p:nvPicPr>
        <p:blipFill>
          <a:blip r:embed="rId4"/>
          <a:stretch>
            <a:fillRect/>
          </a:stretch>
        </p:blipFill>
        <p:spPr>
          <a:xfrm>
            <a:off x="9389760" y="6295292"/>
            <a:ext cx="977869" cy="274574"/>
          </a:xfrm>
          <a:prstGeom prst="rect">
            <a:avLst/>
          </a:prstGeom>
        </p:spPr>
      </p:pic>
      <p:sp>
        <p:nvSpPr>
          <p:cNvPr id="10" name="TextBox 9">
            <a:extLst>
              <a:ext uri="{FF2B5EF4-FFF2-40B4-BE49-F238E27FC236}">
                <a16:creationId xmlns:a16="http://schemas.microsoft.com/office/drawing/2014/main" id="{1AA3F4DE-5A48-4DA7-96B0-EBA42EDC9C0A}"/>
              </a:ext>
            </a:extLst>
          </p:cNvPr>
          <p:cNvSpPr txBox="1"/>
          <p:nvPr/>
        </p:nvSpPr>
        <p:spPr>
          <a:xfrm>
            <a:off x="8173748" y="2458643"/>
            <a:ext cx="3409892" cy="2585323"/>
          </a:xfrm>
          <a:prstGeom prst="rect">
            <a:avLst/>
          </a:prstGeom>
          <a:solidFill>
            <a:schemeClr val="accent4">
              <a:lumMod val="40000"/>
              <a:lumOff val="60000"/>
            </a:schemeClr>
          </a:solidFill>
        </p:spPr>
        <p:txBody>
          <a:bodyPr wrap="square">
            <a:spAutoFit/>
          </a:bodyPr>
          <a:lstStyle/>
          <a:p>
            <a:r>
              <a:rPr lang="en-US" dirty="0"/>
              <a:t>Of the 80,850 children in care in England in the year ending March 2021</a:t>
            </a:r>
          </a:p>
          <a:p>
            <a:pPr marL="285750" indent="-285750">
              <a:buFont typeface="Arial" panose="020B0604020202020204" pitchFamily="34" charset="0"/>
              <a:buChar char="•"/>
            </a:pPr>
            <a:r>
              <a:rPr lang="en-US" dirty="0"/>
              <a:t>23%. were over the age of 16   </a:t>
            </a:r>
          </a:p>
          <a:p>
            <a:pPr marL="285750" indent="-285750">
              <a:buFont typeface="Arial" panose="020B0604020202020204" pitchFamily="34" charset="0"/>
              <a:buChar char="•"/>
            </a:pPr>
            <a:r>
              <a:rPr lang="en-US" dirty="0"/>
              <a:t>39% were aged 10-15</a:t>
            </a:r>
          </a:p>
          <a:p>
            <a:endParaRPr lang="en-US" dirty="0"/>
          </a:p>
          <a:p>
            <a:r>
              <a:rPr lang="en-US" dirty="0"/>
              <a:t>“Out of Harms Way”</a:t>
            </a:r>
          </a:p>
          <a:p>
            <a:endParaRPr lang="en-US" dirty="0"/>
          </a:p>
          <a:p>
            <a:endParaRPr lang="en-US" dirty="0"/>
          </a:p>
        </p:txBody>
      </p:sp>
      <p:sp>
        <p:nvSpPr>
          <p:cNvPr id="9" name="TextBox 8">
            <a:extLst>
              <a:ext uri="{FF2B5EF4-FFF2-40B4-BE49-F238E27FC236}">
                <a16:creationId xmlns:a16="http://schemas.microsoft.com/office/drawing/2014/main" id="{8C254592-369A-4D09-AC39-02E74AFD2932}"/>
              </a:ext>
            </a:extLst>
          </p:cNvPr>
          <p:cNvSpPr txBox="1"/>
          <p:nvPr/>
        </p:nvSpPr>
        <p:spPr>
          <a:xfrm>
            <a:off x="365153" y="2042155"/>
            <a:ext cx="6988958" cy="3200876"/>
          </a:xfrm>
          <a:prstGeom prst="rect">
            <a:avLst/>
          </a:prstGeom>
          <a:solidFill>
            <a:schemeClr val="accent2">
              <a:lumMod val="40000"/>
              <a:lumOff val="60000"/>
            </a:schemeClr>
          </a:solidFill>
        </p:spPr>
        <p:txBody>
          <a:bodyPr wrap="square" rtlCol="0">
            <a:spAutoFit/>
          </a:bodyPr>
          <a:lstStyle/>
          <a:p>
            <a:pPr marL="285750" indent="-285750">
              <a:buFont typeface="Wingdings" panose="05000000000000000000" pitchFamily="2" charset="2"/>
              <a:buChar char="Ø"/>
            </a:pPr>
            <a:r>
              <a:rPr lang="en-US" sz="1600" dirty="0"/>
              <a:t>“ There is an increasing number of teenagers experiencing a conveyor belt of familial vulnerability, conflict, exclusion, exploitation, care and custody.” </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“Half of Black children in the UK are now growing up in poverty”</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“When compared to their peers, children in residential care are at least 13 times more likely to be </a:t>
            </a:r>
            <a:r>
              <a:rPr lang="en-US" sz="1600" dirty="0" err="1"/>
              <a:t>criminalised</a:t>
            </a:r>
            <a:r>
              <a:rPr lang="en-US" sz="1600" dirty="0"/>
              <a:t>.”</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“60% of children who offend have communication difficulties. Of this group, around half have poor or very poor communication skills “</a:t>
            </a:r>
          </a:p>
          <a:p>
            <a:endParaRPr lang="en-US" sz="1400" dirty="0"/>
          </a:p>
          <a:p>
            <a:endParaRPr lang="en-US" sz="1400" dirty="0"/>
          </a:p>
          <a:p>
            <a:r>
              <a:rPr lang="en-US" sz="1400" dirty="0"/>
              <a:t>(Commission Young Lives -  A new partnership with families)</a:t>
            </a:r>
            <a:endParaRPr lang="en-GB" sz="1400" dirty="0"/>
          </a:p>
        </p:txBody>
      </p:sp>
      <p:pic>
        <p:nvPicPr>
          <p:cNvPr id="2" name="Picture 1">
            <a:extLst>
              <a:ext uri="{FF2B5EF4-FFF2-40B4-BE49-F238E27FC236}">
                <a16:creationId xmlns:a16="http://schemas.microsoft.com/office/drawing/2014/main" id="{F978E356-6FC6-4170-A868-2BE22EBB2DC0}"/>
              </a:ext>
            </a:extLst>
          </p:cNvPr>
          <p:cNvPicPr>
            <a:picLocks noChangeAspect="1"/>
          </p:cNvPicPr>
          <p:nvPr/>
        </p:nvPicPr>
        <p:blipFill>
          <a:blip r:embed="rId5"/>
          <a:stretch>
            <a:fillRect/>
          </a:stretch>
        </p:blipFill>
        <p:spPr>
          <a:xfrm>
            <a:off x="5203740" y="5537987"/>
            <a:ext cx="2776742" cy="670917"/>
          </a:xfrm>
          <a:prstGeom prst="rect">
            <a:avLst/>
          </a:prstGeom>
        </p:spPr>
      </p:pic>
    </p:spTree>
    <p:extLst>
      <p:ext uri="{BB962C8B-B14F-4D97-AF65-F5344CB8AC3E}">
        <p14:creationId xmlns:p14="http://schemas.microsoft.com/office/powerpoint/2010/main" val="580944742"/>
      </p:ext>
    </p:extLst>
  </p:cSld>
  <p:clrMapOvr>
    <a:masterClrMapping/>
  </p:clrMapOvr>
  <mc:AlternateContent xmlns:mc="http://schemas.openxmlformats.org/markup-compatibility/2006" xmlns:p14="http://schemas.microsoft.com/office/powerpoint/2010/main">
    <mc:Choice Requires="p14">
      <p:transition spd="slow" p14:dur="2000" advTm="116109"/>
    </mc:Choice>
    <mc:Fallback xmlns="">
      <p:transition spd="slow" advTm="11610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 bulbs with a yellow one standing out">
            <a:extLst>
              <a:ext uri="{FF2B5EF4-FFF2-40B4-BE49-F238E27FC236}">
                <a16:creationId xmlns:a16="http://schemas.microsoft.com/office/drawing/2014/main" id="{86C225E3-4124-477E-B468-495D50E8A868}"/>
              </a:ext>
            </a:extLst>
          </p:cNvPr>
          <p:cNvPicPr>
            <a:picLocks noChangeAspect="1"/>
          </p:cNvPicPr>
          <p:nvPr/>
        </p:nvPicPr>
        <p:blipFill rotWithShape="1">
          <a:blip r:embed="rId3">
            <a:extLst>
              <a:ext uri="{28A0092B-C50C-407E-A947-70E740481C1C}">
                <a14:useLocalDpi xmlns:a14="http://schemas.microsoft.com/office/drawing/2010/main" val="0"/>
              </a:ext>
            </a:extLst>
          </a:blip>
          <a:srcRect l="9766" r="-1"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7" name="Rectangle 6"/>
          <p:cNvSpPr/>
          <p:nvPr/>
        </p:nvSpPr>
        <p:spPr>
          <a:xfrm>
            <a:off x="3477542" y="219002"/>
            <a:ext cx="6401152" cy="111662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2800" b="1" dirty="0">
                <a:solidFill>
                  <a:prstClr val="white"/>
                </a:solidFill>
                <a:latin typeface="Calibri Light"/>
              </a:rPr>
              <a:t>Child Exploitation  </a:t>
            </a:r>
            <a:r>
              <a:rPr kumimoji="0" lang="en-US" sz="2800" b="1" i="0" u="none" strike="noStrike" kern="1200" cap="none" spc="0" normalizeH="0" baseline="0" noProof="0" dirty="0">
                <a:ln>
                  <a:noFill/>
                </a:ln>
                <a:solidFill>
                  <a:prstClr val="white"/>
                </a:solidFill>
                <a:effectLst/>
                <a:uLnTx/>
                <a:uFillTx/>
                <a:latin typeface="Calibri Light"/>
                <a:ea typeface="+mn-ea"/>
                <a:cs typeface="+mn-cs"/>
              </a:rPr>
              <a:t>Current Themes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Light"/>
                <a:ea typeface="+mn-ea"/>
                <a:cs typeface="+mn-cs"/>
              </a:rPr>
              <a:t> </a:t>
            </a:r>
          </a:p>
        </p:txBody>
      </p:sp>
      <p:sp>
        <p:nvSpPr>
          <p:cNvPr id="15" name="TextBox 14"/>
          <p:cNvSpPr txBox="1"/>
          <p:nvPr/>
        </p:nvSpPr>
        <p:spPr>
          <a:xfrm>
            <a:off x="378123" y="-1066279"/>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174" name="TextBox 1">
            <a:extLst>
              <a:ext uri="{FF2B5EF4-FFF2-40B4-BE49-F238E27FC236}">
                <a16:creationId xmlns:a16="http://schemas.microsoft.com/office/drawing/2014/main" id="{042A824F-248B-4D0F-BAA6-2F9514F4C8DF}"/>
              </a:ext>
            </a:extLst>
          </p:cNvPr>
          <p:cNvGraphicFramePr/>
          <p:nvPr>
            <p:extLst>
              <p:ext uri="{D42A27DB-BD31-4B8C-83A1-F6EECF244321}">
                <p14:modId xmlns:p14="http://schemas.microsoft.com/office/powerpoint/2010/main" val="2662043065"/>
              </p:ext>
            </p:extLst>
          </p:nvPr>
        </p:nvGraphicFramePr>
        <p:xfrm>
          <a:off x="3124456" y="1384380"/>
          <a:ext cx="6699334" cy="4862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3A80FD82-BF5E-4DB3-B2AA-D1204116F230}"/>
              </a:ext>
            </a:extLst>
          </p:cNvPr>
          <p:cNvPicPr>
            <a:picLocks noChangeAspect="1"/>
          </p:cNvPicPr>
          <p:nvPr/>
        </p:nvPicPr>
        <p:blipFill>
          <a:blip r:embed="rId9"/>
          <a:stretch>
            <a:fillRect/>
          </a:stretch>
        </p:blipFill>
        <p:spPr>
          <a:xfrm>
            <a:off x="9389760" y="6295292"/>
            <a:ext cx="977869" cy="274574"/>
          </a:xfrm>
          <a:prstGeom prst="rect">
            <a:avLst/>
          </a:prstGeom>
        </p:spPr>
      </p:pic>
    </p:spTree>
    <p:extLst>
      <p:ext uri="{BB962C8B-B14F-4D97-AF65-F5344CB8AC3E}">
        <p14:creationId xmlns:p14="http://schemas.microsoft.com/office/powerpoint/2010/main" val="2582569316"/>
      </p:ext>
    </p:extLst>
  </p:cSld>
  <p:clrMapOvr>
    <a:masterClrMapping/>
  </p:clrMapOvr>
  <mc:AlternateContent xmlns:mc="http://schemas.openxmlformats.org/markup-compatibility/2006" xmlns:p14="http://schemas.microsoft.com/office/powerpoint/2010/main">
    <mc:Choice Requires="p14">
      <p:transition spd="slow" p14:dur="2000" advTm="116109"/>
    </mc:Choice>
    <mc:Fallback xmlns="">
      <p:transition spd="slow" advTm="11610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5951728" y="585216"/>
            <a:ext cx="5740739" cy="1499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defTabSz="914400" fontAlgn="auto">
              <a:lnSpc>
                <a:spcPct val="80000"/>
              </a:lnSpc>
              <a:spcBef>
                <a:spcPct val="0"/>
              </a:spcBef>
              <a:spcAft>
                <a:spcPts val="600"/>
              </a:spcAft>
              <a:buClrTx/>
              <a:buSzTx/>
              <a:tabLst/>
              <a:defRPr/>
            </a:pPr>
            <a:r>
              <a:rPr kumimoji="0" lang="en-US" sz="3500" b="1" i="0" u="none" strike="noStrike" cap="all" spc="100" normalizeH="0" noProof="0">
                <a:ln>
                  <a:noFill/>
                </a:ln>
                <a:solidFill>
                  <a:schemeClr val="tx1">
                    <a:lumMod val="95000"/>
                    <a:lumOff val="5000"/>
                  </a:schemeClr>
                </a:solidFill>
                <a:effectLst/>
                <a:uLnTx/>
                <a:uFillTx/>
                <a:latin typeface="+mj-lt"/>
                <a:ea typeface="+mj-ea"/>
                <a:cs typeface="+mj-cs"/>
              </a:rPr>
              <a:t>Taking the Learning from CSE into Wider Exploitation</a:t>
            </a:r>
          </a:p>
        </p:txBody>
      </p:sp>
      <p:pic>
        <p:nvPicPr>
          <p:cNvPr id="5" name="Picture 4">
            <a:extLst>
              <a:ext uri="{FF2B5EF4-FFF2-40B4-BE49-F238E27FC236}">
                <a16:creationId xmlns:a16="http://schemas.microsoft.com/office/drawing/2014/main" id="{7C5CB23C-7749-4F8A-AD66-C3CE6B0FFABB}"/>
              </a:ext>
            </a:extLst>
          </p:cNvPr>
          <p:cNvPicPr>
            <a:picLocks noChangeAspect="1"/>
          </p:cNvPicPr>
          <p:nvPr/>
        </p:nvPicPr>
        <p:blipFill>
          <a:blip r:embed="rId3"/>
          <a:stretch>
            <a:fillRect/>
          </a:stretch>
        </p:blipFill>
        <p:spPr>
          <a:xfrm>
            <a:off x="1047150" y="1740724"/>
            <a:ext cx="2576313" cy="2800341"/>
          </a:xfrm>
          <a:prstGeom prst="rect">
            <a:avLst/>
          </a:prstGeom>
        </p:spPr>
      </p:pic>
      <p:pic>
        <p:nvPicPr>
          <p:cNvPr id="4" name="Picture 3">
            <a:extLst>
              <a:ext uri="{FF2B5EF4-FFF2-40B4-BE49-F238E27FC236}">
                <a16:creationId xmlns:a16="http://schemas.microsoft.com/office/drawing/2014/main" id="{C2362A40-770D-490F-951D-8859E4BB870D}"/>
              </a:ext>
            </a:extLst>
          </p:cNvPr>
          <p:cNvPicPr>
            <a:picLocks noChangeAspect="1"/>
          </p:cNvPicPr>
          <p:nvPr/>
        </p:nvPicPr>
        <p:blipFill>
          <a:blip r:embed="rId4"/>
          <a:stretch>
            <a:fillRect/>
          </a:stretch>
        </p:blipFill>
        <p:spPr>
          <a:xfrm>
            <a:off x="499533" y="435626"/>
            <a:ext cx="3291514" cy="1028598"/>
          </a:xfrm>
          <a:prstGeom prst="rect">
            <a:avLst/>
          </a:prstGeom>
        </p:spPr>
      </p:pic>
      <p:sp>
        <p:nvSpPr>
          <p:cNvPr id="3" name="TextBox 2">
            <a:extLst>
              <a:ext uri="{FF2B5EF4-FFF2-40B4-BE49-F238E27FC236}">
                <a16:creationId xmlns:a16="http://schemas.microsoft.com/office/drawing/2014/main" id="{5C58F746-72A9-4CEC-BEC5-08D7EBBFC899}"/>
              </a:ext>
            </a:extLst>
          </p:cNvPr>
          <p:cNvSpPr txBox="1"/>
          <p:nvPr/>
        </p:nvSpPr>
        <p:spPr>
          <a:xfrm>
            <a:off x="5951728" y="2286000"/>
            <a:ext cx="5740739" cy="402336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sz="1500" dirty="0"/>
              <a:t>The Independent Inquiry into Child Sexual Abuse (IICSA) said there was “a flawed assumption” that child sexual exploitation was “on the wane”, with councils and police forces denying the scale of the problem, despite evidence to the contrary</a:t>
            </a:r>
          </a:p>
          <a:p>
            <a:pPr indent="-228600" defTabSz="914400">
              <a:lnSpc>
                <a:spcPct val="90000"/>
              </a:lnSpc>
              <a:spcAft>
                <a:spcPts val="600"/>
              </a:spcAft>
              <a:buClr>
                <a:schemeClr val="accent1"/>
              </a:buClr>
              <a:buFont typeface="Arial" panose="020B0604020202020204" pitchFamily="34" charset="0"/>
              <a:buChar char="•"/>
            </a:pPr>
            <a:endParaRPr lang="en-US" sz="1500" dirty="0"/>
          </a:p>
          <a:p>
            <a:pPr marL="285750" indent="-228600" defTabSz="914400">
              <a:lnSpc>
                <a:spcPct val="90000"/>
              </a:lnSpc>
              <a:spcAft>
                <a:spcPts val="600"/>
              </a:spcAft>
              <a:buClr>
                <a:schemeClr val="accent1"/>
              </a:buClr>
              <a:buFont typeface="Arial" panose="020B0604020202020204" pitchFamily="34" charset="0"/>
              <a:buChar char="•"/>
            </a:pPr>
            <a:endParaRPr lang="en-US" sz="1500" dirty="0"/>
          </a:p>
          <a:p>
            <a:pPr marL="285750" indent="-228600" defTabSz="914400">
              <a:lnSpc>
                <a:spcPct val="90000"/>
              </a:lnSpc>
              <a:spcAft>
                <a:spcPts val="600"/>
              </a:spcAft>
              <a:buClr>
                <a:schemeClr val="accent1"/>
              </a:buClr>
              <a:buFont typeface="Arial" panose="020B0604020202020204" pitchFamily="34" charset="0"/>
              <a:buChar char="•"/>
            </a:pPr>
            <a:r>
              <a:rPr lang="en-US" sz="1500" dirty="0"/>
              <a:t>Underestimating the extent of CSE</a:t>
            </a:r>
          </a:p>
          <a:p>
            <a:pPr marL="285750" indent="-228600" defTabSz="914400">
              <a:lnSpc>
                <a:spcPct val="90000"/>
              </a:lnSpc>
              <a:spcAft>
                <a:spcPts val="600"/>
              </a:spcAft>
              <a:buClr>
                <a:schemeClr val="accent1"/>
              </a:buClr>
              <a:buFont typeface="Arial" panose="020B0604020202020204" pitchFamily="34" charset="0"/>
              <a:buChar char="•"/>
            </a:pPr>
            <a:r>
              <a:rPr lang="en-US" sz="1500" dirty="0"/>
              <a:t>Less known about the prevalence now than in 2015</a:t>
            </a:r>
          </a:p>
          <a:p>
            <a:pPr marL="285750" indent="-228600" defTabSz="914400">
              <a:lnSpc>
                <a:spcPct val="90000"/>
              </a:lnSpc>
              <a:spcAft>
                <a:spcPts val="600"/>
              </a:spcAft>
              <a:buClr>
                <a:schemeClr val="accent1"/>
              </a:buClr>
              <a:buFont typeface="Arial" panose="020B0604020202020204" pitchFamily="34" charset="0"/>
              <a:buChar char="•"/>
            </a:pPr>
            <a:r>
              <a:rPr lang="en-US" sz="1500" dirty="0"/>
              <a:t>Reports of CSE decreased</a:t>
            </a:r>
          </a:p>
          <a:p>
            <a:pPr marL="285750" indent="-228600" defTabSz="914400">
              <a:lnSpc>
                <a:spcPct val="90000"/>
              </a:lnSpc>
              <a:spcAft>
                <a:spcPts val="600"/>
              </a:spcAft>
              <a:buClr>
                <a:schemeClr val="accent1"/>
              </a:buClr>
              <a:buFont typeface="Arial" panose="020B0604020202020204" pitchFamily="34" charset="0"/>
              <a:buChar char="•"/>
            </a:pPr>
            <a:r>
              <a:rPr lang="en-US" sz="1500" dirty="0"/>
              <a:t>Widened response to child exploitation could be diluting the issue</a:t>
            </a:r>
          </a:p>
          <a:p>
            <a:pPr marL="285750" indent="-228600" defTabSz="914400">
              <a:lnSpc>
                <a:spcPct val="90000"/>
              </a:lnSpc>
              <a:spcAft>
                <a:spcPts val="600"/>
              </a:spcAft>
              <a:buClr>
                <a:schemeClr val="accent1"/>
              </a:buClr>
              <a:buFont typeface="Arial" panose="020B0604020202020204" pitchFamily="34" charset="0"/>
              <a:buChar char="•"/>
            </a:pPr>
            <a:r>
              <a:rPr lang="en-US" sz="1500" dirty="0"/>
              <a:t>Children being seen as “at risk” when they are being exploited</a:t>
            </a:r>
          </a:p>
          <a:p>
            <a:pPr marL="285750" indent="-228600" defTabSz="914400">
              <a:lnSpc>
                <a:spcPct val="90000"/>
              </a:lnSpc>
              <a:spcAft>
                <a:spcPts val="600"/>
              </a:spcAft>
              <a:buClr>
                <a:schemeClr val="accent1"/>
              </a:buClr>
              <a:buFont typeface="Arial" panose="020B0604020202020204" pitchFamily="34" charset="0"/>
              <a:buChar char="•"/>
            </a:pPr>
            <a:r>
              <a:rPr lang="en-US" sz="1500" dirty="0"/>
              <a:t>Failing to keep pace</a:t>
            </a:r>
          </a:p>
          <a:p>
            <a:pPr marL="285750" indent="-228600" defTabSz="914400">
              <a:lnSpc>
                <a:spcPct val="90000"/>
              </a:lnSpc>
              <a:spcAft>
                <a:spcPts val="600"/>
              </a:spcAft>
              <a:buClr>
                <a:schemeClr val="accent1"/>
              </a:buClr>
              <a:buFont typeface="Arial" panose="020B0604020202020204" pitchFamily="34" charset="0"/>
              <a:buChar char="•"/>
            </a:pPr>
            <a:r>
              <a:rPr lang="en-US" sz="1500" dirty="0"/>
              <a:t>CSE downplayed</a:t>
            </a:r>
          </a:p>
          <a:p>
            <a:pPr indent="-228600" defTabSz="914400">
              <a:lnSpc>
                <a:spcPct val="90000"/>
              </a:lnSpc>
              <a:spcAft>
                <a:spcPts val="600"/>
              </a:spcAft>
              <a:buClr>
                <a:schemeClr val="accent1"/>
              </a:buClr>
              <a:buFont typeface="Arial" panose="020B0604020202020204" pitchFamily="34" charset="0"/>
              <a:buChar char="•"/>
            </a:pPr>
            <a:endParaRPr lang="en-US" sz="1500" dirty="0"/>
          </a:p>
          <a:p>
            <a:pPr indent="-228600" defTabSz="914400">
              <a:lnSpc>
                <a:spcPct val="90000"/>
              </a:lnSpc>
              <a:spcAft>
                <a:spcPts val="600"/>
              </a:spcAft>
              <a:buClr>
                <a:schemeClr val="accent1"/>
              </a:buClr>
              <a:buFont typeface="Arial" panose="020B0604020202020204" pitchFamily="34" charset="0"/>
              <a:buChar char="•"/>
            </a:pPr>
            <a:endParaRPr lang="en-US" sz="1500" dirty="0"/>
          </a:p>
          <a:p>
            <a:pPr indent="-228600" defTabSz="914400">
              <a:lnSpc>
                <a:spcPct val="90000"/>
              </a:lnSpc>
              <a:spcAft>
                <a:spcPts val="600"/>
              </a:spcAft>
              <a:buClr>
                <a:schemeClr val="accent1"/>
              </a:buClr>
              <a:buFont typeface="Arial" panose="020B0604020202020204" pitchFamily="34" charset="0"/>
              <a:buChar char="•"/>
            </a:pPr>
            <a:endParaRPr lang="en-US" sz="1500" dirty="0"/>
          </a:p>
          <a:p>
            <a:pPr indent="-228600" defTabSz="914400">
              <a:lnSpc>
                <a:spcPct val="90000"/>
              </a:lnSpc>
              <a:spcAft>
                <a:spcPts val="600"/>
              </a:spcAft>
              <a:buClr>
                <a:schemeClr val="accent1"/>
              </a:buClr>
              <a:buFont typeface="Arial" panose="020B0604020202020204" pitchFamily="34" charset="0"/>
              <a:buChar char="•"/>
            </a:pPr>
            <a:endParaRPr lang="en-US" sz="1500" dirty="0"/>
          </a:p>
          <a:p>
            <a:pPr indent="-228600" defTabSz="914400">
              <a:lnSpc>
                <a:spcPct val="90000"/>
              </a:lnSpc>
              <a:spcAft>
                <a:spcPts val="600"/>
              </a:spcAft>
              <a:buClr>
                <a:schemeClr val="accent1"/>
              </a:buClr>
              <a:buFont typeface="Arial" panose="020B0604020202020204" pitchFamily="34" charset="0"/>
              <a:buChar char="•"/>
            </a:pPr>
            <a:endParaRPr lang="en-US" sz="1500" dirty="0"/>
          </a:p>
          <a:p>
            <a:pPr indent="-228600" defTabSz="914400">
              <a:lnSpc>
                <a:spcPct val="90000"/>
              </a:lnSpc>
              <a:spcAft>
                <a:spcPts val="600"/>
              </a:spcAft>
              <a:buClr>
                <a:schemeClr val="accent1"/>
              </a:buClr>
              <a:buFont typeface="Arial" panose="020B0604020202020204" pitchFamily="34" charset="0"/>
              <a:buChar char="•"/>
            </a:pPr>
            <a:endParaRPr lang="en-US" sz="1500" dirty="0"/>
          </a:p>
        </p:txBody>
      </p:sp>
      <p:pic>
        <p:nvPicPr>
          <p:cNvPr id="2" name="Picture 1">
            <a:extLst>
              <a:ext uri="{FF2B5EF4-FFF2-40B4-BE49-F238E27FC236}">
                <a16:creationId xmlns:a16="http://schemas.microsoft.com/office/drawing/2014/main" id="{9AF8A175-D595-4204-995C-616E78AE7874}"/>
              </a:ext>
            </a:extLst>
          </p:cNvPr>
          <p:cNvPicPr>
            <a:picLocks noChangeAspect="1"/>
          </p:cNvPicPr>
          <p:nvPr/>
        </p:nvPicPr>
        <p:blipFill>
          <a:blip r:embed="rId5"/>
          <a:stretch>
            <a:fillRect/>
          </a:stretch>
        </p:blipFill>
        <p:spPr>
          <a:xfrm>
            <a:off x="10677100" y="6030062"/>
            <a:ext cx="981541" cy="274344"/>
          </a:xfrm>
          <a:prstGeom prst="rect">
            <a:avLst/>
          </a:prstGeom>
        </p:spPr>
      </p:pic>
      <p:sp>
        <p:nvSpPr>
          <p:cNvPr id="15" name="TextBox 14"/>
          <p:cNvSpPr txBox="1"/>
          <p:nvPr/>
        </p:nvSpPr>
        <p:spPr>
          <a:xfrm>
            <a:off x="378123" y="-1066279"/>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413587"/>
      </p:ext>
    </p:extLst>
  </p:cSld>
  <p:clrMapOvr>
    <a:masterClrMapping/>
  </p:clrMapOvr>
  <mc:AlternateContent xmlns:mc="http://schemas.openxmlformats.org/markup-compatibility/2006" xmlns:p14="http://schemas.microsoft.com/office/powerpoint/2010/main">
    <mc:Choice Requires="p14">
      <p:transition spd="slow" p14:dur="2000" advTm="116109"/>
    </mc:Choice>
    <mc:Fallback xmlns="">
      <p:transition spd="slow" advTm="11610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024129" y="585216"/>
            <a:ext cx="6025896" cy="14996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defTabSz="914400" fontAlgn="auto">
              <a:lnSpc>
                <a:spcPct val="80000"/>
              </a:lnSpc>
              <a:spcBef>
                <a:spcPct val="0"/>
              </a:spcBef>
              <a:spcAft>
                <a:spcPts val="600"/>
              </a:spcAft>
              <a:buClrTx/>
              <a:buSzTx/>
              <a:tabLst/>
              <a:defRPr/>
            </a:pPr>
            <a:r>
              <a:rPr kumimoji="0" lang="en-US" sz="3700" b="1" i="0" u="none" strike="noStrike" cap="all" spc="100" normalizeH="0" noProof="0">
                <a:ln>
                  <a:noFill/>
                </a:ln>
                <a:solidFill>
                  <a:srgbClr val="FFFFFF"/>
                </a:solidFill>
                <a:effectLst/>
                <a:uLnTx/>
                <a:uFillTx/>
                <a:latin typeface="+mj-lt"/>
                <a:ea typeface="+mj-ea"/>
                <a:cs typeface="+mj-cs"/>
              </a:rPr>
              <a:t>Gender bias, adultification and language</a:t>
            </a:r>
          </a:p>
        </p:txBody>
      </p:sp>
      <p:sp>
        <p:nvSpPr>
          <p:cNvPr id="3" name="TextBox 2">
            <a:extLst>
              <a:ext uri="{FF2B5EF4-FFF2-40B4-BE49-F238E27FC236}">
                <a16:creationId xmlns:a16="http://schemas.microsoft.com/office/drawing/2014/main" id="{5C58F746-72A9-4CEC-BEC5-08D7EBBFC899}"/>
              </a:ext>
            </a:extLst>
          </p:cNvPr>
          <p:cNvSpPr txBox="1"/>
          <p:nvPr/>
        </p:nvSpPr>
        <p:spPr>
          <a:xfrm>
            <a:off x="762000" y="2084832"/>
            <a:ext cx="6288025" cy="4133088"/>
          </a:xfrm>
          <a:prstGeom prst="rect">
            <a:avLst/>
          </a:prstGeom>
        </p:spPr>
        <p:txBody>
          <a:bodyPr vert="horz" lIns="45720" tIns="45720" rIns="45720" bIns="45720" rtlCol="0">
            <a:normAutofit fontScale="77500" lnSpcReduction="20000"/>
          </a:bodyPr>
          <a:lstStyle/>
          <a:p>
            <a:pPr marL="400050" indent="-342900" defTabSz="914400">
              <a:lnSpc>
                <a:spcPct val="90000"/>
              </a:lnSpc>
              <a:spcAft>
                <a:spcPts val="600"/>
              </a:spcAft>
              <a:buClr>
                <a:schemeClr val="accent1"/>
              </a:buClr>
              <a:buFont typeface="Wingdings" panose="05000000000000000000" pitchFamily="2" charset="2"/>
              <a:buChar char="q"/>
            </a:pPr>
            <a:endParaRPr lang="en-US" sz="2100" dirty="0"/>
          </a:p>
          <a:p>
            <a:pPr marL="400050" indent="-342900" defTabSz="914400">
              <a:lnSpc>
                <a:spcPct val="90000"/>
              </a:lnSpc>
              <a:spcAft>
                <a:spcPts val="600"/>
              </a:spcAft>
              <a:buClr>
                <a:schemeClr val="accent1"/>
              </a:buClr>
              <a:buFont typeface="Wingdings" panose="05000000000000000000" pitchFamily="2" charset="2"/>
              <a:buChar char="q"/>
            </a:pPr>
            <a:r>
              <a:rPr lang="en-US" sz="2100" dirty="0"/>
              <a:t>Perfect and imperfect victims– adolescence and social care system</a:t>
            </a:r>
          </a:p>
          <a:p>
            <a:pPr marL="400050" indent="-342900" defTabSz="914400">
              <a:lnSpc>
                <a:spcPct val="90000"/>
              </a:lnSpc>
              <a:spcAft>
                <a:spcPts val="600"/>
              </a:spcAft>
              <a:buClr>
                <a:schemeClr val="accent1"/>
              </a:buClr>
              <a:buFont typeface="Wingdings" panose="05000000000000000000" pitchFamily="2" charset="2"/>
              <a:buChar char="q"/>
            </a:pPr>
            <a:endParaRPr lang="en-US" sz="2100" dirty="0"/>
          </a:p>
          <a:p>
            <a:pPr marL="400050" indent="-342900" defTabSz="914400">
              <a:lnSpc>
                <a:spcPct val="90000"/>
              </a:lnSpc>
              <a:spcAft>
                <a:spcPts val="600"/>
              </a:spcAft>
              <a:buClr>
                <a:schemeClr val="accent1"/>
              </a:buClr>
              <a:buFont typeface="Wingdings" panose="05000000000000000000" pitchFamily="2" charset="2"/>
              <a:buChar char="q"/>
            </a:pPr>
            <a:endParaRPr lang="en-US" sz="2100" dirty="0"/>
          </a:p>
          <a:p>
            <a:pPr marL="400050" indent="-342900" defTabSz="914400">
              <a:lnSpc>
                <a:spcPct val="90000"/>
              </a:lnSpc>
              <a:spcAft>
                <a:spcPts val="600"/>
              </a:spcAft>
              <a:buClr>
                <a:schemeClr val="accent1"/>
              </a:buClr>
              <a:buFont typeface="Wingdings" panose="05000000000000000000" pitchFamily="2" charset="2"/>
              <a:buChar char="q"/>
            </a:pPr>
            <a:r>
              <a:rPr lang="en-US" sz="2100" dirty="0"/>
              <a:t>Un/Conscious bias  -  race and gender bias</a:t>
            </a:r>
          </a:p>
          <a:p>
            <a:pPr marL="400050" indent="-342900" defTabSz="914400">
              <a:lnSpc>
                <a:spcPct val="90000"/>
              </a:lnSpc>
              <a:spcAft>
                <a:spcPts val="600"/>
              </a:spcAft>
              <a:buClr>
                <a:schemeClr val="accent1"/>
              </a:buClr>
              <a:buFont typeface="Wingdings" panose="05000000000000000000" pitchFamily="2" charset="2"/>
              <a:buChar char="q"/>
            </a:pPr>
            <a:endParaRPr lang="en-US" sz="2100" dirty="0"/>
          </a:p>
          <a:p>
            <a:pPr marL="400050" indent="-342900" defTabSz="914400">
              <a:lnSpc>
                <a:spcPct val="90000"/>
              </a:lnSpc>
              <a:spcAft>
                <a:spcPts val="600"/>
              </a:spcAft>
              <a:buClr>
                <a:schemeClr val="accent1"/>
              </a:buClr>
              <a:buFont typeface="Wingdings" panose="05000000000000000000" pitchFamily="2" charset="2"/>
              <a:buChar char="q"/>
            </a:pPr>
            <a:endParaRPr lang="en-US" sz="2100" dirty="0"/>
          </a:p>
          <a:p>
            <a:pPr marL="400050" indent="-342900" defTabSz="914400">
              <a:lnSpc>
                <a:spcPct val="90000"/>
              </a:lnSpc>
              <a:spcAft>
                <a:spcPts val="600"/>
              </a:spcAft>
              <a:buClr>
                <a:schemeClr val="accent1"/>
              </a:buClr>
              <a:buFont typeface="Wingdings" panose="05000000000000000000" pitchFamily="2" charset="2"/>
              <a:buChar char="q"/>
            </a:pPr>
            <a:r>
              <a:rPr lang="en-US" sz="2100" dirty="0"/>
              <a:t>Viewing safeguarding through an intersectional lens  </a:t>
            </a:r>
            <a:r>
              <a:rPr lang="en-US" sz="2100" dirty="0">
                <a:hlinkClick r:id="rId3">
                  <a:extLst>
                    <a:ext uri="{A12FA001-AC4F-418D-AE19-62706E023703}">
                      <ahyp:hlinkClr xmlns:ahyp="http://schemas.microsoft.com/office/drawing/2018/hyperlinkcolor" val="tx"/>
                    </a:ext>
                  </a:extLst>
                </a:hlinkClick>
              </a:rPr>
              <a:t>https://listenupresearch.org/</a:t>
            </a:r>
            <a:endParaRPr lang="en-US" sz="2100" dirty="0"/>
          </a:p>
          <a:p>
            <a:pPr marL="114300" indent="-342900" defTabSz="914400">
              <a:lnSpc>
                <a:spcPct val="90000"/>
              </a:lnSpc>
              <a:spcAft>
                <a:spcPts val="600"/>
              </a:spcAft>
              <a:buClr>
                <a:schemeClr val="accent1"/>
              </a:buClr>
              <a:buFont typeface="Wingdings" panose="05000000000000000000" pitchFamily="2" charset="2"/>
              <a:buChar char="q"/>
            </a:pPr>
            <a:endParaRPr lang="en-US" sz="2100" dirty="0"/>
          </a:p>
          <a:p>
            <a:pPr marL="400050" indent="-342900" defTabSz="914400">
              <a:lnSpc>
                <a:spcPct val="90000"/>
              </a:lnSpc>
              <a:spcAft>
                <a:spcPts val="600"/>
              </a:spcAft>
              <a:buClr>
                <a:schemeClr val="accent1"/>
              </a:buClr>
              <a:buFont typeface="Wingdings" panose="05000000000000000000" pitchFamily="2" charset="2"/>
              <a:buChar char="q"/>
            </a:pPr>
            <a:endParaRPr lang="en-US" sz="2100" dirty="0"/>
          </a:p>
          <a:p>
            <a:pPr marL="400050" indent="-342900" defTabSz="914400">
              <a:lnSpc>
                <a:spcPct val="90000"/>
              </a:lnSpc>
              <a:spcAft>
                <a:spcPts val="600"/>
              </a:spcAft>
              <a:buClr>
                <a:schemeClr val="accent1"/>
              </a:buClr>
              <a:buFont typeface="Wingdings" panose="05000000000000000000" pitchFamily="2" charset="2"/>
              <a:buChar char="q"/>
            </a:pPr>
            <a:r>
              <a:rPr lang="en-US" sz="2100" dirty="0"/>
              <a:t>Victim blaming and </a:t>
            </a:r>
            <a:r>
              <a:rPr lang="en-US" sz="2100" dirty="0" err="1"/>
              <a:t>minimisiation</a:t>
            </a:r>
            <a:r>
              <a:rPr lang="en-US" sz="2100" dirty="0"/>
              <a:t> – how are we seeing children /what are we not seeing</a:t>
            </a:r>
          </a:p>
          <a:p>
            <a:pPr marL="400050" indent="-342900" defTabSz="914400">
              <a:lnSpc>
                <a:spcPct val="90000"/>
              </a:lnSpc>
              <a:spcAft>
                <a:spcPts val="600"/>
              </a:spcAft>
              <a:buClr>
                <a:schemeClr val="accent1"/>
              </a:buClr>
              <a:buFont typeface="Wingdings" panose="05000000000000000000" pitchFamily="2" charset="2"/>
              <a:buChar char="q"/>
            </a:pPr>
            <a:endParaRPr lang="en-US" sz="2100" dirty="0"/>
          </a:p>
          <a:p>
            <a:pPr marL="400050" indent="-342900" defTabSz="914400">
              <a:lnSpc>
                <a:spcPct val="90000"/>
              </a:lnSpc>
              <a:spcAft>
                <a:spcPts val="600"/>
              </a:spcAft>
              <a:buClr>
                <a:schemeClr val="accent1"/>
              </a:buClr>
              <a:buFont typeface="Wingdings" panose="05000000000000000000" pitchFamily="2" charset="2"/>
              <a:buChar char="q"/>
            </a:pPr>
            <a:endParaRPr lang="en-US" sz="2100" dirty="0"/>
          </a:p>
          <a:p>
            <a:pPr marL="400050" indent="-342900" defTabSz="914400">
              <a:lnSpc>
                <a:spcPct val="90000"/>
              </a:lnSpc>
              <a:spcAft>
                <a:spcPts val="600"/>
              </a:spcAft>
              <a:buClr>
                <a:schemeClr val="accent1"/>
              </a:buClr>
              <a:buFont typeface="Wingdings" panose="05000000000000000000" pitchFamily="2" charset="2"/>
              <a:buChar char="q"/>
            </a:pPr>
            <a:r>
              <a:rPr lang="en-US" sz="2100" dirty="0" err="1"/>
              <a:t>Dehumanising</a:t>
            </a:r>
            <a:r>
              <a:rPr lang="en-US" sz="2100" dirty="0"/>
              <a:t> language </a:t>
            </a:r>
          </a:p>
          <a:p>
            <a:pPr indent="-228600" defTabSz="914400">
              <a:lnSpc>
                <a:spcPct val="90000"/>
              </a:lnSpc>
              <a:spcAft>
                <a:spcPts val="600"/>
              </a:spcAft>
              <a:buClr>
                <a:schemeClr val="accent1"/>
              </a:buClr>
              <a:buFont typeface="Arial" panose="020B0604020202020204" pitchFamily="34" charset="0"/>
              <a:buChar char="•"/>
            </a:pPr>
            <a:endParaRPr lang="en-US" sz="1300" dirty="0">
              <a:solidFill>
                <a:srgbClr val="FFFFFF"/>
              </a:solidFill>
            </a:endParaRPr>
          </a:p>
          <a:p>
            <a:pPr indent="-228600" defTabSz="914400">
              <a:lnSpc>
                <a:spcPct val="90000"/>
              </a:lnSpc>
              <a:spcAft>
                <a:spcPts val="600"/>
              </a:spcAft>
              <a:buClr>
                <a:schemeClr val="accent1"/>
              </a:buClr>
              <a:buFont typeface="Arial" panose="020B0604020202020204" pitchFamily="34" charset="0"/>
              <a:buChar char="•"/>
            </a:pPr>
            <a:endParaRPr lang="en-US" sz="1300" dirty="0">
              <a:solidFill>
                <a:srgbClr val="FFFFFF"/>
              </a:solidFill>
            </a:endParaRPr>
          </a:p>
          <a:p>
            <a:pPr indent="-228600" defTabSz="914400">
              <a:lnSpc>
                <a:spcPct val="90000"/>
              </a:lnSpc>
              <a:spcAft>
                <a:spcPts val="600"/>
              </a:spcAft>
              <a:buClr>
                <a:schemeClr val="accent1"/>
              </a:buClr>
              <a:buFont typeface="Arial" panose="020B0604020202020204" pitchFamily="34" charset="0"/>
              <a:buChar char="•"/>
            </a:pPr>
            <a:endParaRPr lang="en-US" sz="1300" dirty="0">
              <a:solidFill>
                <a:srgbClr val="FFFFFF"/>
              </a:solidFill>
            </a:endParaRPr>
          </a:p>
          <a:p>
            <a:pPr indent="-228600" defTabSz="914400">
              <a:lnSpc>
                <a:spcPct val="90000"/>
              </a:lnSpc>
              <a:spcAft>
                <a:spcPts val="600"/>
              </a:spcAft>
              <a:buClr>
                <a:schemeClr val="accent1"/>
              </a:buClr>
              <a:buFont typeface="Arial" panose="020B0604020202020204" pitchFamily="34" charset="0"/>
              <a:buChar char="•"/>
            </a:pPr>
            <a:endParaRPr lang="en-US" sz="1300" dirty="0">
              <a:solidFill>
                <a:srgbClr val="FFFFFF"/>
              </a:solidFill>
            </a:endParaRPr>
          </a:p>
          <a:p>
            <a:pPr indent="-228600" defTabSz="914400">
              <a:lnSpc>
                <a:spcPct val="90000"/>
              </a:lnSpc>
              <a:spcAft>
                <a:spcPts val="600"/>
              </a:spcAft>
              <a:buClr>
                <a:schemeClr val="accent1"/>
              </a:buClr>
              <a:buFont typeface="Arial" panose="020B0604020202020204" pitchFamily="34" charset="0"/>
              <a:buChar char="•"/>
            </a:pPr>
            <a:endParaRPr lang="en-US" sz="1300" dirty="0">
              <a:solidFill>
                <a:srgbClr val="FFFFFF"/>
              </a:solidFill>
            </a:endParaRPr>
          </a:p>
        </p:txBody>
      </p:sp>
      <p:pic>
        <p:nvPicPr>
          <p:cNvPr id="5" name="Picture 4">
            <a:extLst>
              <a:ext uri="{FF2B5EF4-FFF2-40B4-BE49-F238E27FC236}">
                <a16:creationId xmlns:a16="http://schemas.microsoft.com/office/drawing/2014/main" id="{7C5CB23C-7749-4F8A-AD66-C3CE6B0FFABB}"/>
              </a:ext>
            </a:extLst>
          </p:cNvPr>
          <p:cNvPicPr>
            <a:picLocks noChangeAspect="1"/>
          </p:cNvPicPr>
          <p:nvPr/>
        </p:nvPicPr>
        <p:blipFill rotWithShape="1">
          <a:blip r:embed="rId4"/>
          <a:srcRect l="1516" r="26772" b="-5"/>
          <a:stretch/>
        </p:blipFill>
        <p:spPr>
          <a:xfrm>
            <a:off x="10567844" y="134378"/>
            <a:ext cx="1200053" cy="1819062"/>
          </a:xfrm>
          <a:prstGeom prst="rect">
            <a:avLst/>
          </a:prstGeom>
        </p:spPr>
      </p:pic>
      <p:pic>
        <p:nvPicPr>
          <p:cNvPr id="8" name="Picture 7">
            <a:extLst>
              <a:ext uri="{FF2B5EF4-FFF2-40B4-BE49-F238E27FC236}">
                <a16:creationId xmlns:a16="http://schemas.microsoft.com/office/drawing/2014/main" id="{29974D22-CEB1-4C7D-8FB8-4652AF0051F9}"/>
              </a:ext>
            </a:extLst>
          </p:cNvPr>
          <p:cNvPicPr>
            <a:picLocks noChangeAspect="1"/>
          </p:cNvPicPr>
          <p:nvPr/>
        </p:nvPicPr>
        <p:blipFill rotWithShape="1">
          <a:blip r:embed="rId5"/>
          <a:srcRect l="20103" r="24937" b="3"/>
          <a:stretch/>
        </p:blipFill>
        <p:spPr>
          <a:xfrm>
            <a:off x="7545684" y="40547"/>
            <a:ext cx="2785089" cy="3825786"/>
          </a:xfrm>
          <a:prstGeom prst="rect">
            <a:avLst/>
          </a:prstGeom>
        </p:spPr>
      </p:pic>
      <p:pic>
        <p:nvPicPr>
          <p:cNvPr id="6" name="Picture 5">
            <a:extLst>
              <a:ext uri="{FF2B5EF4-FFF2-40B4-BE49-F238E27FC236}">
                <a16:creationId xmlns:a16="http://schemas.microsoft.com/office/drawing/2014/main" id="{F9EAE7F1-4F58-4B1F-8550-6D03D890E56E}"/>
              </a:ext>
            </a:extLst>
          </p:cNvPr>
          <p:cNvPicPr>
            <a:picLocks noChangeAspect="1"/>
          </p:cNvPicPr>
          <p:nvPr/>
        </p:nvPicPr>
        <p:blipFill rotWithShape="1">
          <a:blip r:embed="rId6"/>
          <a:srcRect r="3102" b="-2"/>
          <a:stretch/>
        </p:blipFill>
        <p:spPr>
          <a:xfrm>
            <a:off x="7681888" y="4141157"/>
            <a:ext cx="4122816" cy="2329548"/>
          </a:xfrm>
          <a:prstGeom prst="rect">
            <a:avLst/>
          </a:prstGeom>
        </p:spPr>
      </p:pic>
      <p:pic>
        <p:nvPicPr>
          <p:cNvPr id="2" name="Picture 1">
            <a:extLst>
              <a:ext uri="{FF2B5EF4-FFF2-40B4-BE49-F238E27FC236}">
                <a16:creationId xmlns:a16="http://schemas.microsoft.com/office/drawing/2014/main" id="{9AF8A175-D595-4204-995C-616E78AE7874}"/>
              </a:ext>
            </a:extLst>
          </p:cNvPr>
          <p:cNvPicPr>
            <a:picLocks noChangeAspect="1"/>
          </p:cNvPicPr>
          <p:nvPr/>
        </p:nvPicPr>
        <p:blipFill>
          <a:blip r:embed="rId7"/>
          <a:stretch>
            <a:fillRect/>
          </a:stretch>
        </p:blipFill>
        <p:spPr>
          <a:xfrm>
            <a:off x="10514804" y="6094475"/>
            <a:ext cx="981541" cy="274344"/>
          </a:xfrm>
          <a:prstGeom prst="rect">
            <a:avLst/>
          </a:prstGeom>
        </p:spPr>
      </p:pic>
      <p:sp>
        <p:nvSpPr>
          <p:cNvPr id="15" name="TextBox 14"/>
          <p:cNvSpPr txBox="1"/>
          <p:nvPr/>
        </p:nvSpPr>
        <p:spPr>
          <a:xfrm>
            <a:off x="378123" y="-1066279"/>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466289"/>
      </p:ext>
    </p:extLst>
  </p:cSld>
  <p:clrMapOvr>
    <a:masterClrMapping/>
  </p:clrMapOvr>
  <mc:AlternateContent xmlns:mc="http://schemas.openxmlformats.org/markup-compatibility/2006">
    <mc:Choice xmlns:p14="http://schemas.microsoft.com/office/powerpoint/2010/main" Requires="p14">
      <p:transition spd="slow" p14:dur="2000" advTm="116109"/>
    </mc:Choice>
    <mc:Fallback>
      <p:transition spd="slow" advTm="11610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angle 6"/>
          <p:cNvSpPr/>
          <p:nvPr/>
        </p:nvSpPr>
        <p:spPr>
          <a:xfrm>
            <a:off x="6482945" y="68410"/>
            <a:ext cx="5461405" cy="1274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marR="0" lvl="0" indent="0" fontAlgn="auto">
              <a:lnSpc>
                <a:spcPct val="90000"/>
              </a:lnSpc>
              <a:spcBef>
                <a:spcPct val="0"/>
              </a:spcBef>
              <a:spcAft>
                <a:spcPts val="600"/>
              </a:spcAft>
              <a:buClrTx/>
              <a:buSzTx/>
              <a:tabLst/>
              <a:defRPr/>
            </a:pPr>
            <a:r>
              <a:rPr kumimoji="0" lang="en-US" sz="2800" b="1" i="0" u="none" strike="noStrike" cap="none" spc="-50" normalizeH="0" noProof="0" dirty="0">
                <a:ln>
                  <a:noFill/>
                </a:ln>
                <a:solidFill>
                  <a:schemeClr val="tx1"/>
                </a:solidFill>
                <a:effectLst/>
                <a:uLnTx/>
                <a:uFillTx/>
                <a:latin typeface="+mj-lt"/>
                <a:ea typeface="+mj-ea"/>
                <a:cs typeface="+mj-cs"/>
              </a:rPr>
              <a:t>Extra Familial Harm </a:t>
            </a:r>
          </a:p>
          <a:p>
            <a:pPr marR="0" lvl="0" indent="0" fontAlgn="auto">
              <a:lnSpc>
                <a:spcPct val="90000"/>
              </a:lnSpc>
              <a:spcBef>
                <a:spcPct val="0"/>
              </a:spcBef>
              <a:spcAft>
                <a:spcPts val="600"/>
              </a:spcAft>
              <a:buClrTx/>
              <a:buSzTx/>
              <a:tabLst/>
              <a:defRPr/>
            </a:pPr>
            <a:r>
              <a:rPr kumimoji="0" lang="en-US" sz="2800" b="1" i="0" u="none" strike="noStrike" cap="none" spc="-50" normalizeH="0" noProof="0" dirty="0">
                <a:ln>
                  <a:noFill/>
                </a:ln>
                <a:solidFill>
                  <a:schemeClr val="tx1"/>
                </a:solidFill>
                <a:effectLst/>
                <a:uLnTx/>
                <a:uFillTx/>
                <a:latin typeface="+mj-lt"/>
                <a:ea typeface="+mj-ea"/>
                <a:cs typeface="+mj-cs"/>
              </a:rPr>
              <a:t>Contextual and </a:t>
            </a:r>
            <a:r>
              <a:rPr kumimoji="0" lang="en-US" sz="2800" b="1" i="0" u="none" strike="noStrike" cap="none" spc="-50" normalizeH="0" noProof="0" dirty="0" err="1">
                <a:ln>
                  <a:noFill/>
                </a:ln>
                <a:solidFill>
                  <a:schemeClr val="tx1"/>
                </a:solidFill>
                <a:effectLst/>
                <a:uLnTx/>
                <a:uFillTx/>
                <a:latin typeface="+mj-lt"/>
                <a:ea typeface="+mj-ea"/>
                <a:cs typeface="+mj-cs"/>
              </a:rPr>
              <a:t>Transitonal</a:t>
            </a:r>
            <a:r>
              <a:rPr kumimoji="0" lang="en-US" sz="2800" b="1" i="0" u="none" strike="noStrike" cap="none" spc="-50" normalizeH="0" noProof="0" dirty="0">
                <a:ln>
                  <a:noFill/>
                </a:ln>
                <a:solidFill>
                  <a:schemeClr val="tx1"/>
                </a:solidFill>
                <a:effectLst/>
                <a:uLnTx/>
                <a:uFillTx/>
                <a:latin typeface="+mj-lt"/>
                <a:ea typeface="+mj-ea"/>
                <a:cs typeface="+mj-cs"/>
              </a:rPr>
              <a:t> Safeguarding</a:t>
            </a:r>
          </a:p>
        </p:txBody>
      </p:sp>
      <p:sp>
        <p:nvSpPr>
          <p:cNvPr id="20" name="Freeform: Shape 19">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42188"/>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20C2C41-D9A8-45BE-9E21-91268EC18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07251"/>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6095"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B38B1FC8-38BF-4066-8F4A-12EEC1C1A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1748" y="2662321"/>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178B4B56-5CC4-4608-A9A9-996108D35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67973" cy="338328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5F69CAC4-E171-4D7D-A6FB-C185F492AC7B}"/>
              </a:ext>
            </a:extLst>
          </p:cNvPr>
          <p:cNvPicPr>
            <a:picLocks noChangeAspect="1"/>
          </p:cNvPicPr>
          <p:nvPr/>
        </p:nvPicPr>
        <p:blipFill>
          <a:blip r:embed="rId3"/>
          <a:stretch>
            <a:fillRect/>
          </a:stretch>
        </p:blipFill>
        <p:spPr>
          <a:xfrm>
            <a:off x="247650" y="825738"/>
            <a:ext cx="3112094" cy="1141101"/>
          </a:xfrm>
          <a:prstGeom prst="rect">
            <a:avLst/>
          </a:prstGeom>
        </p:spPr>
      </p:pic>
      <p:pic>
        <p:nvPicPr>
          <p:cNvPr id="10" name="Picture 9">
            <a:extLst>
              <a:ext uri="{FF2B5EF4-FFF2-40B4-BE49-F238E27FC236}">
                <a16:creationId xmlns:a16="http://schemas.microsoft.com/office/drawing/2014/main" id="{24067487-5F9D-497E-8A86-837E29A6CFEB}"/>
              </a:ext>
            </a:extLst>
          </p:cNvPr>
          <p:cNvPicPr>
            <a:picLocks noChangeAspect="1"/>
          </p:cNvPicPr>
          <p:nvPr/>
        </p:nvPicPr>
        <p:blipFill rotWithShape="1">
          <a:blip r:embed="rId4"/>
          <a:srcRect l="1716" r="4618"/>
          <a:stretch/>
        </p:blipFill>
        <p:spPr>
          <a:xfrm>
            <a:off x="247650" y="4802292"/>
            <a:ext cx="2346459" cy="1634446"/>
          </a:xfrm>
          <a:prstGeom prst="rect">
            <a:avLst/>
          </a:prstGeom>
        </p:spPr>
      </p:pic>
      <p:pic>
        <p:nvPicPr>
          <p:cNvPr id="4" name="Picture 3">
            <a:extLst>
              <a:ext uri="{FF2B5EF4-FFF2-40B4-BE49-F238E27FC236}">
                <a16:creationId xmlns:a16="http://schemas.microsoft.com/office/drawing/2014/main" id="{1AA85D6E-8A58-4C94-9534-48E514A0E506}"/>
              </a:ext>
            </a:extLst>
          </p:cNvPr>
          <p:cNvPicPr>
            <a:picLocks noChangeAspect="1"/>
          </p:cNvPicPr>
          <p:nvPr/>
        </p:nvPicPr>
        <p:blipFill rotWithShape="1">
          <a:blip r:embed="rId5"/>
          <a:srcRect l="72" r="25525" b="5"/>
          <a:stretch/>
        </p:blipFill>
        <p:spPr>
          <a:xfrm>
            <a:off x="4344928" y="3120963"/>
            <a:ext cx="1289197" cy="1883299"/>
          </a:xfrm>
          <a:prstGeom prst="rect">
            <a:avLst/>
          </a:prstGeom>
        </p:spPr>
      </p:pic>
      <p:sp>
        <p:nvSpPr>
          <p:cNvPr id="3" name="TextBox 2">
            <a:extLst>
              <a:ext uri="{FF2B5EF4-FFF2-40B4-BE49-F238E27FC236}">
                <a16:creationId xmlns:a16="http://schemas.microsoft.com/office/drawing/2014/main" id="{5C58F746-72A9-4CEC-BEC5-08D7EBBFC899}"/>
              </a:ext>
            </a:extLst>
          </p:cNvPr>
          <p:cNvSpPr txBox="1"/>
          <p:nvPr/>
        </p:nvSpPr>
        <p:spPr>
          <a:xfrm>
            <a:off x="6591165" y="1673156"/>
            <a:ext cx="5461405" cy="4973149"/>
          </a:xfrm>
          <a:prstGeom prst="rect">
            <a:avLst/>
          </a:prstGeom>
          <a:solidFill>
            <a:srgbClr val="C00000"/>
          </a:solidFill>
        </p:spPr>
        <p:txBody>
          <a:bodyPr vert="horz" lIns="91440" tIns="45720" rIns="91440" bIns="45720" rtlCol="0" anchor="t">
            <a:normAutofit/>
          </a:bodyPr>
          <a:lstStyle/>
          <a:p>
            <a:pPr marL="57150" indent="-228600">
              <a:lnSpc>
                <a:spcPct val="90000"/>
              </a:lnSpc>
              <a:spcAft>
                <a:spcPts val="600"/>
              </a:spcAft>
              <a:buClr>
                <a:schemeClr val="accent1"/>
              </a:buClr>
              <a:buFont typeface="Arial" panose="020B0604020202020204" pitchFamily="34" charset="0"/>
              <a:buChar char="•"/>
            </a:pPr>
            <a:r>
              <a:rPr lang="en-US" sz="1600" dirty="0"/>
              <a:t>CONTEXTUAL</a:t>
            </a:r>
          </a:p>
          <a:p>
            <a:pPr marL="342900" indent="-228600">
              <a:lnSpc>
                <a:spcPct val="90000"/>
              </a:lnSpc>
              <a:spcAft>
                <a:spcPts val="600"/>
              </a:spcAft>
              <a:buClr>
                <a:schemeClr val="accent1"/>
              </a:buClr>
              <a:buFont typeface="Arial" panose="020B0604020202020204" pitchFamily="34" charset="0"/>
              <a:buChar char="•"/>
            </a:pPr>
            <a:r>
              <a:rPr lang="en-US" sz="1600" dirty="0" err="1"/>
              <a:t>Recognising</a:t>
            </a:r>
            <a:r>
              <a:rPr lang="en-US" sz="1600" dirty="0"/>
              <a:t> abuse outside the family home</a:t>
            </a:r>
          </a:p>
          <a:p>
            <a:pPr marL="342900" indent="-228600">
              <a:lnSpc>
                <a:spcPct val="90000"/>
              </a:lnSpc>
              <a:spcAft>
                <a:spcPts val="600"/>
              </a:spcAft>
              <a:buClr>
                <a:schemeClr val="accent1"/>
              </a:buClr>
              <a:buFont typeface="Arial" panose="020B0604020202020204" pitchFamily="34" charset="0"/>
              <a:buChar char="•"/>
            </a:pPr>
            <a:r>
              <a:rPr lang="en-US" sz="1600" dirty="0"/>
              <a:t>Addresses contexts assessment and intervention</a:t>
            </a:r>
          </a:p>
          <a:p>
            <a:pPr marL="342900" indent="-228600">
              <a:lnSpc>
                <a:spcPct val="90000"/>
              </a:lnSpc>
              <a:spcAft>
                <a:spcPts val="600"/>
              </a:spcAft>
              <a:buClr>
                <a:schemeClr val="accent1"/>
              </a:buClr>
              <a:buFont typeface="Arial" panose="020B0604020202020204" pitchFamily="34" charset="0"/>
              <a:buChar char="•"/>
            </a:pPr>
            <a:r>
              <a:rPr lang="en-US" sz="1600" dirty="0"/>
              <a:t>Encourages wider partnership working</a:t>
            </a:r>
          </a:p>
          <a:p>
            <a:pPr indent="-228600">
              <a:lnSpc>
                <a:spcPct val="90000"/>
              </a:lnSpc>
              <a:spcAft>
                <a:spcPts val="600"/>
              </a:spcAft>
              <a:buClr>
                <a:schemeClr val="accent1"/>
              </a:buClr>
              <a:buFont typeface="Arial" panose="020B0604020202020204" pitchFamily="34" charset="0"/>
              <a:buChar char="•"/>
            </a:pPr>
            <a:endParaRPr lang="en-US" sz="1600" dirty="0"/>
          </a:p>
          <a:p>
            <a:pPr indent="-228600">
              <a:lnSpc>
                <a:spcPct val="90000"/>
              </a:lnSpc>
              <a:spcAft>
                <a:spcPts val="600"/>
              </a:spcAft>
              <a:buClr>
                <a:schemeClr val="accent1"/>
              </a:buClr>
              <a:buFont typeface="Arial" panose="020B0604020202020204" pitchFamily="34" charset="0"/>
              <a:buChar char="•"/>
            </a:pPr>
            <a:r>
              <a:rPr lang="en-US" sz="1600" dirty="0"/>
              <a:t>TRANSITIONAL “</a:t>
            </a:r>
            <a:r>
              <a:rPr lang="en-US" sz="1600" i="1" dirty="0"/>
              <a:t>Perpetrators target vulnerability not age” </a:t>
            </a:r>
            <a:r>
              <a:rPr lang="en-US" sz="1600" dirty="0"/>
              <a:t>– Newcastle slogan</a:t>
            </a:r>
          </a:p>
          <a:p>
            <a:pPr indent="-228600">
              <a:lnSpc>
                <a:spcPct val="90000"/>
              </a:lnSpc>
              <a:spcAft>
                <a:spcPts val="600"/>
              </a:spcAft>
              <a:buClr>
                <a:schemeClr val="accent1"/>
              </a:buClr>
              <a:buFont typeface="Arial" panose="020B0604020202020204" pitchFamily="34" charset="0"/>
              <a:buChar char="•"/>
            </a:pPr>
            <a:endParaRPr lang="en-US" sz="1600" dirty="0"/>
          </a:p>
          <a:p>
            <a:pPr indent="-228600">
              <a:lnSpc>
                <a:spcPct val="90000"/>
              </a:lnSpc>
              <a:spcAft>
                <a:spcPts val="600"/>
              </a:spcAft>
              <a:buClr>
                <a:schemeClr val="accent1"/>
              </a:buClr>
              <a:buFont typeface="Arial" panose="020B0604020202020204" pitchFamily="34" charset="0"/>
              <a:buChar char="•"/>
            </a:pPr>
            <a:r>
              <a:rPr lang="en-US" sz="1600" dirty="0"/>
              <a:t>“It encourages greater fluidity between children and adult safeguarding processes and requires an active effort to align systems to create a smoother more holistic offer for people being supported” </a:t>
            </a:r>
          </a:p>
          <a:p>
            <a:pPr marL="285750" indent="-228600">
              <a:lnSpc>
                <a:spcPct val="90000"/>
              </a:lnSpc>
              <a:spcAft>
                <a:spcPts val="600"/>
              </a:spcAft>
              <a:buClr>
                <a:schemeClr val="accent1"/>
              </a:buClr>
              <a:buFont typeface="Arial" panose="020B0604020202020204" pitchFamily="34" charset="0"/>
              <a:buChar char="•"/>
            </a:pPr>
            <a:endParaRPr lang="en-US" sz="1600" dirty="0"/>
          </a:p>
          <a:p>
            <a:pPr marL="342900" indent="-228600">
              <a:lnSpc>
                <a:spcPct val="90000"/>
              </a:lnSpc>
              <a:spcAft>
                <a:spcPts val="600"/>
              </a:spcAft>
              <a:buClr>
                <a:schemeClr val="accent1"/>
              </a:buClr>
              <a:buFont typeface="Arial" panose="020B0604020202020204" pitchFamily="34" charset="0"/>
              <a:buChar char="•"/>
            </a:pPr>
            <a:r>
              <a:rPr lang="en-US" sz="1600" dirty="0"/>
              <a:t>Transition into independence and adulthood</a:t>
            </a:r>
          </a:p>
          <a:p>
            <a:pPr marL="342900" indent="-228600">
              <a:lnSpc>
                <a:spcPct val="90000"/>
              </a:lnSpc>
              <a:spcAft>
                <a:spcPts val="600"/>
              </a:spcAft>
              <a:buClr>
                <a:schemeClr val="accent1"/>
              </a:buClr>
              <a:buFont typeface="Arial" panose="020B0604020202020204" pitchFamily="34" charset="0"/>
              <a:buChar char="•"/>
            </a:pPr>
            <a:r>
              <a:rPr lang="en-US" sz="1600" dirty="0"/>
              <a:t>Capacity not chronological</a:t>
            </a:r>
          </a:p>
          <a:p>
            <a:pPr marL="342900" indent="-228600">
              <a:lnSpc>
                <a:spcPct val="90000"/>
              </a:lnSpc>
              <a:spcAft>
                <a:spcPts val="600"/>
              </a:spcAft>
              <a:buClr>
                <a:schemeClr val="accent1"/>
              </a:buClr>
              <a:buFont typeface="Arial" panose="020B0604020202020204" pitchFamily="34" charset="0"/>
              <a:buChar char="•"/>
            </a:pPr>
            <a:r>
              <a:rPr lang="en-US" sz="1600" dirty="0"/>
              <a:t>Reunification with families</a:t>
            </a:r>
          </a:p>
          <a:p>
            <a:pPr indent="-228600">
              <a:lnSpc>
                <a:spcPct val="90000"/>
              </a:lnSpc>
              <a:spcAft>
                <a:spcPts val="600"/>
              </a:spcAft>
              <a:buClr>
                <a:schemeClr val="accent1"/>
              </a:buClr>
              <a:buFont typeface="Arial" panose="020B0604020202020204" pitchFamily="34" charset="0"/>
              <a:buChar char="•"/>
            </a:pPr>
            <a:endParaRPr lang="en-US" sz="1000" dirty="0"/>
          </a:p>
        </p:txBody>
      </p:sp>
      <p:pic>
        <p:nvPicPr>
          <p:cNvPr id="2" name="Picture 1">
            <a:extLst>
              <a:ext uri="{FF2B5EF4-FFF2-40B4-BE49-F238E27FC236}">
                <a16:creationId xmlns:a16="http://schemas.microsoft.com/office/drawing/2014/main" id="{9AF8A175-D595-4204-995C-616E78AE7874}"/>
              </a:ext>
            </a:extLst>
          </p:cNvPr>
          <p:cNvPicPr>
            <a:picLocks noChangeAspect="1"/>
          </p:cNvPicPr>
          <p:nvPr/>
        </p:nvPicPr>
        <p:blipFill>
          <a:blip r:embed="rId6"/>
          <a:stretch>
            <a:fillRect/>
          </a:stretch>
        </p:blipFill>
        <p:spPr>
          <a:xfrm>
            <a:off x="10924849" y="6371963"/>
            <a:ext cx="981541" cy="274344"/>
          </a:xfrm>
          <a:prstGeom prst="rect">
            <a:avLst/>
          </a:prstGeom>
        </p:spPr>
      </p:pic>
      <p:sp>
        <p:nvSpPr>
          <p:cNvPr id="15" name="TextBox 14"/>
          <p:cNvSpPr txBox="1"/>
          <p:nvPr/>
        </p:nvSpPr>
        <p:spPr>
          <a:xfrm>
            <a:off x="378123" y="-1066279"/>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7085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6109"/>
    </mc:Choice>
    <mc:Fallback xmlns="">
      <p:transition spd="slow" advTm="11610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27785" y="211693"/>
            <a:ext cx="10515600" cy="113349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Extra Familial Harm - Families as Safeguarding Partners</a:t>
            </a:r>
          </a:p>
        </p:txBody>
      </p:sp>
      <p:pic>
        <p:nvPicPr>
          <p:cNvPr id="2" name="Picture 1">
            <a:extLst>
              <a:ext uri="{FF2B5EF4-FFF2-40B4-BE49-F238E27FC236}">
                <a16:creationId xmlns:a16="http://schemas.microsoft.com/office/drawing/2014/main" id="{9AF8A175-D595-4204-995C-616E78AE7874}"/>
              </a:ext>
            </a:extLst>
          </p:cNvPr>
          <p:cNvPicPr>
            <a:picLocks noChangeAspect="1"/>
          </p:cNvPicPr>
          <p:nvPr/>
        </p:nvPicPr>
        <p:blipFill>
          <a:blip r:embed="rId3"/>
          <a:stretch>
            <a:fillRect/>
          </a:stretch>
        </p:blipFill>
        <p:spPr>
          <a:xfrm>
            <a:off x="10924849" y="6371963"/>
            <a:ext cx="981541" cy="274344"/>
          </a:xfrm>
          <a:prstGeom prst="rect">
            <a:avLst/>
          </a:prstGeom>
        </p:spPr>
      </p:pic>
      <p:sp>
        <p:nvSpPr>
          <p:cNvPr id="15" name="TextBox 14"/>
          <p:cNvSpPr txBox="1"/>
          <p:nvPr/>
        </p:nvSpPr>
        <p:spPr>
          <a:xfrm>
            <a:off x="378123" y="-1066279"/>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C58F746-72A9-4CEC-BEC5-08D7EBBFC899}"/>
              </a:ext>
            </a:extLst>
          </p:cNvPr>
          <p:cNvSpPr txBox="1"/>
          <p:nvPr/>
        </p:nvSpPr>
        <p:spPr>
          <a:xfrm>
            <a:off x="905256" y="1901952"/>
            <a:ext cx="10438129" cy="1477328"/>
          </a:xfrm>
          <a:prstGeom prst="rect">
            <a:avLst/>
          </a:prstGeom>
          <a:noFill/>
        </p:spPr>
        <p:txBody>
          <a:bodyPr wrap="square" rtlCol="0">
            <a:spAutoFit/>
          </a:bodyPr>
          <a:lstStyle/>
          <a:p>
            <a:endParaRPr lang="en-US" dirty="0">
              <a:solidFill>
                <a:srgbClr val="202124"/>
              </a:solidFill>
              <a:latin typeface="arial" panose="020B0604020202020204" pitchFamily="34" charset="0"/>
            </a:endParaRPr>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1AA85D6E-8A58-4C94-9534-48E514A0E506}"/>
              </a:ext>
            </a:extLst>
          </p:cNvPr>
          <p:cNvPicPr>
            <a:picLocks noChangeAspect="1"/>
          </p:cNvPicPr>
          <p:nvPr/>
        </p:nvPicPr>
        <p:blipFill>
          <a:blip r:embed="rId4"/>
          <a:stretch>
            <a:fillRect/>
          </a:stretch>
        </p:blipFill>
        <p:spPr>
          <a:xfrm>
            <a:off x="8672798" y="1408279"/>
            <a:ext cx="2742821" cy="2981569"/>
          </a:xfrm>
          <a:prstGeom prst="rect">
            <a:avLst/>
          </a:prstGeom>
        </p:spPr>
      </p:pic>
      <p:pic>
        <p:nvPicPr>
          <p:cNvPr id="6" name="Picture 5">
            <a:extLst>
              <a:ext uri="{FF2B5EF4-FFF2-40B4-BE49-F238E27FC236}">
                <a16:creationId xmlns:a16="http://schemas.microsoft.com/office/drawing/2014/main" id="{1C5C3DF4-4A1E-4690-A1E8-A195D099EC29}"/>
              </a:ext>
            </a:extLst>
          </p:cNvPr>
          <p:cNvPicPr>
            <a:picLocks noChangeAspect="1"/>
          </p:cNvPicPr>
          <p:nvPr/>
        </p:nvPicPr>
        <p:blipFill>
          <a:blip r:embed="rId5"/>
          <a:stretch>
            <a:fillRect/>
          </a:stretch>
        </p:blipFill>
        <p:spPr>
          <a:xfrm>
            <a:off x="269282" y="2822289"/>
            <a:ext cx="2492968" cy="453267"/>
          </a:xfrm>
          <a:prstGeom prst="rect">
            <a:avLst/>
          </a:prstGeom>
        </p:spPr>
      </p:pic>
      <p:pic>
        <p:nvPicPr>
          <p:cNvPr id="8" name="Picture 7">
            <a:extLst>
              <a:ext uri="{FF2B5EF4-FFF2-40B4-BE49-F238E27FC236}">
                <a16:creationId xmlns:a16="http://schemas.microsoft.com/office/drawing/2014/main" id="{BC744428-B70C-4D5A-A414-13F04AD77543}"/>
              </a:ext>
            </a:extLst>
          </p:cNvPr>
          <p:cNvPicPr>
            <a:picLocks noChangeAspect="1"/>
          </p:cNvPicPr>
          <p:nvPr/>
        </p:nvPicPr>
        <p:blipFill>
          <a:blip r:embed="rId6"/>
          <a:stretch>
            <a:fillRect/>
          </a:stretch>
        </p:blipFill>
        <p:spPr>
          <a:xfrm>
            <a:off x="268639" y="1872890"/>
            <a:ext cx="2826214" cy="682870"/>
          </a:xfrm>
          <a:prstGeom prst="rect">
            <a:avLst/>
          </a:prstGeom>
        </p:spPr>
      </p:pic>
      <p:pic>
        <p:nvPicPr>
          <p:cNvPr id="10" name="Picture 9">
            <a:extLst>
              <a:ext uri="{FF2B5EF4-FFF2-40B4-BE49-F238E27FC236}">
                <a16:creationId xmlns:a16="http://schemas.microsoft.com/office/drawing/2014/main" id="{F11EBDBC-B4E8-49FD-9736-35669C5F578D}"/>
              </a:ext>
            </a:extLst>
          </p:cNvPr>
          <p:cNvPicPr>
            <a:picLocks noChangeAspect="1"/>
          </p:cNvPicPr>
          <p:nvPr/>
        </p:nvPicPr>
        <p:blipFill>
          <a:blip r:embed="rId7"/>
          <a:stretch>
            <a:fillRect/>
          </a:stretch>
        </p:blipFill>
        <p:spPr>
          <a:xfrm>
            <a:off x="268639" y="3936040"/>
            <a:ext cx="2572692" cy="2008505"/>
          </a:xfrm>
          <a:prstGeom prst="rect">
            <a:avLst/>
          </a:prstGeom>
        </p:spPr>
      </p:pic>
      <p:sp>
        <p:nvSpPr>
          <p:cNvPr id="14" name="TextBox 13">
            <a:extLst>
              <a:ext uri="{FF2B5EF4-FFF2-40B4-BE49-F238E27FC236}">
                <a16:creationId xmlns:a16="http://schemas.microsoft.com/office/drawing/2014/main" id="{550C9870-11F3-4185-B449-F04DB899A262}"/>
              </a:ext>
            </a:extLst>
          </p:cNvPr>
          <p:cNvSpPr txBox="1"/>
          <p:nvPr/>
        </p:nvSpPr>
        <p:spPr>
          <a:xfrm>
            <a:off x="3148743" y="4434425"/>
            <a:ext cx="6286500" cy="1754326"/>
          </a:xfrm>
          <a:custGeom>
            <a:avLst/>
            <a:gdLst>
              <a:gd name="connsiteX0" fmla="*/ 0 w 6286500"/>
              <a:gd name="connsiteY0" fmla="*/ 0 h 1754326"/>
              <a:gd name="connsiteX1" fmla="*/ 508635 w 6286500"/>
              <a:gd name="connsiteY1" fmla="*/ 0 h 1754326"/>
              <a:gd name="connsiteX2" fmla="*/ 891540 w 6286500"/>
              <a:gd name="connsiteY2" fmla="*/ 0 h 1754326"/>
              <a:gd name="connsiteX3" fmla="*/ 1588770 w 6286500"/>
              <a:gd name="connsiteY3" fmla="*/ 0 h 1754326"/>
              <a:gd name="connsiteX4" fmla="*/ 2097405 w 6286500"/>
              <a:gd name="connsiteY4" fmla="*/ 0 h 1754326"/>
              <a:gd name="connsiteX5" fmla="*/ 2606040 w 6286500"/>
              <a:gd name="connsiteY5" fmla="*/ 0 h 1754326"/>
              <a:gd name="connsiteX6" fmla="*/ 3303270 w 6286500"/>
              <a:gd name="connsiteY6" fmla="*/ 0 h 1754326"/>
              <a:gd name="connsiteX7" fmla="*/ 3749040 w 6286500"/>
              <a:gd name="connsiteY7" fmla="*/ 0 h 1754326"/>
              <a:gd name="connsiteX8" fmla="*/ 4446270 w 6286500"/>
              <a:gd name="connsiteY8" fmla="*/ 0 h 1754326"/>
              <a:gd name="connsiteX9" fmla="*/ 5143500 w 6286500"/>
              <a:gd name="connsiteY9" fmla="*/ 0 h 1754326"/>
              <a:gd name="connsiteX10" fmla="*/ 5715000 w 6286500"/>
              <a:gd name="connsiteY10" fmla="*/ 0 h 1754326"/>
              <a:gd name="connsiteX11" fmla="*/ 6286500 w 6286500"/>
              <a:gd name="connsiteY11" fmla="*/ 0 h 1754326"/>
              <a:gd name="connsiteX12" fmla="*/ 6286500 w 6286500"/>
              <a:gd name="connsiteY12" fmla="*/ 567232 h 1754326"/>
              <a:gd name="connsiteX13" fmla="*/ 6286500 w 6286500"/>
              <a:gd name="connsiteY13" fmla="*/ 1099378 h 1754326"/>
              <a:gd name="connsiteX14" fmla="*/ 6286500 w 6286500"/>
              <a:gd name="connsiteY14" fmla="*/ 1754326 h 1754326"/>
              <a:gd name="connsiteX15" fmla="*/ 5715000 w 6286500"/>
              <a:gd name="connsiteY15" fmla="*/ 1754326 h 1754326"/>
              <a:gd name="connsiteX16" fmla="*/ 5143500 w 6286500"/>
              <a:gd name="connsiteY16" fmla="*/ 1754326 h 1754326"/>
              <a:gd name="connsiteX17" fmla="*/ 4446270 w 6286500"/>
              <a:gd name="connsiteY17" fmla="*/ 1754326 h 1754326"/>
              <a:gd name="connsiteX18" fmla="*/ 3874770 w 6286500"/>
              <a:gd name="connsiteY18" fmla="*/ 1754326 h 1754326"/>
              <a:gd name="connsiteX19" fmla="*/ 3491865 w 6286500"/>
              <a:gd name="connsiteY19" fmla="*/ 1754326 h 1754326"/>
              <a:gd name="connsiteX20" fmla="*/ 3046095 w 6286500"/>
              <a:gd name="connsiteY20" fmla="*/ 1754326 h 1754326"/>
              <a:gd name="connsiteX21" fmla="*/ 2348865 w 6286500"/>
              <a:gd name="connsiteY21" fmla="*/ 1754326 h 1754326"/>
              <a:gd name="connsiteX22" fmla="*/ 1777365 w 6286500"/>
              <a:gd name="connsiteY22" fmla="*/ 1754326 h 1754326"/>
              <a:gd name="connsiteX23" fmla="*/ 1331595 w 6286500"/>
              <a:gd name="connsiteY23" fmla="*/ 1754326 h 1754326"/>
              <a:gd name="connsiteX24" fmla="*/ 760095 w 6286500"/>
              <a:gd name="connsiteY24" fmla="*/ 1754326 h 1754326"/>
              <a:gd name="connsiteX25" fmla="*/ 0 w 6286500"/>
              <a:gd name="connsiteY25" fmla="*/ 1754326 h 1754326"/>
              <a:gd name="connsiteX26" fmla="*/ 0 w 6286500"/>
              <a:gd name="connsiteY26" fmla="*/ 1222180 h 1754326"/>
              <a:gd name="connsiteX27" fmla="*/ 0 w 6286500"/>
              <a:gd name="connsiteY27" fmla="*/ 619862 h 1754326"/>
              <a:gd name="connsiteX28" fmla="*/ 0 w 6286500"/>
              <a:gd name="connsiteY28"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86500" h="1754326" extrusionOk="0">
                <a:moveTo>
                  <a:pt x="0" y="0"/>
                </a:moveTo>
                <a:cubicBezTo>
                  <a:pt x="109677" y="-37939"/>
                  <a:pt x="367472" y="18820"/>
                  <a:pt x="508635" y="0"/>
                </a:cubicBezTo>
                <a:cubicBezTo>
                  <a:pt x="649798" y="-18820"/>
                  <a:pt x="756291" y="45842"/>
                  <a:pt x="891540" y="0"/>
                </a:cubicBezTo>
                <a:cubicBezTo>
                  <a:pt x="1026790" y="-45842"/>
                  <a:pt x="1249495" y="63883"/>
                  <a:pt x="1588770" y="0"/>
                </a:cubicBezTo>
                <a:cubicBezTo>
                  <a:pt x="1928045" y="-63883"/>
                  <a:pt x="1945257" y="8478"/>
                  <a:pt x="2097405" y="0"/>
                </a:cubicBezTo>
                <a:cubicBezTo>
                  <a:pt x="2249554" y="-8478"/>
                  <a:pt x="2434333" y="25189"/>
                  <a:pt x="2606040" y="0"/>
                </a:cubicBezTo>
                <a:cubicBezTo>
                  <a:pt x="2777747" y="-25189"/>
                  <a:pt x="3051983" y="25867"/>
                  <a:pt x="3303270" y="0"/>
                </a:cubicBezTo>
                <a:cubicBezTo>
                  <a:pt x="3554557" y="-25867"/>
                  <a:pt x="3631160" y="12328"/>
                  <a:pt x="3749040" y="0"/>
                </a:cubicBezTo>
                <a:cubicBezTo>
                  <a:pt x="3866920" y="-12328"/>
                  <a:pt x="4219724" y="46149"/>
                  <a:pt x="4446270" y="0"/>
                </a:cubicBezTo>
                <a:cubicBezTo>
                  <a:pt x="4672816" y="-46149"/>
                  <a:pt x="4870300" y="29029"/>
                  <a:pt x="5143500" y="0"/>
                </a:cubicBezTo>
                <a:cubicBezTo>
                  <a:pt x="5416700" y="-29029"/>
                  <a:pt x="5483930" y="6061"/>
                  <a:pt x="5715000" y="0"/>
                </a:cubicBezTo>
                <a:cubicBezTo>
                  <a:pt x="5946070" y="-6061"/>
                  <a:pt x="6032573" y="7689"/>
                  <a:pt x="6286500" y="0"/>
                </a:cubicBezTo>
                <a:cubicBezTo>
                  <a:pt x="6343397" y="232229"/>
                  <a:pt x="6284738" y="311697"/>
                  <a:pt x="6286500" y="567232"/>
                </a:cubicBezTo>
                <a:cubicBezTo>
                  <a:pt x="6288262" y="822767"/>
                  <a:pt x="6237291" y="850205"/>
                  <a:pt x="6286500" y="1099378"/>
                </a:cubicBezTo>
                <a:cubicBezTo>
                  <a:pt x="6335709" y="1348551"/>
                  <a:pt x="6245752" y="1468651"/>
                  <a:pt x="6286500" y="1754326"/>
                </a:cubicBezTo>
                <a:cubicBezTo>
                  <a:pt x="6063910" y="1808199"/>
                  <a:pt x="5928449" y="1752155"/>
                  <a:pt x="5715000" y="1754326"/>
                </a:cubicBezTo>
                <a:cubicBezTo>
                  <a:pt x="5501551" y="1756497"/>
                  <a:pt x="5313749" y="1700623"/>
                  <a:pt x="5143500" y="1754326"/>
                </a:cubicBezTo>
                <a:cubicBezTo>
                  <a:pt x="4973251" y="1808029"/>
                  <a:pt x="4655005" y="1731954"/>
                  <a:pt x="4446270" y="1754326"/>
                </a:cubicBezTo>
                <a:cubicBezTo>
                  <a:pt x="4237535" y="1776698"/>
                  <a:pt x="4040942" y="1695196"/>
                  <a:pt x="3874770" y="1754326"/>
                </a:cubicBezTo>
                <a:cubicBezTo>
                  <a:pt x="3708598" y="1813456"/>
                  <a:pt x="3575164" y="1752746"/>
                  <a:pt x="3491865" y="1754326"/>
                </a:cubicBezTo>
                <a:cubicBezTo>
                  <a:pt x="3408566" y="1755906"/>
                  <a:pt x="3223255" y="1726939"/>
                  <a:pt x="3046095" y="1754326"/>
                </a:cubicBezTo>
                <a:cubicBezTo>
                  <a:pt x="2868935" y="1781713"/>
                  <a:pt x="2695514" y="1729437"/>
                  <a:pt x="2348865" y="1754326"/>
                </a:cubicBezTo>
                <a:cubicBezTo>
                  <a:pt x="2002216" y="1779215"/>
                  <a:pt x="2057917" y="1742159"/>
                  <a:pt x="1777365" y="1754326"/>
                </a:cubicBezTo>
                <a:cubicBezTo>
                  <a:pt x="1496813" y="1766493"/>
                  <a:pt x="1455659" y="1712829"/>
                  <a:pt x="1331595" y="1754326"/>
                </a:cubicBezTo>
                <a:cubicBezTo>
                  <a:pt x="1207531" y="1795823"/>
                  <a:pt x="910423" y="1739492"/>
                  <a:pt x="760095" y="1754326"/>
                </a:cubicBezTo>
                <a:cubicBezTo>
                  <a:pt x="609767" y="1769160"/>
                  <a:pt x="156705" y="1688872"/>
                  <a:pt x="0" y="1754326"/>
                </a:cubicBezTo>
                <a:cubicBezTo>
                  <a:pt x="-35636" y="1568598"/>
                  <a:pt x="17839" y="1403209"/>
                  <a:pt x="0" y="1222180"/>
                </a:cubicBezTo>
                <a:cubicBezTo>
                  <a:pt x="-17839" y="1041151"/>
                  <a:pt x="57548" y="862086"/>
                  <a:pt x="0" y="619862"/>
                </a:cubicBezTo>
                <a:cubicBezTo>
                  <a:pt x="-57548" y="377638"/>
                  <a:pt x="19111" y="267872"/>
                  <a:pt x="0" y="0"/>
                </a:cubicBezTo>
                <a:close/>
              </a:path>
            </a:pathLst>
          </a:custGeom>
          <a:noFill/>
          <a:ln w="34925">
            <a:solidFill>
              <a:srgbClr val="00B0F0"/>
            </a:solidFill>
            <a:prstDash val="solid"/>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pPr marL="285750" indent="-285750">
              <a:buFont typeface="Wingdings" panose="05000000000000000000" pitchFamily="2" charset="2"/>
              <a:buChar char="Ø"/>
            </a:pPr>
            <a:r>
              <a:rPr lang="en-US" dirty="0"/>
              <a:t>Parental engagement is nearly always a protective factor</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Parents and extended family members need effective support in helping them manage risk from outside the home. This is skilled work and requires building good relationships with parents.</a:t>
            </a:r>
          </a:p>
        </p:txBody>
      </p:sp>
      <p:pic>
        <p:nvPicPr>
          <p:cNvPr id="13" name="Picture 12">
            <a:extLst>
              <a:ext uri="{FF2B5EF4-FFF2-40B4-BE49-F238E27FC236}">
                <a16:creationId xmlns:a16="http://schemas.microsoft.com/office/drawing/2014/main" id="{EBA07C5F-C9A2-4093-853A-9D6D79008DAB}"/>
              </a:ext>
            </a:extLst>
          </p:cNvPr>
          <p:cNvPicPr>
            <a:picLocks noChangeAspect="1"/>
          </p:cNvPicPr>
          <p:nvPr/>
        </p:nvPicPr>
        <p:blipFill>
          <a:blip r:embed="rId8"/>
          <a:stretch>
            <a:fillRect/>
          </a:stretch>
        </p:blipFill>
        <p:spPr>
          <a:xfrm>
            <a:off x="3094853" y="1596687"/>
            <a:ext cx="6340390" cy="2621507"/>
          </a:xfrm>
          <a:custGeom>
            <a:avLst/>
            <a:gdLst>
              <a:gd name="connsiteX0" fmla="*/ 0 w 6340390"/>
              <a:gd name="connsiteY0" fmla="*/ 0 h 2621507"/>
              <a:gd name="connsiteX1" fmla="*/ 639803 w 6340390"/>
              <a:gd name="connsiteY1" fmla="*/ 0 h 2621507"/>
              <a:gd name="connsiteX2" fmla="*/ 1343010 w 6340390"/>
              <a:gd name="connsiteY2" fmla="*/ 0 h 2621507"/>
              <a:gd name="connsiteX3" fmla="*/ 1792601 w 6340390"/>
              <a:gd name="connsiteY3" fmla="*/ 0 h 2621507"/>
              <a:gd name="connsiteX4" fmla="*/ 2432404 w 6340390"/>
              <a:gd name="connsiteY4" fmla="*/ 0 h 2621507"/>
              <a:gd name="connsiteX5" fmla="*/ 2881995 w 6340390"/>
              <a:gd name="connsiteY5" fmla="*/ 0 h 2621507"/>
              <a:gd name="connsiteX6" fmla="*/ 3458395 w 6340390"/>
              <a:gd name="connsiteY6" fmla="*/ 0 h 2621507"/>
              <a:gd name="connsiteX7" fmla="*/ 4098198 w 6340390"/>
              <a:gd name="connsiteY7" fmla="*/ 0 h 2621507"/>
              <a:gd name="connsiteX8" fmla="*/ 4484385 w 6340390"/>
              <a:gd name="connsiteY8" fmla="*/ 0 h 2621507"/>
              <a:gd name="connsiteX9" fmla="*/ 4870572 w 6340390"/>
              <a:gd name="connsiteY9" fmla="*/ 0 h 2621507"/>
              <a:gd name="connsiteX10" fmla="*/ 5573779 w 6340390"/>
              <a:gd name="connsiteY10" fmla="*/ 0 h 2621507"/>
              <a:gd name="connsiteX11" fmla="*/ 6340390 w 6340390"/>
              <a:gd name="connsiteY11" fmla="*/ 0 h 2621507"/>
              <a:gd name="connsiteX12" fmla="*/ 6340390 w 6340390"/>
              <a:gd name="connsiteY12" fmla="*/ 445656 h 2621507"/>
              <a:gd name="connsiteX13" fmla="*/ 6340390 w 6340390"/>
              <a:gd name="connsiteY13" fmla="*/ 943743 h 2621507"/>
              <a:gd name="connsiteX14" fmla="*/ 6340390 w 6340390"/>
              <a:gd name="connsiteY14" fmla="*/ 1494259 h 2621507"/>
              <a:gd name="connsiteX15" fmla="*/ 6340390 w 6340390"/>
              <a:gd name="connsiteY15" fmla="*/ 1966130 h 2621507"/>
              <a:gd name="connsiteX16" fmla="*/ 6340390 w 6340390"/>
              <a:gd name="connsiteY16" fmla="*/ 2621507 h 2621507"/>
              <a:gd name="connsiteX17" fmla="*/ 5954203 w 6340390"/>
              <a:gd name="connsiteY17" fmla="*/ 2621507 h 2621507"/>
              <a:gd name="connsiteX18" fmla="*/ 5250996 w 6340390"/>
              <a:gd name="connsiteY18" fmla="*/ 2621507 h 2621507"/>
              <a:gd name="connsiteX19" fmla="*/ 4611193 w 6340390"/>
              <a:gd name="connsiteY19" fmla="*/ 2621507 h 2621507"/>
              <a:gd name="connsiteX20" fmla="*/ 3971390 w 6340390"/>
              <a:gd name="connsiteY20" fmla="*/ 2621507 h 2621507"/>
              <a:gd name="connsiteX21" fmla="*/ 3331587 w 6340390"/>
              <a:gd name="connsiteY21" fmla="*/ 2621507 h 2621507"/>
              <a:gd name="connsiteX22" fmla="*/ 2881995 w 6340390"/>
              <a:gd name="connsiteY22" fmla="*/ 2621507 h 2621507"/>
              <a:gd name="connsiteX23" fmla="*/ 2178789 w 6340390"/>
              <a:gd name="connsiteY23" fmla="*/ 2621507 h 2621507"/>
              <a:gd name="connsiteX24" fmla="*/ 1602389 w 6340390"/>
              <a:gd name="connsiteY24" fmla="*/ 2621507 h 2621507"/>
              <a:gd name="connsiteX25" fmla="*/ 1216202 w 6340390"/>
              <a:gd name="connsiteY25" fmla="*/ 2621507 h 2621507"/>
              <a:gd name="connsiteX26" fmla="*/ 639803 w 6340390"/>
              <a:gd name="connsiteY26" fmla="*/ 2621507 h 2621507"/>
              <a:gd name="connsiteX27" fmla="*/ 0 w 6340390"/>
              <a:gd name="connsiteY27" fmla="*/ 2621507 h 2621507"/>
              <a:gd name="connsiteX28" fmla="*/ 0 w 6340390"/>
              <a:gd name="connsiteY28" fmla="*/ 2123421 h 2621507"/>
              <a:gd name="connsiteX29" fmla="*/ 0 w 6340390"/>
              <a:gd name="connsiteY29" fmla="*/ 1546689 h 2621507"/>
              <a:gd name="connsiteX30" fmla="*/ 0 w 6340390"/>
              <a:gd name="connsiteY30" fmla="*/ 969958 h 2621507"/>
              <a:gd name="connsiteX31" fmla="*/ 0 w 6340390"/>
              <a:gd name="connsiteY31" fmla="*/ 0 h 26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40390" h="2621507" fill="none" extrusionOk="0">
                <a:moveTo>
                  <a:pt x="0" y="0"/>
                </a:moveTo>
                <a:cubicBezTo>
                  <a:pt x="150241" y="-19951"/>
                  <a:pt x="400356" y="66117"/>
                  <a:pt x="639803" y="0"/>
                </a:cubicBezTo>
                <a:cubicBezTo>
                  <a:pt x="879250" y="-66117"/>
                  <a:pt x="1015861" y="62773"/>
                  <a:pt x="1343010" y="0"/>
                </a:cubicBezTo>
                <a:cubicBezTo>
                  <a:pt x="1670159" y="-62773"/>
                  <a:pt x="1605743" y="1710"/>
                  <a:pt x="1792601" y="0"/>
                </a:cubicBezTo>
                <a:cubicBezTo>
                  <a:pt x="1979459" y="-1710"/>
                  <a:pt x="2295363" y="3790"/>
                  <a:pt x="2432404" y="0"/>
                </a:cubicBezTo>
                <a:cubicBezTo>
                  <a:pt x="2569445" y="-3790"/>
                  <a:pt x="2665693" y="22127"/>
                  <a:pt x="2881995" y="0"/>
                </a:cubicBezTo>
                <a:cubicBezTo>
                  <a:pt x="3098297" y="-22127"/>
                  <a:pt x="3316641" y="45434"/>
                  <a:pt x="3458395" y="0"/>
                </a:cubicBezTo>
                <a:cubicBezTo>
                  <a:pt x="3600149" y="-45434"/>
                  <a:pt x="3830104" y="22937"/>
                  <a:pt x="4098198" y="0"/>
                </a:cubicBezTo>
                <a:cubicBezTo>
                  <a:pt x="4366292" y="-22937"/>
                  <a:pt x="4325109" y="19850"/>
                  <a:pt x="4484385" y="0"/>
                </a:cubicBezTo>
                <a:cubicBezTo>
                  <a:pt x="4643661" y="-19850"/>
                  <a:pt x="4696528" y="36024"/>
                  <a:pt x="4870572" y="0"/>
                </a:cubicBezTo>
                <a:cubicBezTo>
                  <a:pt x="5044616" y="-36024"/>
                  <a:pt x="5390510" y="46336"/>
                  <a:pt x="5573779" y="0"/>
                </a:cubicBezTo>
                <a:cubicBezTo>
                  <a:pt x="5757048" y="-46336"/>
                  <a:pt x="6129659" y="47621"/>
                  <a:pt x="6340390" y="0"/>
                </a:cubicBezTo>
                <a:cubicBezTo>
                  <a:pt x="6385022" y="183960"/>
                  <a:pt x="6302928" y="255274"/>
                  <a:pt x="6340390" y="445656"/>
                </a:cubicBezTo>
                <a:cubicBezTo>
                  <a:pt x="6377852" y="636038"/>
                  <a:pt x="6332942" y="830993"/>
                  <a:pt x="6340390" y="943743"/>
                </a:cubicBezTo>
                <a:cubicBezTo>
                  <a:pt x="6347838" y="1056493"/>
                  <a:pt x="6281037" y="1316854"/>
                  <a:pt x="6340390" y="1494259"/>
                </a:cubicBezTo>
                <a:cubicBezTo>
                  <a:pt x="6399743" y="1671664"/>
                  <a:pt x="6304947" y="1771557"/>
                  <a:pt x="6340390" y="1966130"/>
                </a:cubicBezTo>
                <a:cubicBezTo>
                  <a:pt x="6375833" y="2160703"/>
                  <a:pt x="6323776" y="2304799"/>
                  <a:pt x="6340390" y="2621507"/>
                </a:cubicBezTo>
                <a:cubicBezTo>
                  <a:pt x="6215234" y="2635036"/>
                  <a:pt x="6121332" y="2591823"/>
                  <a:pt x="5954203" y="2621507"/>
                </a:cubicBezTo>
                <a:cubicBezTo>
                  <a:pt x="5787074" y="2651191"/>
                  <a:pt x="5474983" y="2552387"/>
                  <a:pt x="5250996" y="2621507"/>
                </a:cubicBezTo>
                <a:cubicBezTo>
                  <a:pt x="5027009" y="2690627"/>
                  <a:pt x="4787078" y="2594657"/>
                  <a:pt x="4611193" y="2621507"/>
                </a:cubicBezTo>
                <a:cubicBezTo>
                  <a:pt x="4435308" y="2648357"/>
                  <a:pt x="4243381" y="2605156"/>
                  <a:pt x="3971390" y="2621507"/>
                </a:cubicBezTo>
                <a:cubicBezTo>
                  <a:pt x="3699399" y="2637858"/>
                  <a:pt x="3496785" y="2609430"/>
                  <a:pt x="3331587" y="2621507"/>
                </a:cubicBezTo>
                <a:cubicBezTo>
                  <a:pt x="3166389" y="2633584"/>
                  <a:pt x="3005921" y="2601040"/>
                  <a:pt x="2881995" y="2621507"/>
                </a:cubicBezTo>
                <a:cubicBezTo>
                  <a:pt x="2758069" y="2641974"/>
                  <a:pt x="2396199" y="2590998"/>
                  <a:pt x="2178789" y="2621507"/>
                </a:cubicBezTo>
                <a:cubicBezTo>
                  <a:pt x="1961379" y="2652016"/>
                  <a:pt x="1720058" y="2561888"/>
                  <a:pt x="1602389" y="2621507"/>
                </a:cubicBezTo>
                <a:cubicBezTo>
                  <a:pt x="1484720" y="2681126"/>
                  <a:pt x="1349418" y="2578613"/>
                  <a:pt x="1216202" y="2621507"/>
                </a:cubicBezTo>
                <a:cubicBezTo>
                  <a:pt x="1082986" y="2664401"/>
                  <a:pt x="911471" y="2582055"/>
                  <a:pt x="639803" y="2621507"/>
                </a:cubicBezTo>
                <a:cubicBezTo>
                  <a:pt x="368135" y="2660959"/>
                  <a:pt x="264933" y="2615919"/>
                  <a:pt x="0" y="2621507"/>
                </a:cubicBezTo>
                <a:cubicBezTo>
                  <a:pt x="-32293" y="2502082"/>
                  <a:pt x="206" y="2288475"/>
                  <a:pt x="0" y="2123421"/>
                </a:cubicBezTo>
                <a:cubicBezTo>
                  <a:pt x="-206" y="1958367"/>
                  <a:pt x="284" y="1777164"/>
                  <a:pt x="0" y="1546689"/>
                </a:cubicBezTo>
                <a:cubicBezTo>
                  <a:pt x="-284" y="1316214"/>
                  <a:pt x="57905" y="1164879"/>
                  <a:pt x="0" y="969958"/>
                </a:cubicBezTo>
                <a:cubicBezTo>
                  <a:pt x="-57905" y="775037"/>
                  <a:pt x="83295" y="312963"/>
                  <a:pt x="0" y="0"/>
                </a:cubicBezTo>
                <a:close/>
              </a:path>
              <a:path w="6340390" h="2621507" stroke="0" extrusionOk="0">
                <a:moveTo>
                  <a:pt x="0" y="0"/>
                </a:moveTo>
                <a:cubicBezTo>
                  <a:pt x="187998" y="-33839"/>
                  <a:pt x="349267" y="58740"/>
                  <a:pt x="512995" y="0"/>
                </a:cubicBezTo>
                <a:cubicBezTo>
                  <a:pt x="676723" y="-58740"/>
                  <a:pt x="777242" y="15797"/>
                  <a:pt x="899183" y="0"/>
                </a:cubicBezTo>
                <a:cubicBezTo>
                  <a:pt x="1021124" y="-15797"/>
                  <a:pt x="1431072" y="78751"/>
                  <a:pt x="1602389" y="0"/>
                </a:cubicBezTo>
                <a:cubicBezTo>
                  <a:pt x="1773706" y="-78751"/>
                  <a:pt x="1964554" y="40016"/>
                  <a:pt x="2115385" y="0"/>
                </a:cubicBezTo>
                <a:cubicBezTo>
                  <a:pt x="2266216" y="-40016"/>
                  <a:pt x="2472321" y="23264"/>
                  <a:pt x="2628380" y="0"/>
                </a:cubicBezTo>
                <a:cubicBezTo>
                  <a:pt x="2784440" y="-23264"/>
                  <a:pt x="3176143" y="76322"/>
                  <a:pt x="3331587" y="0"/>
                </a:cubicBezTo>
                <a:cubicBezTo>
                  <a:pt x="3487031" y="-76322"/>
                  <a:pt x="3662613" y="12943"/>
                  <a:pt x="3781178" y="0"/>
                </a:cubicBezTo>
                <a:cubicBezTo>
                  <a:pt x="3899743" y="-12943"/>
                  <a:pt x="4219102" y="64517"/>
                  <a:pt x="4484385" y="0"/>
                </a:cubicBezTo>
                <a:cubicBezTo>
                  <a:pt x="4749668" y="-64517"/>
                  <a:pt x="5026605" y="59714"/>
                  <a:pt x="5187592" y="0"/>
                </a:cubicBezTo>
                <a:cubicBezTo>
                  <a:pt x="5348579" y="-59714"/>
                  <a:pt x="5485624" y="16272"/>
                  <a:pt x="5763991" y="0"/>
                </a:cubicBezTo>
                <a:cubicBezTo>
                  <a:pt x="6042358" y="-16272"/>
                  <a:pt x="6201757" y="29766"/>
                  <a:pt x="6340390" y="0"/>
                </a:cubicBezTo>
                <a:cubicBezTo>
                  <a:pt x="6353324" y="175720"/>
                  <a:pt x="6334166" y="352994"/>
                  <a:pt x="6340390" y="498086"/>
                </a:cubicBezTo>
                <a:cubicBezTo>
                  <a:pt x="6346614" y="643178"/>
                  <a:pt x="6295691" y="776089"/>
                  <a:pt x="6340390" y="943743"/>
                </a:cubicBezTo>
                <a:cubicBezTo>
                  <a:pt x="6385089" y="1111397"/>
                  <a:pt x="6287130" y="1275248"/>
                  <a:pt x="6340390" y="1468044"/>
                </a:cubicBezTo>
                <a:cubicBezTo>
                  <a:pt x="6393650" y="1660840"/>
                  <a:pt x="6295898" y="1738584"/>
                  <a:pt x="6340390" y="1992345"/>
                </a:cubicBezTo>
                <a:cubicBezTo>
                  <a:pt x="6384882" y="2246106"/>
                  <a:pt x="6276803" y="2358844"/>
                  <a:pt x="6340390" y="2621507"/>
                </a:cubicBezTo>
                <a:cubicBezTo>
                  <a:pt x="6042661" y="2679518"/>
                  <a:pt x="6009007" y="2588846"/>
                  <a:pt x="5700587" y="2621507"/>
                </a:cubicBezTo>
                <a:cubicBezTo>
                  <a:pt x="5392167" y="2654168"/>
                  <a:pt x="5378892" y="2582587"/>
                  <a:pt x="5124188" y="2621507"/>
                </a:cubicBezTo>
                <a:cubicBezTo>
                  <a:pt x="4869484" y="2660427"/>
                  <a:pt x="4886730" y="2610098"/>
                  <a:pt x="4738001" y="2621507"/>
                </a:cubicBezTo>
                <a:cubicBezTo>
                  <a:pt x="4589272" y="2632916"/>
                  <a:pt x="4495904" y="2612643"/>
                  <a:pt x="4288409" y="2621507"/>
                </a:cubicBezTo>
                <a:cubicBezTo>
                  <a:pt x="4080914" y="2630371"/>
                  <a:pt x="3755566" y="2559197"/>
                  <a:pt x="3585202" y="2621507"/>
                </a:cubicBezTo>
                <a:cubicBezTo>
                  <a:pt x="3414838" y="2683817"/>
                  <a:pt x="3236124" y="2566345"/>
                  <a:pt x="3008803" y="2621507"/>
                </a:cubicBezTo>
                <a:cubicBezTo>
                  <a:pt x="2781482" y="2676669"/>
                  <a:pt x="2738044" y="2618284"/>
                  <a:pt x="2559212" y="2621507"/>
                </a:cubicBezTo>
                <a:cubicBezTo>
                  <a:pt x="2380380" y="2624730"/>
                  <a:pt x="2269375" y="2615695"/>
                  <a:pt x="1982813" y="2621507"/>
                </a:cubicBezTo>
                <a:cubicBezTo>
                  <a:pt x="1696251" y="2627319"/>
                  <a:pt x="1703599" y="2589979"/>
                  <a:pt x="1596625" y="2621507"/>
                </a:cubicBezTo>
                <a:cubicBezTo>
                  <a:pt x="1489651" y="2653035"/>
                  <a:pt x="1388873" y="2614704"/>
                  <a:pt x="1210438" y="2621507"/>
                </a:cubicBezTo>
                <a:cubicBezTo>
                  <a:pt x="1032003" y="2628310"/>
                  <a:pt x="864635" y="2567779"/>
                  <a:pt x="634039" y="2621507"/>
                </a:cubicBezTo>
                <a:cubicBezTo>
                  <a:pt x="403443" y="2675235"/>
                  <a:pt x="138325" y="2572878"/>
                  <a:pt x="0" y="2621507"/>
                </a:cubicBezTo>
                <a:cubicBezTo>
                  <a:pt x="-31375" y="2403360"/>
                  <a:pt x="56581" y="2216373"/>
                  <a:pt x="0" y="2070991"/>
                </a:cubicBezTo>
                <a:cubicBezTo>
                  <a:pt x="-56581" y="1925609"/>
                  <a:pt x="53076" y="1718138"/>
                  <a:pt x="0" y="1572904"/>
                </a:cubicBezTo>
                <a:cubicBezTo>
                  <a:pt x="-53076" y="1427670"/>
                  <a:pt x="45011" y="1225835"/>
                  <a:pt x="0" y="1127248"/>
                </a:cubicBezTo>
                <a:cubicBezTo>
                  <a:pt x="-45011" y="1028661"/>
                  <a:pt x="45884" y="707643"/>
                  <a:pt x="0" y="576732"/>
                </a:cubicBezTo>
                <a:cubicBezTo>
                  <a:pt x="-45884" y="445821"/>
                  <a:pt x="4018" y="207738"/>
                  <a:pt x="0" y="0"/>
                </a:cubicBezTo>
                <a:close/>
              </a:path>
            </a:pathLst>
          </a:custGeom>
          <a:ln w="25400">
            <a:solidFill>
              <a:srgbClr val="C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3870040593"/>
      </p:ext>
    </p:extLst>
  </p:cSld>
  <p:clrMapOvr>
    <a:masterClrMapping/>
  </p:clrMapOvr>
  <mc:AlternateContent xmlns:mc="http://schemas.openxmlformats.org/markup-compatibility/2006" xmlns:p14="http://schemas.microsoft.com/office/powerpoint/2010/main">
    <mc:Choice Requires="p14">
      <p:transition spd="slow" p14:dur="2000" advTm="116109"/>
    </mc:Choice>
    <mc:Fallback xmlns="">
      <p:transition spd="slow" advTm="11610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3108</TotalTime>
  <Words>725</Words>
  <Application>Microsoft Office PowerPoint</Application>
  <PresentationFormat>Widescreen</PresentationFormat>
  <Paragraphs>150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vt:lpstr>
      <vt:lpstr>Calibri</vt:lpstr>
      <vt:lpstr>Calibri Light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Maria</cp:lastModifiedBy>
  <cp:revision>63</cp:revision>
  <dcterms:created xsi:type="dcterms:W3CDTF">2020-10-14T10:59:01Z</dcterms:created>
  <dcterms:modified xsi:type="dcterms:W3CDTF">2022-03-24T09:44:09Z</dcterms:modified>
</cp:coreProperties>
</file>