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9" r:id="rId5"/>
    <p:sldId id="509" r:id="rId6"/>
    <p:sldId id="264" r:id="rId7"/>
    <p:sldId id="263" r:id="rId8"/>
    <p:sldId id="271" r:id="rId9"/>
    <p:sldId id="510" r:id="rId10"/>
    <p:sldId id="268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585865-F6DD-49ED-B500-9BF2D5769D7E}" v="1" dt="2022-03-27T15:53:28.8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Freestone" userId="8e2e7b49388b5c82" providerId="LiveId" clId="{D6585865-F6DD-49ED-B500-9BF2D5769D7E}"/>
    <pc:docChg chg="custSel addSld modSld sldOrd">
      <pc:chgData name="Christine Freestone" userId="8e2e7b49388b5c82" providerId="LiveId" clId="{D6585865-F6DD-49ED-B500-9BF2D5769D7E}" dt="2022-03-27T15:59:22.852" v="68" actId="20577"/>
      <pc:docMkLst>
        <pc:docMk/>
      </pc:docMkLst>
      <pc:sldChg chg="modSp mod">
        <pc:chgData name="Christine Freestone" userId="8e2e7b49388b5c82" providerId="LiveId" clId="{D6585865-F6DD-49ED-B500-9BF2D5769D7E}" dt="2022-03-27T15:50:45.080" v="1" actId="20577"/>
        <pc:sldMkLst>
          <pc:docMk/>
          <pc:sldMk cId="1422280140" sldId="257"/>
        </pc:sldMkLst>
        <pc:spChg chg="mod">
          <ac:chgData name="Christine Freestone" userId="8e2e7b49388b5c82" providerId="LiveId" clId="{D6585865-F6DD-49ED-B500-9BF2D5769D7E}" dt="2022-03-27T15:50:45.080" v="1" actId="20577"/>
          <ac:spMkLst>
            <pc:docMk/>
            <pc:sldMk cId="1422280140" sldId="257"/>
            <ac:spMk id="3" creationId="{0D16C9D7-72DF-4649-B19F-109CF684708A}"/>
          </ac:spMkLst>
        </pc:spChg>
      </pc:sldChg>
      <pc:sldChg chg="modSp mod">
        <pc:chgData name="Christine Freestone" userId="8e2e7b49388b5c82" providerId="LiveId" clId="{D6585865-F6DD-49ED-B500-9BF2D5769D7E}" dt="2022-03-27T15:52:39.633" v="20" actId="20577"/>
        <pc:sldMkLst>
          <pc:docMk/>
          <pc:sldMk cId="1119337660" sldId="264"/>
        </pc:sldMkLst>
        <pc:spChg chg="mod">
          <ac:chgData name="Christine Freestone" userId="8e2e7b49388b5c82" providerId="LiveId" clId="{D6585865-F6DD-49ED-B500-9BF2D5769D7E}" dt="2022-03-27T15:52:39.633" v="20" actId="20577"/>
          <ac:spMkLst>
            <pc:docMk/>
            <pc:sldMk cId="1119337660" sldId="264"/>
            <ac:spMk id="3" creationId="{0D3B342B-8528-4858-96D1-00D3604187FB}"/>
          </ac:spMkLst>
        </pc:spChg>
      </pc:sldChg>
      <pc:sldChg chg="modSp mod">
        <pc:chgData name="Christine Freestone" userId="8e2e7b49388b5c82" providerId="LiveId" clId="{D6585865-F6DD-49ED-B500-9BF2D5769D7E}" dt="2022-03-27T15:57:54.103" v="53" actId="27636"/>
        <pc:sldMkLst>
          <pc:docMk/>
          <pc:sldMk cId="1380460933" sldId="271"/>
        </pc:sldMkLst>
        <pc:spChg chg="mod">
          <ac:chgData name="Christine Freestone" userId="8e2e7b49388b5c82" providerId="LiveId" clId="{D6585865-F6DD-49ED-B500-9BF2D5769D7E}" dt="2022-03-27T15:57:54.103" v="53" actId="27636"/>
          <ac:spMkLst>
            <pc:docMk/>
            <pc:sldMk cId="1380460933" sldId="271"/>
            <ac:spMk id="11" creationId="{049F7FBF-38FF-44B3-8B8D-8F27DDBF9F17}"/>
          </ac:spMkLst>
        </pc:spChg>
      </pc:sldChg>
      <pc:sldChg chg="addSp modSp add mod ord">
        <pc:chgData name="Christine Freestone" userId="8e2e7b49388b5c82" providerId="LiveId" clId="{D6585865-F6DD-49ED-B500-9BF2D5769D7E}" dt="2022-03-27T15:59:22.852" v="68" actId="20577"/>
        <pc:sldMkLst>
          <pc:docMk/>
          <pc:sldMk cId="3733699007" sldId="510"/>
        </pc:sldMkLst>
        <pc:spChg chg="mod">
          <ac:chgData name="Christine Freestone" userId="8e2e7b49388b5c82" providerId="LiveId" clId="{D6585865-F6DD-49ED-B500-9BF2D5769D7E}" dt="2022-03-27T15:59:22.852" v="68" actId="20577"/>
          <ac:spMkLst>
            <pc:docMk/>
            <pc:sldMk cId="3733699007" sldId="510"/>
            <ac:spMk id="2" creationId="{F0784218-2102-4A29-8FA7-FB94809F1EBE}"/>
          </ac:spMkLst>
        </pc:spChg>
        <pc:spChg chg="add mod">
          <ac:chgData name="Christine Freestone" userId="8e2e7b49388b5c82" providerId="LiveId" clId="{D6585865-F6DD-49ED-B500-9BF2D5769D7E}" dt="2022-03-27T15:59:09.902" v="57" actId="20577"/>
          <ac:spMkLst>
            <pc:docMk/>
            <pc:sldMk cId="3733699007" sldId="510"/>
            <ac:spMk id="9" creationId="{B7A5F553-D22B-410C-AF42-45F518431585}"/>
          </ac:spMkLst>
        </pc:spChg>
        <pc:spChg chg="mod">
          <ac:chgData name="Christine Freestone" userId="8e2e7b49388b5c82" providerId="LiveId" clId="{D6585865-F6DD-49ED-B500-9BF2D5769D7E}" dt="2022-03-27T15:57:08.132" v="47" actId="27636"/>
          <ac:spMkLst>
            <pc:docMk/>
            <pc:sldMk cId="3733699007" sldId="510"/>
            <ac:spMk id="11" creationId="{049F7FBF-38FF-44B3-8B8D-8F27DDBF9F1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08E3DA-2727-46FA-A2CC-545F3983BCA4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E5FD1C1-E2DB-4291-82E9-8B3284322E51}">
      <dgm:prSet/>
      <dgm:spPr/>
      <dgm:t>
        <a:bodyPr/>
        <a:lstStyle/>
        <a:p>
          <a:r>
            <a:rPr lang="en-GB" dirty="0"/>
            <a:t>25.3.22 rounded data</a:t>
          </a:r>
          <a:endParaRPr lang="en-US" dirty="0"/>
        </a:p>
      </dgm:t>
    </dgm:pt>
    <dgm:pt modelId="{3818174E-A831-49F7-8A7B-86B79A226230}" type="parTrans" cxnId="{B03CDD86-AC90-4BD8-B8D8-1E47D2637D98}">
      <dgm:prSet/>
      <dgm:spPr/>
      <dgm:t>
        <a:bodyPr/>
        <a:lstStyle/>
        <a:p>
          <a:endParaRPr lang="en-US"/>
        </a:p>
      </dgm:t>
    </dgm:pt>
    <dgm:pt modelId="{0208A939-093F-48DD-BC81-D3071B73818D}" type="sibTrans" cxnId="{B03CDD86-AC90-4BD8-B8D8-1E47D2637D98}">
      <dgm:prSet/>
      <dgm:spPr/>
      <dgm:t>
        <a:bodyPr/>
        <a:lstStyle/>
        <a:p>
          <a:endParaRPr lang="en-US"/>
        </a:p>
      </dgm:t>
    </dgm:pt>
    <dgm:pt modelId="{F861E2FE-D39F-43CF-8C7D-B7BE47D0B0A8}">
      <dgm:prSet/>
      <dgm:spPr/>
      <dgm:t>
        <a:bodyPr/>
        <a:lstStyle/>
        <a:p>
          <a:r>
            <a:rPr lang="en-GB" dirty="0"/>
            <a:t>R rate England – 1.1-1.4</a:t>
          </a:r>
          <a:endParaRPr lang="en-US" dirty="0"/>
        </a:p>
      </dgm:t>
    </dgm:pt>
    <dgm:pt modelId="{A013AA3A-DBCF-4025-8EF1-688D63A1DA22}" type="parTrans" cxnId="{67060966-9925-4BF4-9869-47013DAD59E9}">
      <dgm:prSet/>
      <dgm:spPr/>
      <dgm:t>
        <a:bodyPr/>
        <a:lstStyle/>
        <a:p>
          <a:endParaRPr lang="en-US"/>
        </a:p>
      </dgm:t>
    </dgm:pt>
    <dgm:pt modelId="{3F4F8F4C-D207-47A1-BA4F-E97A22C64C50}" type="sibTrans" cxnId="{67060966-9925-4BF4-9869-47013DAD59E9}">
      <dgm:prSet/>
      <dgm:spPr/>
      <dgm:t>
        <a:bodyPr/>
        <a:lstStyle/>
        <a:p>
          <a:endParaRPr lang="en-US"/>
        </a:p>
      </dgm:t>
    </dgm:pt>
    <dgm:pt modelId="{4E7E4D81-5EB8-43D1-BC08-1C38379BBE20}">
      <dgm:prSet/>
      <dgm:spPr/>
      <dgm:t>
        <a:bodyPr/>
        <a:lstStyle/>
        <a:p>
          <a:r>
            <a:rPr lang="en-GB" dirty="0"/>
            <a:t>R rate variations in England  1.1-1.5</a:t>
          </a:r>
          <a:endParaRPr lang="en-US" dirty="0"/>
        </a:p>
      </dgm:t>
    </dgm:pt>
    <dgm:pt modelId="{E3C6DFB0-6404-4412-8155-C11D69117F2C}" type="parTrans" cxnId="{D6FF9C6A-4305-4E0F-9A72-749D4194871A}">
      <dgm:prSet/>
      <dgm:spPr/>
      <dgm:t>
        <a:bodyPr/>
        <a:lstStyle/>
        <a:p>
          <a:endParaRPr lang="en-US"/>
        </a:p>
      </dgm:t>
    </dgm:pt>
    <dgm:pt modelId="{A8A18801-30A0-4415-BB45-F9C0BDA932F8}" type="sibTrans" cxnId="{D6FF9C6A-4305-4E0F-9A72-749D4194871A}">
      <dgm:prSet/>
      <dgm:spPr/>
      <dgm:t>
        <a:bodyPr/>
        <a:lstStyle/>
        <a:p>
          <a:endParaRPr lang="en-US"/>
        </a:p>
      </dgm:t>
    </dgm:pt>
    <dgm:pt modelId="{05187741-B001-4CE1-BC7A-684BFCA02E6C}">
      <dgm:prSet/>
      <dgm:spPr/>
      <dgm:t>
        <a:bodyPr/>
        <a:lstStyle/>
        <a:p>
          <a:r>
            <a:rPr lang="en-GB" dirty="0"/>
            <a:t>85.8% both vaccines – 12+ years</a:t>
          </a:r>
          <a:endParaRPr lang="en-US" dirty="0"/>
        </a:p>
      </dgm:t>
    </dgm:pt>
    <dgm:pt modelId="{2065C68F-2A71-47DC-A63B-0043BD9739B3}" type="parTrans" cxnId="{B335BBDD-384C-4781-BE4A-F45DE320ABE9}">
      <dgm:prSet/>
      <dgm:spPr/>
      <dgm:t>
        <a:bodyPr/>
        <a:lstStyle/>
        <a:p>
          <a:endParaRPr lang="en-US"/>
        </a:p>
      </dgm:t>
    </dgm:pt>
    <dgm:pt modelId="{447F4211-324C-43E1-BDF7-5A91B3198BB0}" type="sibTrans" cxnId="{B335BBDD-384C-4781-BE4A-F45DE320ABE9}">
      <dgm:prSet/>
      <dgm:spPr/>
      <dgm:t>
        <a:bodyPr/>
        <a:lstStyle/>
        <a:p>
          <a:endParaRPr lang="en-US"/>
        </a:p>
      </dgm:t>
    </dgm:pt>
    <dgm:pt modelId="{06C38ADB-D232-4E24-895C-7E82F4F50B43}">
      <dgm:prSet/>
      <dgm:spPr/>
      <dgm:t>
        <a:bodyPr/>
        <a:lstStyle/>
        <a:p>
          <a:r>
            <a:rPr lang="en-GB" dirty="0"/>
            <a:t>67.3% eligible had their booster or third dose</a:t>
          </a:r>
          <a:endParaRPr lang="en-US" dirty="0"/>
        </a:p>
      </dgm:t>
    </dgm:pt>
    <dgm:pt modelId="{5BCB3F56-4877-4FE1-9907-F09CF731243E}" type="parTrans" cxnId="{07B8AA42-BC55-43B2-81D7-AD85C7FA8EFC}">
      <dgm:prSet/>
      <dgm:spPr/>
      <dgm:t>
        <a:bodyPr/>
        <a:lstStyle/>
        <a:p>
          <a:endParaRPr lang="en-US"/>
        </a:p>
      </dgm:t>
    </dgm:pt>
    <dgm:pt modelId="{75C402D9-327F-44C4-9198-AC11C00CBCD8}" type="sibTrans" cxnId="{07B8AA42-BC55-43B2-81D7-AD85C7FA8EFC}">
      <dgm:prSet/>
      <dgm:spPr/>
      <dgm:t>
        <a:bodyPr/>
        <a:lstStyle/>
        <a:p>
          <a:endParaRPr lang="en-US"/>
        </a:p>
      </dgm:t>
    </dgm:pt>
    <dgm:pt modelId="{E27BF449-4215-466A-A88E-7C3040ADA108}">
      <dgm:prSet/>
      <dgm:spPr/>
      <dgm:t>
        <a:bodyPr/>
        <a:lstStyle/>
        <a:p>
          <a:r>
            <a:rPr lang="en-GB" dirty="0"/>
            <a:t>599,244 positive cases – 7 day rolling total </a:t>
          </a:r>
          <a:endParaRPr lang="en-US" dirty="0"/>
        </a:p>
      </dgm:t>
    </dgm:pt>
    <dgm:pt modelId="{7580A806-1D98-4119-B662-CEF7A5E35711}" type="parTrans" cxnId="{0DB5BD91-F656-4665-A396-FEAE5076F2DC}">
      <dgm:prSet/>
      <dgm:spPr/>
      <dgm:t>
        <a:bodyPr/>
        <a:lstStyle/>
        <a:p>
          <a:endParaRPr lang="en-US"/>
        </a:p>
      </dgm:t>
    </dgm:pt>
    <dgm:pt modelId="{68D3DD51-3F27-4472-9C45-BF6E5825752E}" type="sibTrans" cxnId="{0DB5BD91-F656-4665-A396-FEAE5076F2DC}">
      <dgm:prSet/>
      <dgm:spPr/>
      <dgm:t>
        <a:bodyPr/>
        <a:lstStyle/>
        <a:p>
          <a:endParaRPr lang="en-US"/>
        </a:p>
      </dgm:t>
    </dgm:pt>
    <dgm:pt modelId="{78761358-E6D0-4AC7-B84A-F66D8EC3D19E}">
      <dgm:prSet/>
      <dgm:spPr/>
      <dgm:t>
        <a:bodyPr/>
        <a:lstStyle/>
        <a:p>
          <a:r>
            <a:rPr lang="en-GB" dirty="0"/>
            <a:t>Approx.14,376 admissions – 7 day rolling total </a:t>
          </a:r>
          <a:endParaRPr lang="en-US" dirty="0"/>
        </a:p>
      </dgm:t>
    </dgm:pt>
    <dgm:pt modelId="{4A08275C-D1EB-4E60-B9EA-461A75F501CA}" type="parTrans" cxnId="{AFDF4FC5-0B9E-4DFC-B4BC-78E5EDC68D39}">
      <dgm:prSet/>
      <dgm:spPr/>
      <dgm:t>
        <a:bodyPr/>
        <a:lstStyle/>
        <a:p>
          <a:endParaRPr lang="en-US"/>
        </a:p>
      </dgm:t>
    </dgm:pt>
    <dgm:pt modelId="{6EAD573E-5C2E-4398-AA81-1E08F52CD137}" type="sibTrans" cxnId="{AFDF4FC5-0B9E-4DFC-B4BC-78E5EDC68D39}">
      <dgm:prSet/>
      <dgm:spPr/>
      <dgm:t>
        <a:bodyPr/>
        <a:lstStyle/>
        <a:p>
          <a:endParaRPr lang="en-US"/>
        </a:p>
      </dgm:t>
    </dgm:pt>
    <dgm:pt modelId="{A752107F-399C-48AA-93FF-4EE794CC0CBA}">
      <dgm:prSet/>
      <dgm:spPr/>
      <dgm:t>
        <a:bodyPr/>
        <a:lstStyle/>
        <a:p>
          <a:r>
            <a:rPr lang="en-US" dirty="0"/>
            <a:t>950 deaths – 7 day rolling total</a:t>
          </a:r>
        </a:p>
      </dgm:t>
    </dgm:pt>
    <dgm:pt modelId="{4D8C8572-A7C9-4FD6-A579-7CA18431BB84}" type="sibTrans" cxnId="{684C9650-AED8-4F8F-BB7C-F88BB6DAEB64}">
      <dgm:prSet/>
      <dgm:spPr/>
      <dgm:t>
        <a:bodyPr/>
        <a:lstStyle/>
        <a:p>
          <a:endParaRPr lang="en-US"/>
        </a:p>
      </dgm:t>
    </dgm:pt>
    <dgm:pt modelId="{F1C1118A-CE19-4098-B5BB-44A779FDC040}" type="parTrans" cxnId="{684C9650-AED8-4F8F-BB7C-F88BB6DAEB64}">
      <dgm:prSet/>
      <dgm:spPr/>
      <dgm:t>
        <a:bodyPr/>
        <a:lstStyle/>
        <a:p>
          <a:endParaRPr lang="en-US"/>
        </a:p>
      </dgm:t>
    </dgm:pt>
    <dgm:pt modelId="{CD29C812-C809-429F-8E10-6DB0D5761C9A}" type="pres">
      <dgm:prSet presAssocID="{CB08E3DA-2727-46FA-A2CC-545F3983BCA4}" presName="linear" presStyleCnt="0">
        <dgm:presLayoutVars>
          <dgm:animLvl val="lvl"/>
          <dgm:resizeHandles val="exact"/>
        </dgm:presLayoutVars>
      </dgm:prSet>
      <dgm:spPr/>
    </dgm:pt>
    <dgm:pt modelId="{04772D1F-C128-47C4-A1CA-C5C2B15C8DC1}" type="pres">
      <dgm:prSet presAssocID="{DE5FD1C1-E2DB-4291-82E9-8B3284322E51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65EA6ED9-55FF-4337-8CE4-F7CD1B892620}" type="pres">
      <dgm:prSet presAssocID="{0208A939-093F-48DD-BC81-D3071B73818D}" presName="spacer" presStyleCnt="0"/>
      <dgm:spPr/>
    </dgm:pt>
    <dgm:pt modelId="{002C8B76-B990-46C2-A0A4-DDAD2601BF2F}" type="pres">
      <dgm:prSet presAssocID="{F861E2FE-D39F-43CF-8C7D-B7BE47D0B0A8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E4D92B3E-9732-41AA-8303-A304360B54E1}" type="pres">
      <dgm:prSet presAssocID="{3F4F8F4C-D207-47A1-BA4F-E97A22C64C50}" presName="spacer" presStyleCnt="0"/>
      <dgm:spPr/>
    </dgm:pt>
    <dgm:pt modelId="{75EF54F8-E1AC-4F26-B509-393AE5CD3E37}" type="pres">
      <dgm:prSet presAssocID="{4E7E4D81-5EB8-43D1-BC08-1C38379BBE20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906429A9-C883-4BE0-84B9-9CF74A7227CD}" type="pres">
      <dgm:prSet presAssocID="{A8A18801-30A0-4415-BB45-F9C0BDA932F8}" presName="spacer" presStyleCnt="0"/>
      <dgm:spPr/>
    </dgm:pt>
    <dgm:pt modelId="{0B2FD06C-B2ED-4D0B-9966-B0B9CE3FFABD}" type="pres">
      <dgm:prSet presAssocID="{05187741-B001-4CE1-BC7A-684BFCA02E6C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906238F4-C22C-4709-B82D-D408055BF245}" type="pres">
      <dgm:prSet presAssocID="{447F4211-324C-43E1-BDF7-5A91B3198BB0}" presName="spacer" presStyleCnt="0"/>
      <dgm:spPr/>
    </dgm:pt>
    <dgm:pt modelId="{6E7CEEF4-5002-4CD6-AB23-401909D3E035}" type="pres">
      <dgm:prSet presAssocID="{06C38ADB-D232-4E24-895C-7E82F4F50B43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065C681B-B434-4F93-8F26-88CE6F963378}" type="pres">
      <dgm:prSet presAssocID="{75C402D9-327F-44C4-9198-AC11C00CBCD8}" presName="spacer" presStyleCnt="0"/>
      <dgm:spPr/>
    </dgm:pt>
    <dgm:pt modelId="{0CFBC21E-63FD-4B94-AD58-C5306F80095A}" type="pres">
      <dgm:prSet presAssocID="{E27BF449-4215-466A-A88E-7C3040ADA108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7EBC4E8A-6A74-4A07-8710-111DB1339B99}" type="pres">
      <dgm:prSet presAssocID="{68D3DD51-3F27-4472-9C45-BF6E5825752E}" presName="spacer" presStyleCnt="0"/>
      <dgm:spPr/>
    </dgm:pt>
    <dgm:pt modelId="{F750667C-BB27-4AF6-A73A-D6D1C516BB32}" type="pres">
      <dgm:prSet presAssocID="{A752107F-399C-48AA-93FF-4EE794CC0CBA}" presName="parentText" presStyleLbl="node1" presStyleIdx="6" presStyleCnt="8" custLinFactNeighborX="-638" custLinFactNeighborY="27347">
        <dgm:presLayoutVars>
          <dgm:chMax val="0"/>
          <dgm:bulletEnabled val="1"/>
        </dgm:presLayoutVars>
      </dgm:prSet>
      <dgm:spPr/>
    </dgm:pt>
    <dgm:pt modelId="{36BE5D53-CF89-4739-B6E6-CB854DBF045C}" type="pres">
      <dgm:prSet presAssocID="{4D8C8572-A7C9-4FD6-A579-7CA18431BB84}" presName="spacer" presStyleCnt="0"/>
      <dgm:spPr/>
    </dgm:pt>
    <dgm:pt modelId="{A869EF0B-2308-43B4-B0BD-BCC7EC482E25}" type="pres">
      <dgm:prSet presAssocID="{78761358-E6D0-4AC7-B84A-F66D8EC3D19E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982A6716-F1D1-4E9C-9D78-78AF53F8758C}" type="presOf" srcId="{78761358-E6D0-4AC7-B84A-F66D8EC3D19E}" destId="{A869EF0B-2308-43B4-B0BD-BCC7EC482E25}" srcOrd="0" destOrd="0" presId="urn:microsoft.com/office/officeart/2005/8/layout/vList2"/>
    <dgm:cxn modelId="{66DB6317-F777-4177-84BF-A38F2BB42357}" type="presOf" srcId="{A752107F-399C-48AA-93FF-4EE794CC0CBA}" destId="{F750667C-BB27-4AF6-A73A-D6D1C516BB32}" srcOrd="0" destOrd="0" presId="urn:microsoft.com/office/officeart/2005/8/layout/vList2"/>
    <dgm:cxn modelId="{07B8AA42-BC55-43B2-81D7-AD85C7FA8EFC}" srcId="{CB08E3DA-2727-46FA-A2CC-545F3983BCA4}" destId="{06C38ADB-D232-4E24-895C-7E82F4F50B43}" srcOrd="4" destOrd="0" parTransId="{5BCB3F56-4877-4FE1-9907-F09CF731243E}" sibTransId="{75C402D9-327F-44C4-9198-AC11C00CBCD8}"/>
    <dgm:cxn modelId="{CDBDF164-9E2A-45B7-BBE1-3F0480B3AB50}" type="presOf" srcId="{05187741-B001-4CE1-BC7A-684BFCA02E6C}" destId="{0B2FD06C-B2ED-4D0B-9966-B0B9CE3FFABD}" srcOrd="0" destOrd="0" presId="urn:microsoft.com/office/officeart/2005/8/layout/vList2"/>
    <dgm:cxn modelId="{67060966-9925-4BF4-9869-47013DAD59E9}" srcId="{CB08E3DA-2727-46FA-A2CC-545F3983BCA4}" destId="{F861E2FE-D39F-43CF-8C7D-B7BE47D0B0A8}" srcOrd="1" destOrd="0" parTransId="{A013AA3A-DBCF-4025-8EF1-688D63A1DA22}" sibTransId="{3F4F8F4C-D207-47A1-BA4F-E97A22C64C50}"/>
    <dgm:cxn modelId="{9F38C647-B5A2-4718-BE96-A511A71D5071}" type="presOf" srcId="{06C38ADB-D232-4E24-895C-7E82F4F50B43}" destId="{6E7CEEF4-5002-4CD6-AB23-401909D3E035}" srcOrd="0" destOrd="0" presId="urn:microsoft.com/office/officeart/2005/8/layout/vList2"/>
    <dgm:cxn modelId="{2C15776A-49ED-4074-9C10-FD3C1A180E66}" type="presOf" srcId="{4E7E4D81-5EB8-43D1-BC08-1C38379BBE20}" destId="{75EF54F8-E1AC-4F26-B509-393AE5CD3E37}" srcOrd="0" destOrd="0" presId="urn:microsoft.com/office/officeart/2005/8/layout/vList2"/>
    <dgm:cxn modelId="{D6FF9C6A-4305-4E0F-9A72-749D4194871A}" srcId="{CB08E3DA-2727-46FA-A2CC-545F3983BCA4}" destId="{4E7E4D81-5EB8-43D1-BC08-1C38379BBE20}" srcOrd="2" destOrd="0" parTransId="{E3C6DFB0-6404-4412-8155-C11D69117F2C}" sibTransId="{A8A18801-30A0-4415-BB45-F9C0BDA932F8}"/>
    <dgm:cxn modelId="{EAF76250-88E7-4AC5-B0C3-3BBEC210536E}" type="presOf" srcId="{DE5FD1C1-E2DB-4291-82E9-8B3284322E51}" destId="{04772D1F-C128-47C4-A1CA-C5C2B15C8DC1}" srcOrd="0" destOrd="0" presId="urn:microsoft.com/office/officeart/2005/8/layout/vList2"/>
    <dgm:cxn modelId="{684C9650-AED8-4F8F-BB7C-F88BB6DAEB64}" srcId="{CB08E3DA-2727-46FA-A2CC-545F3983BCA4}" destId="{A752107F-399C-48AA-93FF-4EE794CC0CBA}" srcOrd="6" destOrd="0" parTransId="{F1C1118A-CE19-4098-B5BB-44A779FDC040}" sibTransId="{4D8C8572-A7C9-4FD6-A579-7CA18431BB84}"/>
    <dgm:cxn modelId="{6C6FF672-E4BD-4485-9C71-53456663BD6D}" type="presOf" srcId="{F861E2FE-D39F-43CF-8C7D-B7BE47D0B0A8}" destId="{002C8B76-B990-46C2-A0A4-DDAD2601BF2F}" srcOrd="0" destOrd="0" presId="urn:microsoft.com/office/officeart/2005/8/layout/vList2"/>
    <dgm:cxn modelId="{B03CDD86-AC90-4BD8-B8D8-1E47D2637D98}" srcId="{CB08E3DA-2727-46FA-A2CC-545F3983BCA4}" destId="{DE5FD1C1-E2DB-4291-82E9-8B3284322E51}" srcOrd="0" destOrd="0" parTransId="{3818174E-A831-49F7-8A7B-86B79A226230}" sibTransId="{0208A939-093F-48DD-BC81-D3071B73818D}"/>
    <dgm:cxn modelId="{0DB5BD91-F656-4665-A396-FEAE5076F2DC}" srcId="{CB08E3DA-2727-46FA-A2CC-545F3983BCA4}" destId="{E27BF449-4215-466A-A88E-7C3040ADA108}" srcOrd="5" destOrd="0" parTransId="{7580A806-1D98-4119-B662-CEF7A5E35711}" sibTransId="{68D3DD51-3F27-4472-9C45-BF6E5825752E}"/>
    <dgm:cxn modelId="{70CCA3A0-05EB-4DB9-A635-2861852CBC13}" type="presOf" srcId="{E27BF449-4215-466A-A88E-7C3040ADA108}" destId="{0CFBC21E-63FD-4B94-AD58-C5306F80095A}" srcOrd="0" destOrd="0" presId="urn:microsoft.com/office/officeart/2005/8/layout/vList2"/>
    <dgm:cxn modelId="{502E66BE-0EA2-4B6E-87C0-6C61D4FD9656}" type="presOf" srcId="{CB08E3DA-2727-46FA-A2CC-545F3983BCA4}" destId="{CD29C812-C809-429F-8E10-6DB0D5761C9A}" srcOrd="0" destOrd="0" presId="urn:microsoft.com/office/officeart/2005/8/layout/vList2"/>
    <dgm:cxn modelId="{AFDF4FC5-0B9E-4DFC-B4BC-78E5EDC68D39}" srcId="{CB08E3DA-2727-46FA-A2CC-545F3983BCA4}" destId="{78761358-E6D0-4AC7-B84A-F66D8EC3D19E}" srcOrd="7" destOrd="0" parTransId="{4A08275C-D1EB-4E60-B9EA-461A75F501CA}" sibTransId="{6EAD573E-5C2E-4398-AA81-1E08F52CD137}"/>
    <dgm:cxn modelId="{B335BBDD-384C-4781-BE4A-F45DE320ABE9}" srcId="{CB08E3DA-2727-46FA-A2CC-545F3983BCA4}" destId="{05187741-B001-4CE1-BC7A-684BFCA02E6C}" srcOrd="3" destOrd="0" parTransId="{2065C68F-2A71-47DC-A63B-0043BD9739B3}" sibTransId="{447F4211-324C-43E1-BDF7-5A91B3198BB0}"/>
    <dgm:cxn modelId="{C7D087D2-4218-4E66-88FC-79134E96E6F3}" type="presParOf" srcId="{CD29C812-C809-429F-8E10-6DB0D5761C9A}" destId="{04772D1F-C128-47C4-A1CA-C5C2B15C8DC1}" srcOrd="0" destOrd="0" presId="urn:microsoft.com/office/officeart/2005/8/layout/vList2"/>
    <dgm:cxn modelId="{14EA3F0D-31EC-4915-BCC1-CA91158A06F5}" type="presParOf" srcId="{CD29C812-C809-429F-8E10-6DB0D5761C9A}" destId="{65EA6ED9-55FF-4337-8CE4-F7CD1B892620}" srcOrd="1" destOrd="0" presId="urn:microsoft.com/office/officeart/2005/8/layout/vList2"/>
    <dgm:cxn modelId="{450BFAB7-43A6-4790-9904-1801C86EAB9D}" type="presParOf" srcId="{CD29C812-C809-429F-8E10-6DB0D5761C9A}" destId="{002C8B76-B990-46C2-A0A4-DDAD2601BF2F}" srcOrd="2" destOrd="0" presId="urn:microsoft.com/office/officeart/2005/8/layout/vList2"/>
    <dgm:cxn modelId="{3DB832DB-BE01-488D-B12E-3C0B3E315F90}" type="presParOf" srcId="{CD29C812-C809-429F-8E10-6DB0D5761C9A}" destId="{E4D92B3E-9732-41AA-8303-A304360B54E1}" srcOrd="3" destOrd="0" presId="urn:microsoft.com/office/officeart/2005/8/layout/vList2"/>
    <dgm:cxn modelId="{1EF942D8-4D3C-4730-A407-D7D5C64D3DE6}" type="presParOf" srcId="{CD29C812-C809-429F-8E10-6DB0D5761C9A}" destId="{75EF54F8-E1AC-4F26-B509-393AE5CD3E37}" srcOrd="4" destOrd="0" presId="urn:microsoft.com/office/officeart/2005/8/layout/vList2"/>
    <dgm:cxn modelId="{2DF12105-BFE5-4234-BB3C-BE0B5977C93E}" type="presParOf" srcId="{CD29C812-C809-429F-8E10-6DB0D5761C9A}" destId="{906429A9-C883-4BE0-84B9-9CF74A7227CD}" srcOrd="5" destOrd="0" presId="urn:microsoft.com/office/officeart/2005/8/layout/vList2"/>
    <dgm:cxn modelId="{AD3175F5-D7D6-428F-810C-FD7E432A692E}" type="presParOf" srcId="{CD29C812-C809-429F-8E10-6DB0D5761C9A}" destId="{0B2FD06C-B2ED-4D0B-9966-B0B9CE3FFABD}" srcOrd="6" destOrd="0" presId="urn:microsoft.com/office/officeart/2005/8/layout/vList2"/>
    <dgm:cxn modelId="{5059508A-DA65-49D2-998C-44D060868567}" type="presParOf" srcId="{CD29C812-C809-429F-8E10-6DB0D5761C9A}" destId="{906238F4-C22C-4709-B82D-D408055BF245}" srcOrd="7" destOrd="0" presId="urn:microsoft.com/office/officeart/2005/8/layout/vList2"/>
    <dgm:cxn modelId="{1151AB3F-A66A-49CA-BBCB-6322C18724D7}" type="presParOf" srcId="{CD29C812-C809-429F-8E10-6DB0D5761C9A}" destId="{6E7CEEF4-5002-4CD6-AB23-401909D3E035}" srcOrd="8" destOrd="0" presId="urn:microsoft.com/office/officeart/2005/8/layout/vList2"/>
    <dgm:cxn modelId="{5D0D4392-44BB-47D6-825C-CDB7259D4436}" type="presParOf" srcId="{CD29C812-C809-429F-8E10-6DB0D5761C9A}" destId="{065C681B-B434-4F93-8F26-88CE6F963378}" srcOrd="9" destOrd="0" presId="urn:microsoft.com/office/officeart/2005/8/layout/vList2"/>
    <dgm:cxn modelId="{CB5F70DB-4A11-4464-872C-44190F3F264A}" type="presParOf" srcId="{CD29C812-C809-429F-8E10-6DB0D5761C9A}" destId="{0CFBC21E-63FD-4B94-AD58-C5306F80095A}" srcOrd="10" destOrd="0" presId="urn:microsoft.com/office/officeart/2005/8/layout/vList2"/>
    <dgm:cxn modelId="{DC3E5FF3-2FF6-4C94-8A2B-0D40D53E5506}" type="presParOf" srcId="{CD29C812-C809-429F-8E10-6DB0D5761C9A}" destId="{7EBC4E8A-6A74-4A07-8710-111DB1339B99}" srcOrd="11" destOrd="0" presId="urn:microsoft.com/office/officeart/2005/8/layout/vList2"/>
    <dgm:cxn modelId="{DE70FF38-2508-48B0-AB83-ED18644A8CC8}" type="presParOf" srcId="{CD29C812-C809-429F-8E10-6DB0D5761C9A}" destId="{F750667C-BB27-4AF6-A73A-D6D1C516BB32}" srcOrd="12" destOrd="0" presId="urn:microsoft.com/office/officeart/2005/8/layout/vList2"/>
    <dgm:cxn modelId="{8AF270F0-5CB8-4BAB-A57B-6248FCBD431E}" type="presParOf" srcId="{CD29C812-C809-429F-8E10-6DB0D5761C9A}" destId="{36BE5D53-CF89-4739-B6E6-CB854DBF045C}" srcOrd="13" destOrd="0" presId="urn:microsoft.com/office/officeart/2005/8/layout/vList2"/>
    <dgm:cxn modelId="{1F4C9567-82D6-498D-AD4D-0F29508AFC7C}" type="presParOf" srcId="{CD29C812-C809-429F-8E10-6DB0D5761C9A}" destId="{A869EF0B-2308-43B4-B0BD-BCC7EC482E25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772D1F-C128-47C4-A1CA-C5C2B15C8DC1}">
      <dsp:nvSpPr>
        <dsp:cNvPr id="0" name=""/>
        <dsp:cNvSpPr/>
      </dsp:nvSpPr>
      <dsp:spPr>
        <a:xfrm>
          <a:off x="0" y="358179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25.3.22 rounded data</a:t>
          </a:r>
          <a:endParaRPr lang="en-US" sz="2700" kern="1200" dirty="0"/>
        </a:p>
      </dsp:txBody>
      <dsp:txXfrm>
        <a:off x="31613" y="389792"/>
        <a:ext cx="6603607" cy="584369"/>
      </dsp:txXfrm>
    </dsp:sp>
    <dsp:sp modelId="{002C8B76-B990-46C2-A0A4-DDAD2601BF2F}">
      <dsp:nvSpPr>
        <dsp:cNvPr id="0" name=""/>
        <dsp:cNvSpPr/>
      </dsp:nvSpPr>
      <dsp:spPr>
        <a:xfrm>
          <a:off x="0" y="1083534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965506"/>
                <a:satOff val="-2488"/>
                <a:lumOff val="-16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65506"/>
                <a:satOff val="-2488"/>
                <a:lumOff val="-16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65506"/>
                <a:satOff val="-2488"/>
                <a:lumOff val="-16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R rate England – 1.1-1.4</a:t>
          </a:r>
          <a:endParaRPr lang="en-US" sz="2700" kern="1200" dirty="0"/>
        </a:p>
      </dsp:txBody>
      <dsp:txXfrm>
        <a:off x="31613" y="1115147"/>
        <a:ext cx="6603607" cy="584369"/>
      </dsp:txXfrm>
    </dsp:sp>
    <dsp:sp modelId="{75EF54F8-E1AC-4F26-B509-393AE5CD3E37}">
      <dsp:nvSpPr>
        <dsp:cNvPr id="0" name=""/>
        <dsp:cNvSpPr/>
      </dsp:nvSpPr>
      <dsp:spPr>
        <a:xfrm>
          <a:off x="0" y="1808890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1931012"/>
                <a:satOff val="-4977"/>
                <a:lumOff val="-33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931012"/>
                <a:satOff val="-4977"/>
                <a:lumOff val="-33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931012"/>
                <a:satOff val="-4977"/>
                <a:lumOff val="-33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R rate variations in England  1.1-1.5</a:t>
          </a:r>
          <a:endParaRPr lang="en-US" sz="2700" kern="1200" dirty="0"/>
        </a:p>
      </dsp:txBody>
      <dsp:txXfrm>
        <a:off x="31613" y="1840503"/>
        <a:ext cx="6603607" cy="584369"/>
      </dsp:txXfrm>
    </dsp:sp>
    <dsp:sp modelId="{0B2FD06C-B2ED-4D0B-9966-B0B9CE3FFABD}">
      <dsp:nvSpPr>
        <dsp:cNvPr id="0" name=""/>
        <dsp:cNvSpPr/>
      </dsp:nvSpPr>
      <dsp:spPr>
        <a:xfrm>
          <a:off x="0" y="2534245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2896518"/>
                <a:satOff val="-7465"/>
                <a:lumOff val="-504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896518"/>
                <a:satOff val="-7465"/>
                <a:lumOff val="-504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896518"/>
                <a:satOff val="-7465"/>
                <a:lumOff val="-504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85.8% both vaccines – 12+ years</a:t>
          </a:r>
          <a:endParaRPr lang="en-US" sz="2700" kern="1200" dirty="0"/>
        </a:p>
      </dsp:txBody>
      <dsp:txXfrm>
        <a:off x="31613" y="2565858"/>
        <a:ext cx="6603607" cy="584369"/>
      </dsp:txXfrm>
    </dsp:sp>
    <dsp:sp modelId="{6E7CEEF4-5002-4CD6-AB23-401909D3E035}">
      <dsp:nvSpPr>
        <dsp:cNvPr id="0" name=""/>
        <dsp:cNvSpPr/>
      </dsp:nvSpPr>
      <dsp:spPr>
        <a:xfrm>
          <a:off x="0" y="3259600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3862025"/>
                <a:satOff val="-9954"/>
                <a:lumOff val="-672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862025"/>
                <a:satOff val="-9954"/>
                <a:lumOff val="-672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862025"/>
                <a:satOff val="-9954"/>
                <a:lumOff val="-672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67.3% eligible had their booster or third dose</a:t>
          </a:r>
          <a:endParaRPr lang="en-US" sz="2700" kern="1200" dirty="0"/>
        </a:p>
      </dsp:txBody>
      <dsp:txXfrm>
        <a:off x="31613" y="3291213"/>
        <a:ext cx="6603607" cy="584369"/>
      </dsp:txXfrm>
    </dsp:sp>
    <dsp:sp modelId="{0CFBC21E-63FD-4B94-AD58-C5306F80095A}">
      <dsp:nvSpPr>
        <dsp:cNvPr id="0" name=""/>
        <dsp:cNvSpPr/>
      </dsp:nvSpPr>
      <dsp:spPr>
        <a:xfrm>
          <a:off x="0" y="3984955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4827531"/>
                <a:satOff val="-12442"/>
                <a:lumOff val="-84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827531"/>
                <a:satOff val="-12442"/>
                <a:lumOff val="-84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827531"/>
                <a:satOff val="-12442"/>
                <a:lumOff val="-84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599,244 positive cases – 7 day rolling total </a:t>
          </a:r>
          <a:endParaRPr lang="en-US" sz="2700" kern="1200" dirty="0"/>
        </a:p>
      </dsp:txBody>
      <dsp:txXfrm>
        <a:off x="31613" y="4016568"/>
        <a:ext cx="6603607" cy="584369"/>
      </dsp:txXfrm>
    </dsp:sp>
    <dsp:sp modelId="{F750667C-BB27-4AF6-A73A-D6D1C516BB32}">
      <dsp:nvSpPr>
        <dsp:cNvPr id="0" name=""/>
        <dsp:cNvSpPr/>
      </dsp:nvSpPr>
      <dsp:spPr>
        <a:xfrm>
          <a:off x="0" y="4731575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5793037"/>
                <a:satOff val="-14931"/>
                <a:lumOff val="-1008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793037"/>
                <a:satOff val="-14931"/>
                <a:lumOff val="-1008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793037"/>
                <a:satOff val="-14931"/>
                <a:lumOff val="-1008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950 deaths – 7 day rolling total</a:t>
          </a:r>
        </a:p>
      </dsp:txBody>
      <dsp:txXfrm>
        <a:off x="31613" y="4763188"/>
        <a:ext cx="6603607" cy="584369"/>
      </dsp:txXfrm>
    </dsp:sp>
    <dsp:sp modelId="{A869EF0B-2308-43B4-B0BD-BCC7EC482E25}">
      <dsp:nvSpPr>
        <dsp:cNvPr id="0" name=""/>
        <dsp:cNvSpPr/>
      </dsp:nvSpPr>
      <dsp:spPr>
        <a:xfrm>
          <a:off x="0" y="5435665"/>
          <a:ext cx="6666833" cy="647595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700" kern="1200" dirty="0"/>
            <a:t>Approx.14,376 admissions – 7 day rolling total </a:t>
          </a:r>
          <a:endParaRPr lang="en-US" sz="2700" kern="1200" dirty="0"/>
        </a:p>
      </dsp:txBody>
      <dsp:txXfrm>
        <a:off x="31613" y="5467278"/>
        <a:ext cx="6603607" cy="584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8ED31D-F8E4-493D-B9F9-97FFB649169D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430491-8597-4880-BCD7-1BB7644541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71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430491-8597-4880-BCD7-1BB7644541D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500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430491-8597-4880-BCD7-1BB7644541D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4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430491-8597-4880-BCD7-1BB7644541D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629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C92C6-0841-4067-A062-9889A61E7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BFBB7-2E40-4725-BC4F-3B3970CB6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4D819F-619E-4EB3-83AE-6F6813D13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25CFB-C96D-4FB9-9720-4866E4A6E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06DE9-9E4B-4DA1-BCBB-8C313F91E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487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ACA5B-C8F3-454C-833E-BBC2C5E74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99788-195B-480A-A1D9-942061969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9A174-8D83-45D4-92DA-D91A44D54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1909D-DF51-4588-923B-A8A381D22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A41A7-BA83-463A-82FC-273F323DC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470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8700DF-BDD1-4F3A-9DB7-E927A4D22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21082D-B12B-4BC2-BEB4-BC9A70761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67CA6F-2735-430C-B316-CB581C283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55C73-EFD0-4030-A459-048E54C98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42422-1072-4F8E-A426-5A87F00B2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81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60999-C0F8-4718-9EBD-9D6E0C0B2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A246C-A521-4197-8910-BE75EF3A4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87021-A681-4BCE-B067-E56E879C7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C7503-9261-4B1C-893A-73611C612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940A5-EF59-4901-9944-B358CD085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1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7ECE5-BD1A-459B-98EC-04F0DFFBE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D501A5-EEF0-4992-8671-E1596FBB8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A4D80-37EE-464B-84E6-FB171EF03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1245C-5C44-4FDD-B4AD-76EE7812A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C95E4-01EC-41C1-8AAF-D2D46D322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701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C79CB-1339-4941-9294-29ED15CE8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1F10C-7CAF-46E5-BD31-0C849D3D9F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16C6AC-DCD0-4E85-8DF4-016510AED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31D86-1A95-4E21-8A88-7CDD52F99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5F4601-7023-4CA5-8409-74199EC14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8AE48-1254-409E-9A0C-DF53BE8D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76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7F7BA-6E72-4B71-A19B-9869119FC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BC4DD8-F70D-487C-AAFA-5B311CA6A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3425AB-2874-4C58-9FDE-E6665E431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5C371A-2B72-4426-97F4-E3F470E5F1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E1FBDA-68C7-46CA-BAF8-794361ED3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607AB3-DB06-40C7-8C04-180D09633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8BC779-566F-47B3-9913-00E46413F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27A172-0254-4C83-A0FF-F52BBAE12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224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55110-A79B-4E8C-B9FC-6A66E1DC1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8B090F-43E5-4DCE-AE9B-F76C7705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3F2795-79FB-4FB3-93A6-A42F40F20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BE9A8B-ACB1-4175-8705-1827390C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50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08FCB4-A56E-46A7-B8F4-681EF189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60260E-B070-4E7D-BA0A-D59D8C411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709E-465E-4B96-9853-39A147E50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96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35453-9D96-4413-A435-97F6C9018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8995E-4579-4BF7-9BB7-AF0BEC608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EA0E10-298E-4AEE-BC8A-65A13BD77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BBB0C4-C422-403B-81B9-3E6E21C87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4A4133-3118-4626-A81C-108730B41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4443C-1A8B-4DAC-AB52-22C4B767F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93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1AEC7-5A75-45A0-9F7D-1C3A89FE0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CB729-37D3-4E4A-86D1-9A8E7ACC2F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0B8AE5-87FB-4A59-A4CA-30C44AAE8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DAAB1-08F4-43D1-B06D-4C36D0419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5CA4F-CCF6-47B7-BCA4-BA284E9B9930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6562BD-BEA3-4CF8-8BC5-1C9832900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DBAE25-C51D-4555-B9DC-E1B2B5DBD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799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4E0E6-C4F6-4AE4-9673-FAC7C0B9C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6CA68-74E3-4053-AB51-11773D09F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C3DD5-C8B3-43FC-8CC7-D005E8F2F3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5CA4F-CCF6-47B7-BCA4-BA284E9B9930}" type="datetimeFigureOut">
              <a:rPr lang="en-GB" smtClean="0"/>
              <a:t>27/03/2022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B353C-9850-400C-9459-D7BE0CD1E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F863FE-8D7B-41F0-B447-A85E3ADF4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F1321-C863-47DC-86C3-EFF2D58A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85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publications/covid-19-response-living-with-covid-1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hecommissiononyounglives.co.uk/out-of-harms-way-a-new-care-system-to-protect-vulnerable-teenagers-at-risk-of-exploitation-and-crim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icsa.org.uk/document/residential-schools-investigation-report-march-2022" TargetMode="External"/><Relationship Id="rId4" Type="http://schemas.openxmlformats.org/officeDocument/2006/relationships/hyperlink" Target="https://www.iicsa.org.uk/document/child-sexual-exploitation-organised-networks-investigation-report-february-202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cma-cases/childrens-social-care-study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443FD7-A66B-4AA0-872D-B088B9BC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18CBD6-62B8-44A5-A565-5F0224092A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43" y="851517"/>
            <a:ext cx="6392636" cy="2139900"/>
          </a:xfrm>
        </p:spPr>
        <p:txBody>
          <a:bodyPr anchor="b">
            <a:normAutofit/>
          </a:bodyPr>
          <a:lstStyle/>
          <a:p>
            <a:pPr algn="l"/>
            <a:r>
              <a:rPr lang="en-GB" sz="3600">
                <a:latin typeface="Century Gothic" panose="020B0502020202020204" pitchFamily="34" charset="0"/>
              </a:rPr>
              <a:t>Residential Leadership programme </a:t>
            </a:r>
            <a:r>
              <a:rPr lang="en-GB" sz="3600" dirty="0">
                <a:latin typeface="Century Gothic" panose="020B0502020202020204" pitchFamily="34" charset="0"/>
              </a:rPr>
              <a:t>- update</a:t>
            </a:r>
            <a:br>
              <a:rPr lang="en-GB" sz="3600" dirty="0">
                <a:latin typeface="Century Gothic" panose="020B0502020202020204" pitchFamily="34" charset="0"/>
              </a:rPr>
            </a:br>
            <a:r>
              <a:rPr lang="en-GB" sz="3600" dirty="0">
                <a:latin typeface="Century Gothic" panose="020B0502020202020204" pitchFamily="34" charset="0"/>
              </a:rPr>
              <a:t> </a:t>
            </a:r>
            <a:endParaRPr lang="en-GB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16C9D7-72DF-4649-B19F-109CF68470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4167115" cy="1047475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en-GB" sz="3200" dirty="0">
                <a:latin typeface="Century Gothic" panose="020B0502020202020204" pitchFamily="34" charset="0"/>
              </a:rPr>
              <a:t>   March 28</a:t>
            </a:r>
            <a:r>
              <a:rPr lang="en-GB" sz="3200" baseline="30000" dirty="0">
                <a:latin typeface="Century Gothic" panose="020B0502020202020204" pitchFamily="34" charset="0"/>
              </a:rPr>
              <a:t>th</a:t>
            </a:r>
            <a:r>
              <a:rPr lang="en-GB" sz="3200" dirty="0">
                <a:latin typeface="Century Gothic" panose="020B0502020202020204" pitchFamily="34" charset="0"/>
              </a:rPr>
              <a:t> 2022</a:t>
            </a:r>
          </a:p>
          <a:p>
            <a:pPr algn="l"/>
            <a:r>
              <a:rPr lang="en-GB" sz="3200" dirty="0">
                <a:latin typeface="Century Gothic" panose="020B0502020202020204" pitchFamily="34" charset="0"/>
              </a:rPr>
              <a:t>    Chris Freestone 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4BE0EF-3561-49B4-9A29-F283168A9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B3CCD7-89CF-432B-92A8-70FCB2B77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503" y="2993965"/>
            <a:ext cx="3217333" cy="148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280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9E0CC-0865-4B88-95F6-DC2A8E488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Themes from inspections education / social care 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55B12-6388-4876-BD19-71589D3CE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Leadership and management/ safeguarding</a:t>
            </a:r>
          </a:p>
          <a:p>
            <a:r>
              <a:rPr lang="en-GB" dirty="0"/>
              <a:t>Fire</a:t>
            </a:r>
          </a:p>
          <a:p>
            <a:r>
              <a:rPr lang="en-GB" dirty="0"/>
              <a:t>Prevent / e- safety and disability</a:t>
            </a:r>
          </a:p>
          <a:p>
            <a:r>
              <a:rPr lang="en-GB" dirty="0"/>
              <a:t>Harmful sexual behaviour-safeguarding responses</a:t>
            </a:r>
          </a:p>
          <a:p>
            <a:r>
              <a:rPr lang="en-GB" dirty="0"/>
              <a:t>Risk assessments/ impact risk assessments</a:t>
            </a:r>
          </a:p>
          <a:p>
            <a:r>
              <a:rPr lang="en-GB" dirty="0"/>
              <a:t>Voices of children and young people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71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197C0-52A8-440F-9B4A-BC39DE36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Your experiences?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D772D-6E14-47EE-A505-BC8770859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Any thoughts , issues arising ?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Chris Freestone. 23.3.22</a:t>
            </a:r>
          </a:p>
        </p:txBody>
      </p:sp>
    </p:spTree>
    <p:extLst>
      <p:ext uri="{BB962C8B-B14F-4D97-AF65-F5344CB8AC3E}">
        <p14:creationId xmlns:p14="http://schemas.microsoft.com/office/powerpoint/2010/main" val="1201979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A7F8C-663C-4EE0-93E4-A9B71E84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0" y="365125"/>
            <a:ext cx="10515600" cy="3759835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GB" sz="3200" dirty="0">
                <a:latin typeface="Century Gothic" panose="020B0502020202020204" pitchFamily="34" charset="0"/>
              </a:rPr>
              <a:t>Update :</a:t>
            </a:r>
            <a:br>
              <a:rPr lang="en-GB" sz="3200" dirty="0">
                <a:latin typeface="Century Gothic" panose="020B0502020202020204" pitchFamily="34" charset="0"/>
              </a:rPr>
            </a:br>
            <a:r>
              <a:rPr lang="en-GB" sz="3200" dirty="0">
                <a:latin typeface="Century Gothic" panose="020B0502020202020204" pitchFamily="34" charset="0"/>
              </a:rPr>
              <a:t>- sector</a:t>
            </a:r>
            <a:br>
              <a:rPr lang="en-GB" sz="3200" dirty="0">
                <a:latin typeface="Century Gothic" panose="020B0502020202020204" pitchFamily="34" charset="0"/>
              </a:rPr>
            </a:br>
            <a:r>
              <a:rPr lang="en-GB" sz="3200" dirty="0">
                <a:latin typeface="Century Gothic" panose="020B0502020202020204" pitchFamily="34" charset="0"/>
              </a:rPr>
              <a:t>- pandemic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D7C6BD4-5DC5-4B08-8248-AFBA025E4F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280" y="4471511"/>
            <a:ext cx="372872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611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FA9697-2119-4BC6-940A-A2852B7AE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Pandemic update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2C57E05-6BE1-4DA1-8BA1-39CC6A6D3C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262459"/>
              </p:ext>
            </p:extLst>
          </p:nvPr>
        </p:nvGraphicFramePr>
        <p:xfrm>
          <a:off x="4905052" y="314960"/>
          <a:ext cx="6666833" cy="6441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733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45C9-615E-432F-A06A-CA6100899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Pandemic updates: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88348-2C71-409A-AA33-F3988B610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Booster offer for over 75 years old and those immune suppressed</a:t>
            </a:r>
          </a:p>
          <a:p>
            <a:r>
              <a:rPr lang="en-GB" dirty="0"/>
              <a:t>Free </a:t>
            </a:r>
            <a:r>
              <a:rPr lang="en-GB" dirty="0" err="1"/>
              <a:t>LFT’s</a:t>
            </a:r>
            <a:r>
              <a:rPr lang="en-GB" dirty="0"/>
              <a:t> being discontinued for most from 1.4.22.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</a:rPr>
              <a:t>Care home residents, hospital patients and other vulnerable groups will still be given free tests if they have symptoms.</a:t>
            </a:r>
          </a:p>
          <a:p>
            <a:r>
              <a:rPr lang="en-US" dirty="0">
                <a:solidFill>
                  <a:srgbClr val="000000"/>
                </a:solidFill>
              </a:rPr>
              <a:t>Costs- Boots speaking of £2.50 per test 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0854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EB593-5DBC-467D-96EC-E9619F9B2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Living with Covid- government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F47F7-24E6-4CC6-AFF2-E6A8F3BB3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https://www.gov.uk/government/publications/covid-19-response-living-with-covid-19</a:t>
            </a:r>
            <a:endParaRPr lang="en-GB" dirty="0"/>
          </a:p>
          <a:p>
            <a:endParaRPr lang="en-GB" dirty="0"/>
          </a:p>
          <a:p>
            <a:r>
              <a:rPr lang="en-GB" dirty="0"/>
              <a:t>Key document .</a:t>
            </a:r>
          </a:p>
          <a:p>
            <a:r>
              <a:rPr lang="en-GB" dirty="0"/>
              <a:t>Likely to be further guidance from health , education and social care</a:t>
            </a:r>
          </a:p>
        </p:txBody>
      </p:sp>
    </p:spTree>
    <p:extLst>
      <p:ext uri="{BB962C8B-B14F-4D97-AF65-F5344CB8AC3E}">
        <p14:creationId xmlns:p14="http://schemas.microsoft.com/office/powerpoint/2010/main" val="458608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B677D-E722-42CE-8C97-F4CDF8E66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51024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Century Gothic" panose="020B0502020202020204" pitchFamily="34" charset="0"/>
              </a:rPr>
              <a:t>For us to think about……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B342B-8528-4858-96D1-00D360418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Managing ongoing risk- protocol for children , staff , Visitors? </a:t>
            </a:r>
          </a:p>
          <a:p>
            <a:r>
              <a:rPr lang="en-GB" dirty="0"/>
              <a:t>Your experiences?</a:t>
            </a:r>
          </a:p>
        </p:txBody>
      </p:sp>
    </p:spTree>
    <p:extLst>
      <p:ext uri="{BB962C8B-B14F-4D97-AF65-F5344CB8AC3E}">
        <p14:creationId xmlns:p14="http://schemas.microsoft.com/office/powerpoint/2010/main" val="1119337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784218-2102-4A29-8FA7-FB94809F1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GB" sz="3800">
                <a:solidFill>
                  <a:srgbClr val="FFFFFF"/>
                </a:solidFill>
                <a:latin typeface="Century Gothic" panose="020B0502020202020204" pitchFamily="34" charset="0"/>
              </a:rPr>
              <a:t>Updates and headlines: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49F7FBF-38FF-44B3-8B8D-8F27DDBF9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1. </a:t>
            </a: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  <a:hlinkClick r:id="rId3"/>
              </a:rPr>
              <a:t>https://thecommissiononyounglives.co.uk/out-of-harms-way-a-new-care-system-to-protect-vulnerable-teenagers-at-risk-of-exploitation-and-crime/</a:t>
            </a: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2. </a:t>
            </a:r>
            <a:r>
              <a:rPr lang="en-US" sz="2600" dirty="0">
                <a:latin typeface="Century Gothic" panose="020B0502020202020204" pitchFamily="34" charset="0"/>
                <a:hlinkClick r:id="rId4"/>
              </a:rPr>
              <a:t>https://www.iicsa.org.uk/document/child-sexual-exploitation-organised-networks-investigation-report-february-2022</a:t>
            </a: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3.</a:t>
            </a: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  <a:hlinkClick r:id="rId5"/>
              </a:rPr>
              <a:t>https://www.iicsa.org.uk/document/residential-schools-investigation-report-march-2022</a:t>
            </a: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9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784218-2102-4A29-8FA7-FB94809F1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GB" sz="3800">
                <a:solidFill>
                  <a:srgbClr val="FFFFFF"/>
                </a:solidFill>
                <a:latin typeface="Century Gothic" panose="020B0502020202020204" pitchFamily="34" charset="0"/>
              </a:rPr>
              <a:t>Updates and headlines: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49F7FBF-38FF-44B3-8B8D-8F27DDBF9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4. MCA/LPS consultation opened 17.3.22 for 16 weeks . Will possibly apply to SEND schools, RSS, children/ young people with SEND </a:t>
            </a: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</a:rPr>
              <a:t>5. CMA final report</a:t>
            </a:r>
          </a:p>
          <a:p>
            <a:pPr marL="0" indent="0">
              <a:buNone/>
            </a:pPr>
            <a:r>
              <a:rPr lang="en-US" sz="2600" dirty="0">
                <a:latin typeface="Century Gothic" panose="020B0502020202020204" pitchFamily="34" charset="0"/>
                <a:hlinkClick r:id="rId3"/>
              </a:rPr>
              <a:t>https://www.gov.uk/cma-cases/childrens-social-care-study</a:t>
            </a: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4609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784218-2102-4A29-8FA7-FB94809F1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GB" sz="3800" dirty="0">
                <a:solidFill>
                  <a:srgbClr val="FFFFFF"/>
                </a:solidFill>
                <a:latin typeface="Century Gothic" panose="020B0502020202020204" pitchFamily="34" charset="0"/>
              </a:rPr>
              <a:t>Updates and headlines:</a:t>
            </a:r>
            <a:br>
              <a:rPr lang="en-GB" sz="3800" dirty="0">
                <a:solidFill>
                  <a:srgbClr val="FFFFFF"/>
                </a:solidFill>
                <a:latin typeface="Century Gothic" panose="020B0502020202020204" pitchFamily="34" charset="0"/>
              </a:rPr>
            </a:br>
            <a:r>
              <a:rPr lang="en-GB" sz="3800">
                <a:solidFill>
                  <a:srgbClr val="FFFFFF"/>
                </a:solidFill>
                <a:latin typeface="Century Gothic" panose="020B0502020202020204" pitchFamily="34" charset="0"/>
              </a:rPr>
              <a:t>CMA report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49F7FBF-38FF-44B3-8B8D-8F27DDBF9F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600" dirty="0">
              <a:latin typeface="Century Gothic" panose="020B0502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A5F553-D22B-410C-AF42-45F518431585}"/>
              </a:ext>
            </a:extLst>
          </p:cNvPr>
          <p:cNvSpPr txBox="1"/>
          <p:nvPr/>
        </p:nvSpPr>
        <p:spPr>
          <a:xfrm>
            <a:off x="4225530" y="925982"/>
            <a:ext cx="7345947" cy="4779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findings :</a:t>
            </a:r>
          </a:p>
          <a:p>
            <a:pPr marL="342900" lvl="0" indent="-342900">
              <a:lnSpc>
                <a:spcPct val="107000"/>
              </a:lnSpc>
              <a:buSzPts val="1400"/>
              <a:buFont typeface="Ebrima" panose="02000000000000000000" pitchFamily="2" charset="0"/>
              <a:buChar char="-"/>
            </a:pPr>
            <a:r>
              <a:rPr lang="en-GB" sz="20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for review of regulations </a:t>
            </a:r>
          </a:p>
          <a:p>
            <a:pPr marL="342900" lvl="0" indent="-342900">
              <a:lnSpc>
                <a:spcPct val="107000"/>
              </a:lnSpc>
              <a:buSzPts val="1400"/>
              <a:buFont typeface="Ebrima" panose="02000000000000000000" pitchFamily="2" charset="0"/>
              <a:buChar char="-"/>
            </a:pPr>
            <a:r>
              <a:rPr lang="en-GB" sz="20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for review of planning regulations</a:t>
            </a:r>
          </a:p>
          <a:p>
            <a:pPr marL="342900" lvl="0" indent="-342900">
              <a:lnSpc>
                <a:spcPct val="107000"/>
              </a:lnSpc>
              <a:buSzPts val="1400"/>
              <a:buFont typeface="Ebrima" panose="02000000000000000000" pitchFamily="2" charset="0"/>
              <a:buChar char="-"/>
            </a:pPr>
            <a:r>
              <a:rPr lang="en-GB" sz="20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CQC style annual “ state of the nation “ review</a:t>
            </a:r>
          </a:p>
          <a:p>
            <a:pPr marL="342900" lvl="0" indent="-342900">
              <a:lnSpc>
                <a:spcPct val="107000"/>
              </a:lnSpc>
              <a:buSzPts val="1400"/>
              <a:buFont typeface="Ebrima" panose="02000000000000000000" pitchFamily="2" charset="0"/>
              <a:buChar char="-"/>
            </a:pPr>
            <a:r>
              <a:rPr lang="en-GB" sz="20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Large scale market engagement strategy</a:t>
            </a:r>
          </a:p>
          <a:p>
            <a:pPr marL="342900" lvl="0" indent="-342900">
              <a:lnSpc>
                <a:spcPct val="107000"/>
              </a:lnSpc>
              <a:buSzPts val="1400"/>
              <a:buFont typeface="Ebrima" panose="02000000000000000000" pitchFamily="2" charset="0"/>
              <a:buChar char="-"/>
            </a:pPr>
            <a:r>
              <a:rPr lang="en-GB" sz="20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Money to </a:t>
            </a:r>
            <a:r>
              <a:rPr lang="en-GB" sz="2000" dirty="0" err="1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</a:t>
            </a:r>
            <a:r>
              <a:rPr lang="en-GB" sz="20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forecasting etc </a:t>
            </a:r>
          </a:p>
          <a:p>
            <a:pPr marL="342900" lvl="0" indent="-342900">
              <a:lnSpc>
                <a:spcPct val="107000"/>
              </a:lnSpc>
              <a:buSzPts val="1400"/>
              <a:buFont typeface="Ebrima" panose="02000000000000000000" pitchFamily="2" charset="0"/>
              <a:buChar char="-"/>
            </a:pPr>
            <a:r>
              <a:rPr lang="en-GB" sz="20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for </a:t>
            </a:r>
            <a:r>
              <a:rPr lang="en-GB" sz="2000" dirty="0" err="1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</a:t>
            </a:r>
            <a:r>
              <a:rPr lang="en-GB" sz="20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terms of fostering developments , forecasting</a:t>
            </a:r>
          </a:p>
          <a:p>
            <a:pPr marL="342900" lvl="0" indent="-342900">
              <a:lnSpc>
                <a:spcPct val="107000"/>
              </a:lnSpc>
              <a:buSzPts val="1400"/>
              <a:buFont typeface="Ebrima" panose="02000000000000000000" pitchFamily="2" charset="0"/>
              <a:buChar char="-"/>
            </a:pPr>
            <a:r>
              <a:rPr lang="en-GB" sz="2000" dirty="0" err="1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LAs</a:t>
            </a:r>
            <a:r>
              <a:rPr lang="en-GB" sz="20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have structures in place(possibly under regulation) to monitor the risk of provision failure in the independent residential care market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400"/>
              <a:buFont typeface="Ebrima" panose="02000000000000000000" pitchFamily="2" charset="0"/>
              <a:buChar char="-"/>
            </a:pPr>
            <a:r>
              <a:rPr lang="en-GB" sz="2000" dirty="0">
                <a:solidFill>
                  <a:srgbClr val="3B3838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Independent providers to have clear contingency plans in place for failure of any or all of its component parts</a:t>
            </a:r>
          </a:p>
        </p:txBody>
      </p:sp>
    </p:spTree>
    <p:extLst>
      <p:ext uri="{BB962C8B-B14F-4D97-AF65-F5344CB8AC3E}">
        <p14:creationId xmlns:p14="http://schemas.microsoft.com/office/powerpoint/2010/main" val="3733699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425</Words>
  <Application>Microsoft Office PowerPoint</Application>
  <PresentationFormat>Widescreen</PresentationFormat>
  <Paragraphs>71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Ebrima</vt:lpstr>
      <vt:lpstr>Wingdings</vt:lpstr>
      <vt:lpstr>Office Theme</vt:lpstr>
      <vt:lpstr>Residential Leadership programme - update  </vt:lpstr>
      <vt:lpstr>Update : - sector - pandemic</vt:lpstr>
      <vt:lpstr>Pandemic update </vt:lpstr>
      <vt:lpstr>Pandemic updates:</vt:lpstr>
      <vt:lpstr>Living with Covid- government plan</vt:lpstr>
      <vt:lpstr>For us to think about……</vt:lpstr>
      <vt:lpstr>Updates and headlines:</vt:lpstr>
      <vt:lpstr>Updates and headlines:</vt:lpstr>
      <vt:lpstr>Updates and headlines: CMA report</vt:lpstr>
      <vt:lpstr>Themes from inspections education / social care : </vt:lpstr>
      <vt:lpstr>Your experiences?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Regulation 44 Forum</dc:title>
  <dc:creator>Christine Freestone</dc:creator>
  <cp:lastModifiedBy>Christine Freestone</cp:lastModifiedBy>
  <cp:revision>6</cp:revision>
  <dcterms:created xsi:type="dcterms:W3CDTF">2021-12-03T16:28:03Z</dcterms:created>
  <dcterms:modified xsi:type="dcterms:W3CDTF">2022-03-27T15:59:24Z</dcterms:modified>
</cp:coreProperties>
</file>