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58" r:id="rId3"/>
    <p:sldId id="259" r:id="rId4"/>
    <p:sldId id="269" r:id="rId5"/>
    <p:sldId id="264" r:id="rId6"/>
    <p:sldId id="263" r:id="rId7"/>
    <p:sldId id="511" r:id="rId8"/>
    <p:sldId id="271" r:id="rId9"/>
    <p:sldId id="268" r:id="rId10"/>
    <p:sldId id="27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585865-F6DD-49ED-B500-9BF2D5769D7E}" v="77" dt="2022-04-24T14:47:47.6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60" d="100"/>
          <a:sy n="60" d="100"/>
        </p:scale>
        <p:origin x="8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08E3DA-2727-46FA-A2CC-545F3983BCA4}" type="doc">
      <dgm:prSet loTypeId="urn:microsoft.com/office/officeart/2005/8/layout/vList2" loCatId="list" qsTypeId="urn:microsoft.com/office/officeart/2005/8/quickstyle/simple4" qsCatId="simple" csTypeId="urn:microsoft.com/office/officeart/2005/8/colors/colorful5" csCatId="colorful" phldr="1"/>
      <dgm:spPr/>
      <dgm:t>
        <a:bodyPr/>
        <a:lstStyle/>
        <a:p>
          <a:endParaRPr lang="en-US"/>
        </a:p>
      </dgm:t>
    </dgm:pt>
    <dgm:pt modelId="{DE5FD1C1-E2DB-4291-82E9-8B3284322E51}">
      <dgm:prSet/>
      <dgm:spPr/>
      <dgm:t>
        <a:bodyPr/>
        <a:lstStyle/>
        <a:p>
          <a:r>
            <a:rPr lang="en-GB" dirty="0"/>
            <a:t>22.4.22 rounded data</a:t>
          </a:r>
          <a:endParaRPr lang="en-US" dirty="0"/>
        </a:p>
      </dgm:t>
    </dgm:pt>
    <dgm:pt modelId="{3818174E-A831-49F7-8A7B-86B79A226230}" type="parTrans" cxnId="{B03CDD86-AC90-4BD8-B8D8-1E47D2637D98}">
      <dgm:prSet/>
      <dgm:spPr/>
      <dgm:t>
        <a:bodyPr/>
        <a:lstStyle/>
        <a:p>
          <a:endParaRPr lang="en-US"/>
        </a:p>
      </dgm:t>
    </dgm:pt>
    <dgm:pt modelId="{0208A939-093F-48DD-BC81-D3071B73818D}" type="sibTrans" cxnId="{B03CDD86-AC90-4BD8-B8D8-1E47D2637D98}">
      <dgm:prSet/>
      <dgm:spPr/>
      <dgm:t>
        <a:bodyPr/>
        <a:lstStyle/>
        <a:p>
          <a:endParaRPr lang="en-US"/>
        </a:p>
      </dgm:t>
    </dgm:pt>
    <dgm:pt modelId="{F861E2FE-D39F-43CF-8C7D-B7BE47D0B0A8}">
      <dgm:prSet/>
      <dgm:spPr/>
      <dgm:t>
        <a:bodyPr/>
        <a:lstStyle/>
        <a:p>
          <a:r>
            <a:rPr lang="en-GB" dirty="0"/>
            <a:t>R rate England – 0.9-1.1</a:t>
          </a:r>
          <a:endParaRPr lang="en-US" dirty="0"/>
        </a:p>
      </dgm:t>
    </dgm:pt>
    <dgm:pt modelId="{A013AA3A-DBCF-4025-8EF1-688D63A1DA22}" type="parTrans" cxnId="{67060966-9925-4BF4-9869-47013DAD59E9}">
      <dgm:prSet/>
      <dgm:spPr/>
      <dgm:t>
        <a:bodyPr/>
        <a:lstStyle/>
        <a:p>
          <a:endParaRPr lang="en-US"/>
        </a:p>
      </dgm:t>
    </dgm:pt>
    <dgm:pt modelId="{3F4F8F4C-D207-47A1-BA4F-E97A22C64C50}" type="sibTrans" cxnId="{67060966-9925-4BF4-9869-47013DAD59E9}">
      <dgm:prSet/>
      <dgm:spPr/>
      <dgm:t>
        <a:bodyPr/>
        <a:lstStyle/>
        <a:p>
          <a:endParaRPr lang="en-US"/>
        </a:p>
      </dgm:t>
    </dgm:pt>
    <dgm:pt modelId="{4E7E4D81-5EB8-43D1-BC08-1C38379BBE20}">
      <dgm:prSet/>
      <dgm:spPr/>
      <dgm:t>
        <a:bodyPr/>
        <a:lstStyle/>
        <a:p>
          <a:r>
            <a:rPr lang="en-GB" dirty="0"/>
            <a:t>R rate variations in England  0.8-1.1</a:t>
          </a:r>
          <a:endParaRPr lang="en-US" dirty="0"/>
        </a:p>
      </dgm:t>
    </dgm:pt>
    <dgm:pt modelId="{E3C6DFB0-6404-4412-8155-C11D69117F2C}" type="parTrans" cxnId="{D6FF9C6A-4305-4E0F-9A72-749D4194871A}">
      <dgm:prSet/>
      <dgm:spPr/>
      <dgm:t>
        <a:bodyPr/>
        <a:lstStyle/>
        <a:p>
          <a:endParaRPr lang="en-US"/>
        </a:p>
      </dgm:t>
    </dgm:pt>
    <dgm:pt modelId="{A8A18801-30A0-4415-BB45-F9C0BDA932F8}" type="sibTrans" cxnId="{D6FF9C6A-4305-4E0F-9A72-749D4194871A}">
      <dgm:prSet/>
      <dgm:spPr/>
      <dgm:t>
        <a:bodyPr/>
        <a:lstStyle/>
        <a:p>
          <a:endParaRPr lang="en-US"/>
        </a:p>
      </dgm:t>
    </dgm:pt>
    <dgm:pt modelId="{05187741-B001-4CE1-BC7A-684BFCA02E6C}">
      <dgm:prSet/>
      <dgm:spPr/>
      <dgm:t>
        <a:bodyPr/>
        <a:lstStyle/>
        <a:p>
          <a:r>
            <a:rPr lang="en-GB" dirty="0"/>
            <a:t>86.4% both vaccines – 12+ years</a:t>
          </a:r>
          <a:endParaRPr lang="en-US" dirty="0"/>
        </a:p>
      </dgm:t>
    </dgm:pt>
    <dgm:pt modelId="{2065C68F-2A71-47DC-A63B-0043BD9739B3}" type="parTrans" cxnId="{B335BBDD-384C-4781-BE4A-F45DE320ABE9}">
      <dgm:prSet/>
      <dgm:spPr/>
      <dgm:t>
        <a:bodyPr/>
        <a:lstStyle/>
        <a:p>
          <a:endParaRPr lang="en-US"/>
        </a:p>
      </dgm:t>
    </dgm:pt>
    <dgm:pt modelId="{447F4211-324C-43E1-BDF7-5A91B3198BB0}" type="sibTrans" cxnId="{B335BBDD-384C-4781-BE4A-F45DE320ABE9}">
      <dgm:prSet/>
      <dgm:spPr/>
      <dgm:t>
        <a:bodyPr/>
        <a:lstStyle/>
        <a:p>
          <a:endParaRPr lang="en-US"/>
        </a:p>
      </dgm:t>
    </dgm:pt>
    <dgm:pt modelId="{06C38ADB-D232-4E24-895C-7E82F4F50B43}">
      <dgm:prSet/>
      <dgm:spPr/>
      <dgm:t>
        <a:bodyPr/>
        <a:lstStyle/>
        <a:p>
          <a:r>
            <a:rPr lang="en-GB" dirty="0"/>
            <a:t>68% eligible had their booster or third dose</a:t>
          </a:r>
          <a:endParaRPr lang="en-US" dirty="0"/>
        </a:p>
      </dgm:t>
    </dgm:pt>
    <dgm:pt modelId="{5BCB3F56-4877-4FE1-9907-F09CF731243E}" type="parTrans" cxnId="{07B8AA42-BC55-43B2-81D7-AD85C7FA8EFC}">
      <dgm:prSet/>
      <dgm:spPr/>
      <dgm:t>
        <a:bodyPr/>
        <a:lstStyle/>
        <a:p>
          <a:endParaRPr lang="en-US"/>
        </a:p>
      </dgm:t>
    </dgm:pt>
    <dgm:pt modelId="{75C402D9-327F-44C4-9198-AC11C00CBCD8}" type="sibTrans" cxnId="{07B8AA42-BC55-43B2-81D7-AD85C7FA8EFC}">
      <dgm:prSet/>
      <dgm:spPr/>
      <dgm:t>
        <a:bodyPr/>
        <a:lstStyle/>
        <a:p>
          <a:endParaRPr lang="en-US"/>
        </a:p>
      </dgm:t>
    </dgm:pt>
    <dgm:pt modelId="{E27BF449-4215-466A-A88E-7C3040ADA108}">
      <dgm:prSet/>
      <dgm:spPr/>
      <dgm:t>
        <a:bodyPr/>
        <a:lstStyle/>
        <a:p>
          <a:r>
            <a:rPr lang="en-GB" dirty="0"/>
            <a:t>185,625 positive cases – 7 day rolling total </a:t>
          </a:r>
          <a:endParaRPr lang="en-US" dirty="0"/>
        </a:p>
      </dgm:t>
    </dgm:pt>
    <dgm:pt modelId="{7580A806-1D98-4119-B662-CEF7A5E35711}" type="parTrans" cxnId="{0DB5BD91-F656-4665-A396-FEAE5076F2DC}">
      <dgm:prSet/>
      <dgm:spPr/>
      <dgm:t>
        <a:bodyPr/>
        <a:lstStyle/>
        <a:p>
          <a:endParaRPr lang="en-US"/>
        </a:p>
      </dgm:t>
    </dgm:pt>
    <dgm:pt modelId="{68D3DD51-3F27-4472-9C45-BF6E5825752E}" type="sibTrans" cxnId="{0DB5BD91-F656-4665-A396-FEAE5076F2DC}">
      <dgm:prSet/>
      <dgm:spPr/>
      <dgm:t>
        <a:bodyPr/>
        <a:lstStyle/>
        <a:p>
          <a:endParaRPr lang="en-US"/>
        </a:p>
      </dgm:t>
    </dgm:pt>
    <dgm:pt modelId="{78761358-E6D0-4AC7-B84A-F66D8EC3D19E}">
      <dgm:prSet/>
      <dgm:spPr/>
      <dgm:t>
        <a:bodyPr/>
        <a:lstStyle/>
        <a:p>
          <a:r>
            <a:rPr lang="en-GB" dirty="0"/>
            <a:t>Approx.13,752 admissions – 7 day rolling total </a:t>
          </a:r>
          <a:endParaRPr lang="en-US" dirty="0"/>
        </a:p>
      </dgm:t>
    </dgm:pt>
    <dgm:pt modelId="{4A08275C-D1EB-4E60-B9EA-461A75F501CA}" type="parTrans" cxnId="{AFDF4FC5-0B9E-4DFC-B4BC-78E5EDC68D39}">
      <dgm:prSet/>
      <dgm:spPr/>
      <dgm:t>
        <a:bodyPr/>
        <a:lstStyle/>
        <a:p>
          <a:endParaRPr lang="en-US"/>
        </a:p>
      </dgm:t>
    </dgm:pt>
    <dgm:pt modelId="{6EAD573E-5C2E-4398-AA81-1E08F52CD137}" type="sibTrans" cxnId="{AFDF4FC5-0B9E-4DFC-B4BC-78E5EDC68D39}">
      <dgm:prSet/>
      <dgm:spPr/>
      <dgm:t>
        <a:bodyPr/>
        <a:lstStyle/>
        <a:p>
          <a:endParaRPr lang="en-US"/>
        </a:p>
      </dgm:t>
    </dgm:pt>
    <dgm:pt modelId="{A752107F-399C-48AA-93FF-4EE794CC0CBA}">
      <dgm:prSet/>
      <dgm:spPr/>
      <dgm:t>
        <a:bodyPr/>
        <a:lstStyle/>
        <a:p>
          <a:r>
            <a:rPr lang="en-US" dirty="0"/>
            <a:t>1956 deaths – 7 day rolling total</a:t>
          </a:r>
        </a:p>
      </dgm:t>
    </dgm:pt>
    <dgm:pt modelId="{4D8C8572-A7C9-4FD6-A579-7CA18431BB84}" type="sibTrans" cxnId="{684C9650-AED8-4F8F-BB7C-F88BB6DAEB64}">
      <dgm:prSet/>
      <dgm:spPr/>
      <dgm:t>
        <a:bodyPr/>
        <a:lstStyle/>
        <a:p>
          <a:endParaRPr lang="en-US"/>
        </a:p>
      </dgm:t>
    </dgm:pt>
    <dgm:pt modelId="{F1C1118A-CE19-4098-B5BB-44A779FDC040}" type="parTrans" cxnId="{684C9650-AED8-4F8F-BB7C-F88BB6DAEB64}">
      <dgm:prSet/>
      <dgm:spPr/>
      <dgm:t>
        <a:bodyPr/>
        <a:lstStyle/>
        <a:p>
          <a:endParaRPr lang="en-US"/>
        </a:p>
      </dgm:t>
    </dgm:pt>
    <dgm:pt modelId="{CD29C812-C809-429F-8E10-6DB0D5761C9A}" type="pres">
      <dgm:prSet presAssocID="{CB08E3DA-2727-46FA-A2CC-545F3983BCA4}" presName="linear" presStyleCnt="0">
        <dgm:presLayoutVars>
          <dgm:animLvl val="lvl"/>
          <dgm:resizeHandles val="exact"/>
        </dgm:presLayoutVars>
      </dgm:prSet>
      <dgm:spPr/>
    </dgm:pt>
    <dgm:pt modelId="{04772D1F-C128-47C4-A1CA-C5C2B15C8DC1}" type="pres">
      <dgm:prSet presAssocID="{DE5FD1C1-E2DB-4291-82E9-8B3284322E51}" presName="parentText" presStyleLbl="node1" presStyleIdx="0" presStyleCnt="8">
        <dgm:presLayoutVars>
          <dgm:chMax val="0"/>
          <dgm:bulletEnabled val="1"/>
        </dgm:presLayoutVars>
      </dgm:prSet>
      <dgm:spPr/>
    </dgm:pt>
    <dgm:pt modelId="{65EA6ED9-55FF-4337-8CE4-F7CD1B892620}" type="pres">
      <dgm:prSet presAssocID="{0208A939-093F-48DD-BC81-D3071B73818D}" presName="spacer" presStyleCnt="0"/>
      <dgm:spPr/>
    </dgm:pt>
    <dgm:pt modelId="{002C8B76-B990-46C2-A0A4-DDAD2601BF2F}" type="pres">
      <dgm:prSet presAssocID="{F861E2FE-D39F-43CF-8C7D-B7BE47D0B0A8}" presName="parentText" presStyleLbl="node1" presStyleIdx="1" presStyleCnt="8">
        <dgm:presLayoutVars>
          <dgm:chMax val="0"/>
          <dgm:bulletEnabled val="1"/>
        </dgm:presLayoutVars>
      </dgm:prSet>
      <dgm:spPr/>
    </dgm:pt>
    <dgm:pt modelId="{E4D92B3E-9732-41AA-8303-A304360B54E1}" type="pres">
      <dgm:prSet presAssocID="{3F4F8F4C-D207-47A1-BA4F-E97A22C64C50}" presName="spacer" presStyleCnt="0"/>
      <dgm:spPr/>
    </dgm:pt>
    <dgm:pt modelId="{75EF54F8-E1AC-4F26-B509-393AE5CD3E37}" type="pres">
      <dgm:prSet presAssocID="{4E7E4D81-5EB8-43D1-BC08-1C38379BBE20}" presName="parentText" presStyleLbl="node1" presStyleIdx="2" presStyleCnt="8">
        <dgm:presLayoutVars>
          <dgm:chMax val="0"/>
          <dgm:bulletEnabled val="1"/>
        </dgm:presLayoutVars>
      </dgm:prSet>
      <dgm:spPr/>
    </dgm:pt>
    <dgm:pt modelId="{906429A9-C883-4BE0-84B9-9CF74A7227CD}" type="pres">
      <dgm:prSet presAssocID="{A8A18801-30A0-4415-BB45-F9C0BDA932F8}" presName="spacer" presStyleCnt="0"/>
      <dgm:spPr/>
    </dgm:pt>
    <dgm:pt modelId="{0B2FD06C-B2ED-4D0B-9966-B0B9CE3FFABD}" type="pres">
      <dgm:prSet presAssocID="{05187741-B001-4CE1-BC7A-684BFCA02E6C}" presName="parentText" presStyleLbl="node1" presStyleIdx="3" presStyleCnt="8">
        <dgm:presLayoutVars>
          <dgm:chMax val="0"/>
          <dgm:bulletEnabled val="1"/>
        </dgm:presLayoutVars>
      </dgm:prSet>
      <dgm:spPr/>
    </dgm:pt>
    <dgm:pt modelId="{906238F4-C22C-4709-B82D-D408055BF245}" type="pres">
      <dgm:prSet presAssocID="{447F4211-324C-43E1-BDF7-5A91B3198BB0}" presName="spacer" presStyleCnt="0"/>
      <dgm:spPr/>
    </dgm:pt>
    <dgm:pt modelId="{6E7CEEF4-5002-4CD6-AB23-401909D3E035}" type="pres">
      <dgm:prSet presAssocID="{06C38ADB-D232-4E24-895C-7E82F4F50B43}" presName="parentText" presStyleLbl="node1" presStyleIdx="4" presStyleCnt="8">
        <dgm:presLayoutVars>
          <dgm:chMax val="0"/>
          <dgm:bulletEnabled val="1"/>
        </dgm:presLayoutVars>
      </dgm:prSet>
      <dgm:spPr/>
    </dgm:pt>
    <dgm:pt modelId="{065C681B-B434-4F93-8F26-88CE6F963378}" type="pres">
      <dgm:prSet presAssocID="{75C402D9-327F-44C4-9198-AC11C00CBCD8}" presName="spacer" presStyleCnt="0"/>
      <dgm:spPr/>
    </dgm:pt>
    <dgm:pt modelId="{0CFBC21E-63FD-4B94-AD58-C5306F80095A}" type="pres">
      <dgm:prSet presAssocID="{E27BF449-4215-466A-A88E-7C3040ADA108}" presName="parentText" presStyleLbl="node1" presStyleIdx="5" presStyleCnt="8">
        <dgm:presLayoutVars>
          <dgm:chMax val="0"/>
          <dgm:bulletEnabled val="1"/>
        </dgm:presLayoutVars>
      </dgm:prSet>
      <dgm:spPr/>
    </dgm:pt>
    <dgm:pt modelId="{7EBC4E8A-6A74-4A07-8710-111DB1339B99}" type="pres">
      <dgm:prSet presAssocID="{68D3DD51-3F27-4472-9C45-BF6E5825752E}" presName="spacer" presStyleCnt="0"/>
      <dgm:spPr/>
    </dgm:pt>
    <dgm:pt modelId="{F750667C-BB27-4AF6-A73A-D6D1C516BB32}" type="pres">
      <dgm:prSet presAssocID="{A752107F-399C-48AA-93FF-4EE794CC0CBA}" presName="parentText" presStyleLbl="node1" presStyleIdx="6" presStyleCnt="8" custLinFactNeighborX="-638" custLinFactNeighborY="27347">
        <dgm:presLayoutVars>
          <dgm:chMax val="0"/>
          <dgm:bulletEnabled val="1"/>
        </dgm:presLayoutVars>
      </dgm:prSet>
      <dgm:spPr/>
    </dgm:pt>
    <dgm:pt modelId="{36BE5D53-CF89-4739-B6E6-CB854DBF045C}" type="pres">
      <dgm:prSet presAssocID="{4D8C8572-A7C9-4FD6-A579-7CA18431BB84}" presName="spacer" presStyleCnt="0"/>
      <dgm:spPr/>
    </dgm:pt>
    <dgm:pt modelId="{A869EF0B-2308-43B4-B0BD-BCC7EC482E25}" type="pres">
      <dgm:prSet presAssocID="{78761358-E6D0-4AC7-B84A-F66D8EC3D19E}" presName="parentText" presStyleLbl="node1" presStyleIdx="7" presStyleCnt="8">
        <dgm:presLayoutVars>
          <dgm:chMax val="0"/>
          <dgm:bulletEnabled val="1"/>
        </dgm:presLayoutVars>
      </dgm:prSet>
      <dgm:spPr/>
    </dgm:pt>
  </dgm:ptLst>
  <dgm:cxnLst>
    <dgm:cxn modelId="{982A6716-F1D1-4E9C-9D78-78AF53F8758C}" type="presOf" srcId="{78761358-E6D0-4AC7-B84A-F66D8EC3D19E}" destId="{A869EF0B-2308-43B4-B0BD-BCC7EC482E25}" srcOrd="0" destOrd="0" presId="urn:microsoft.com/office/officeart/2005/8/layout/vList2"/>
    <dgm:cxn modelId="{66DB6317-F777-4177-84BF-A38F2BB42357}" type="presOf" srcId="{A752107F-399C-48AA-93FF-4EE794CC0CBA}" destId="{F750667C-BB27-4AF6-A73A-D6D1C516BB32}" srcOrd="0" destOrd="0" presId="urn:microsoft.com/office/officeart/2005/8/layout/vList2"/>
    <dgm:cxn modelId="{07B8AA42-BC55-43B2-81D7-AD85C7FA8EFC}" srcId="{CB08E3DA-2727-46FA-A2CC-545F3983BCA4}" destId="{06C38ADB-D232-4E24-895C-7E82F4F50B43}" srcOrd="4" destOrd="0" parTransId="{5BCB3F56-4877-4FE1-9907-F09CF731243E}" sibTransId="{75C402D9-327F-44C4-9198-AC11C00CBCD8}"/>
    <dgm:cxn modelId="{CDBDF164-9E2A-45B7-BBE1-3F0480B3AB50}" type="presOf" srcId="{05187741-B001-4CE1-BC7A-684BFCA02E6C}" destId="{0B2FD06C-B2ED-4D0B-9966-B0B9CE3FFABD}" srcOrd="0" destOrd="0" presId="urn:microsoft.com/office/officeart/2005/8/layout/vList2"/>
    <dgm:cxn modelId="{67060966-9925-4BF4-9869-47013DAD59E9}" srcId="{CB08E3DA-2727-46FA-A2CC-545F3983BCA4}" destId="{F861E2FE-D39F-43CF-8C7D-B7BE47D0B0A8}" srcOrd="1" destOrd="0" parTransId="{A013AA3A-DBCF-4025-8EF1-688D63A1DA22}" sibTransId="{3F4F8F4C-D207-47A1-BA4F-E97A22C64C50}"/>
    <dgm:cxn modelId="{9F38C647-B5A2-4718-BE96-A511A71D5071}" type="presOf" srcId="{06C38ADB-D232-4E24-895C-7E82F4F50B43}" destId="{6E7CEEF4-5002-4CD6-AB23-401909D3E035}" srcOrd="0" destOrd="0" presId="urn:microsoft.com/office/officeart/2005/8/layout/vList2"/>
    <dgm:cxn modelId="{2C15776A-49ED-4074-9C10-FD3C1A180E66}" type="presOf" srcId="{4E7E4D81-5EB8-43D1-BC08-1C38379BBE20}" destId="{75EF54F8-E1AC-4F26-B509-393AE5CD3E37}" srcOrd="0" destOrd="0" presId="urn:microsoft.com/office/officeart/2005/8/layout/vList2"/>
    <dgm:cxn modelId="{D6FF9C6A-4305-4E0F-9A72-749D4194871A}" srcId="{CB08E3DA-2727-46FA-A2CC-545F3983BCA4}" destId="{4E7E4D81-5EB8-43D1-BC08-1C38379BBE20}" srcOrd="2" destOrd="0" parTransId="{E3C6DFB0-6404-4412-8155-C11D69117F2C}" sibTransId="{A8A18801-30A0-4415-BB45-F9C0BDA932F8}"/>
    <dgm:cxn modelId="{EAF76250-88E7-4AC5-B0C3-3BBEC210536E}" type="presOf" srcId="{DE5FD1C1-E2DB-4291-82E9-8B3284322E51}" destId="{04772D1F-C128-47C4-A1CA-C5C2B15C8DC1}" srcOrd="0" destOrd="0" presId="urn:microsoft.com/office/officeart/2005/8/layout/vList2"/>
    <dgm:cxn modelId="{684C9650-AED8-4F8F-BB7C-F88BB6DAEB64}" srcId="{CB08E3DA-2727-46FA-A2CC-545F3983BCA4}" destId="{A752107F-399C-48AA-93FF-4EE794CC0CBA}" srcOrd="6" destOrd="0" parTransId="{F1C1118A-CE19-4098-B5BB-44A779FDC040}" sibTransId="{4D8C8572-A7C9-4FD6-A579-7CA18431BB84}"/>
    <dgm:cxn modelId="{6C6FF672-E4BD-4485-9C71-53456663BD6D}" type="presOf" srcId="{F861E2FE-D39F-43CF-8C7D-B7BE47D0B0A8}" destId="{002C8B76-B990-46C2-A0A4-DDAD2601BF2F}" srcOrd="0" destOrd="0" presId="urn:microsoft.com/office/officeart/2005/8/layout/vList2"/>
    <dgm:cxn modelId="{B03CDD86-AC90-4BD8-B8D8-1E47D2637D98}" srcId="{CB08E3DA-2727-46FA-A2CC-545F3983BCA4}" destId="{DE5FD1C1-E2DB-4291-82E9-8B3284322E51}" srcOrd="0" destOrd="0" parTransId="{3818174E-A831-49F7-8A7B-86B79A226230}" sibTransId="{0208A939-093F-48DD-BC81-D3071B73818D}"/>
    <dgm:cxn modelId="{0DB5BD91-F656-4665-A396-FEAE5076F2DC}" srcId="{CB08E3DA-2727-46FA-A2CC-545F3983BCA4}" destId="{E27BF449-4215-466A-A88E-7C3040ADA108}" srcOrd="5" destOrd="0" parTransId="{7580A806-1D98-4119-B662-CEF7A5E35711}" sibTransId="{68D3DD51-3F27-4472-9C45-BF6E5825752E}"/>
    <dgm:cxn modelId="{70CCA3A0-05EB-4DB9-A635-2861852CBC13}" type="presOf" srcId="{E27BF449-4215-466A-A88E-7C3040ADA108}" destId="{0CFBC21E-63FD-4B94-AD58-C5306F80095A}" srcOrd="0" destOrd="0" presId="urn:microsoft.com/office/officeart/2005/8/layout/vList2"/>
    <dgm:cxn modelId="{502E66BE-0EA2-4B6E-87C0-6C61D4FD9656}" type="presOf" srcId="{CB08E3DA-2727-46FA-A2CC-545F3983BCA4}" destId="{CD29C812-C809-429F-8E10-6DB0D5761C9A}" srcOrd="0" destOrd="0" presId="urn:microsoft.com/office/officeart/2005/8/layout/vList2"/>
    <dgm:cxn modelId="{AFDF4FC5-0B9E-4DFC-B4BC-78E5EDC68D39}" srcId="{CB08E3DA-2727-46FA-A2CC-545F3983BCA4}" destId="{78761358-E6D0-4AC7-B84A-F66D8EC3D19E}" srcOrd="7" destOrd="0" parTransId="{4A08275C-D1EB-4E60-B9EA-461A75F501CA}" sibTransId="{6EAD573E-5C2E-4398-AA81-1E08F52CD137}"/>
    <dgm:cxn modelId="{B335BBDD-384C-4781-BE4A-F45DE320ABE9}" srcId="{CB08E3DA-2727-46FA-A2CC-545F3983BCA4}" destId="{05187741-B001-4CE1-BC7A-684BFCA02E6C}" srcOrd="3" destOrd="0" parTransId="{2065C68F-2A71-47DC-A63B-0043BD9739B3}" sibTransId="{447F4211-324C-43E1-BDF7-5A91B3198BB0}"/>
    <dgm:cxn modelId="{C7D087D2-4218-4E66-88FC-79134E96E6F3}" type="presParOf" srcId="{CD29C812-C809-429F-8E10-6DB0D5761C9A}" destId="{04772D1F-C128-47C4-A1CA-C5C2B15C8DC1}" srcOrd="0" destOrd="0" presId="urn:microsoft.com/office/officeart/2005/8/layout/vList2"/>
    <dgm:cxn modelId="{14EA3F0D-31EC-4915-BCC1-CA91158A06F5}" type="presParOf" srcId="{CD29C812-C809-429F-8E10-6DB0D5761C9A}" destId="{65EA6ED9-55FF-4337-8CE4-F7CD1B892620}" srcOrd="1" destOrd="0" presId="urn:microsoft.com/office/officeart/2005/8/layout/vList2"/>
    <dgm:cxn modelId="{450BFAB7-43A6-4790-9904-1801C86EAB9D}" type="presParOf" srcId="{CD29C812-C809-429F-8E10-6DB0D5761C9A}" destId="{002C8B76-B990-46C2-A0A4-DDAD2601BF2F}" srcOrd="2" destOrd="0" presId="urn:microsoft.com/office/officeart/2005/8/layout/vList2"/>
    <dgm:cxn modelId="{3DB832DB-BE01-488D-B12E-3C0B3E315F90}" type="presParOf" srcId="{CD29C812-C809-429F-8E10-6DB0D5761C9A}" destId="{E4D92B3E-9732-41AA-8303-A304360B54E1}" srcOrd="3" destOrd="0" presId="urn:microsoft.com/office/officeart/2005/8/layout/vList2"/>
    <dgm:cxn modelId="{1EF942D8-4D3C-4730-A407-D7D5C64D3DE6}" type="presParOf" srcId="{CD29C812-C809-429F-8E10-6DB0D5761C9A}" destId="{75EF54F8-E1AC-4F26-B509-393AE5CD3E37}" srcOrd="4" destOrd="0" presId="urn:microsoft.com/office/officeart/2005/8/layout/vList2"/>
    <dgm:cxn modelId="{2DF12105-BFE5-4234-BB3C-BE0B5977C93E}" type="presParOf" srcId="{CD29C812-C809-429F-8E10-6DB0D5761C9A}" destId="{906429A9-C883-4BE0-84B9-9CF74A7227CD}" srcOrd="5" destOrd="0" presId="urn:microsoft.com/office/officeart/2005/8/layout/vList2"/>
    <dgm:cxn modelId="{AD3175F5-D7D6-428F-810C-FD7E432A692E}" type="presParOf" srcId="{CD29C812-C809-429F-8E10-6DB0D5761C9A}" destId="{0B2FD06C-B2ED-4D0B-9966-B0B9CE3FFABD}" srcOrd="6" destOrd="0" presId="urn:microsoft.com/office/officeart/2005/8/layout/vList2"/>
    <dgm:cxn modelId="{5059508A-DA65-49D2-998C-44D060868567}" type="presParOf" srcId="{CD29C812-C809-429F-8E10-6DB0D5761C9A}" destId="{906238F4-C22C-4709-B82D-D408055BF245}" srcOrd="7" destOrd="0" presId="urn:microsoft.com/office/officeart/2005/8/layout/vList2"/>
    <dgm:cxn modelId="{1151AB3F-A66A-49CA-BBCB-6322C18724D7}" type="presParOf" srcId="{CD29C812-C809-429F-8E10-6DB0D5761C9A}" destId="{6E7CEEF4-5002-4CD6-AB23-401909D3E035}" srcOrd="8" destOrd="0" presId="urn:microsoft.com/office/officeart/2005/8/layout/vList2"/>
    <dgm:cxn modelId="{5D0D4392-44BB-47D6-825C-CDB7259D4436}" type="presParOf" srcId="{CD29C812-C809-429F-8E10-6DB0D5761C9A}" destId="{065C681B-B434-4F93-8F26-88CE6F963378}" srcOrd="9" destOrd="0" presId="urn:microsoft.com/office/officeart/2005/8/layout/vList2"/>
    <dgm:cxn modelId="{CB5F70DB-4A11-4464-872C-44190F3F264A}" type="presParOf" srcId="{CD29C812-C809-429F-8E10-6DB0D5761C9A}" destId="{0CFBC21E-63FD-4B94-AD58-C5306F80095A}" srcOrd="10" destOrd="0" presId="urn:microsoft.com/office/officeart/2005/8/layout/vList2"/>
    <dgm:cxn modelId="{DC3E5FF3-2FF6-4C94-8A2B-0D40D53E5506}" type="presParOf" srcId="{CD29C812-C809-429F-8E10-6DB0D5761C9A}" destId="{7EBC4E8A-6A74-4A07-8710-111DB1339B99}" srcOrd="11" destOrd="0" presId="urn:microsoft.com/office/officeart/2005/8/layout/vList2"/>
    <dgm:cxn modelId="{DE70FF38-2508-48B0-AB83-ED18644A8CC8}" type="presParOf" srcId="{CD29C812-C809-429F-8E10-6DB0D5761C9A}" destId="{F750667C-BB27-4AF6-A73A-D6D1C516BB32}" srcOrd="12" destOrd="0" presId="urn:microsoft.com/office/officeart/2005/8/layout/vList2"/>
    <dgm:cxn modelId="{8AF270F0-5CB8-4BAB-A57B-6248FCBD431E}" type="presParOf" srcId="{CD29C812-C809-429F-8E10-6DB0D5761C9A}" destId="{36BE5D53-CF89-4739-B6E6-CB854DBF045C}" srcOrd="13" destOrd="0" presId="urn:microsoft.com/office/officeart/2005/8/layout/vList2"/>
    <dgm:cxn modelId="{1F4C9567-82D6-498D-AD4D-0F29508AFC7C}" type="presParOf" srcId="{CD29C812-C809-429F-8E10-6DB0D5761C9A}" destId="{A869EF0B-2308-43B4-B0BD-BCC7EC482E25}"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772D1F-C128-47C4-A1CA-C5C2B15C8DC1}">
      <dsp:nvSpPr>
        <dsp:cNvPr id="0" name=""/>
        <dsp:cNvSpPr/>
      </dsp:nvSpPr>
      <dsp:spPr>
        <a:xfrm>
          <a:off x="0" y="358179"/>
          <a:ext cx="6666833" cy="647595"/>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t>22.4.22 rounded data</a:t>
          </a:r>
          <a:endParaRPr lang="en-US" sz="2700" kern="1200" dirty="0"/>
        </a:p>
      </dsp:txBody>
      <dsp:txXfrm>
        <a:off x="31613" y="389792"/>
        <a:ext cx="6603607" cy="584369"/>
      </dsp:txXfrm>
    </dsp:sp>
    <dsp:sp modelId="{002C8B76-B990-46C2-A0A4-DDAD2601BF2F}">
      <dsp:nvSpPr>
        <dsp:cNvPr id="0" name=""/>
        <dsp:cNvSpPr/>
      </dsp:nvSpPr>
      <dsp:spPr>
        <a:xfrm>
          <a:off x="0" y="1083534"/>
          <a:ext cx="6666833" cy="647595"/>
        </a:xfrm>
        <a:prstGeom prst="roundRect">
          <a:avLst/>
        </a:prstGeom>
        <a:gradFill rotWithShape="0">
          <a:gsLst>
            <a:gs pos="0">
              <a:schemeClr val="accent5">
                <a:hueOff val="-965506"/>
                <a:satOff val="-2488"/>
                <a:lumOff val="-1681"/>
                <a:alphaOff val="0"/>
                <a:satMod val="103000"/>
                <a:lumMod val="102000"/>
                <a:tint val="94000"/>
              </a:schemeClr>
            </a:gs>
            <a:gs pos="50000">
              <a:schemeClr val="accent5">
                <a:hueOff val="-965506"/>
                <a:satOff val="-2488"/>
                <a:lumOff val="-1681"/>
                <a:alphaOff val="0"/>
                <a:satMod val="110000"/>
                <a:lumMod val="100000"/>
                <a:shade val="100000"/>
              </a:schemeClr>
            </a:gs>
            <a:gs pos="100000">
              <a:schemeClr val="accent5">
                <a:hueOff val="-965506"/>
                <a:satOff val="-2488"/>
                <a:lumOff val="-168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t>R rate England – 0.9-1.1</a:t>
          </a:r>
          <a:endParaRPr lang="en-US" sz="2700" kern="1200" dirty="0"/>
        </a:p>
      </dsp:txBody>
      <dsp:txXfrm>
        <a:off x="31613" y="1115147"/>
        <a:ext cx="6603607" cy="584369"/>
      </dsp:txXfrm>
    </dsp:sp>
    <dsp:sp modelId="{75EF54F8-E1AC-4F26-B509-393AE5CD3E37}">
      <dsp:nvSpPr>
        <dsp:cNvPr id="0" name=""/>
        <dsp:cNvSpPr/>
      </dsp:nvSpPr>
      <dsp:spPr>
        <a:xfrm>
          <a:off x="0" y="1808890"/>
          <a:ext cx="6666833" cy="647595"/>
        </a:xfrm>
        <a:prstGeom prst="roundRect">
          <a:avLst/>
        </a:prstGeom>
        <a:gradFill rotWithShape="0">
          <a:gsLst>
            <a:gs pos="0">
              <a:schemeClr val="accent5">
                <a:hueOff val="-1931012"/>
                <a:satOff val="-4977"/>
                <a:lumOff val="-3361"/>
                <a:alphaOff val="0"/>
                <a:satMod val="103000"/>
                <a:lumMod val="102000"/>
                <a:tint val="94000"/>
              </a:schemeClr>
            </a:gs>
            <a:gs pos="50000">
              <a:schemeClr val="accent5">
                <a:hueOff val="-1931012"/>
                <a:satOff val="-4977"/>
                <a:lumOff val="-3361"/>
                <a:alphaOff val="0"/>
                <a:satMod val="110000"/>
                <a:lumMod val="100000"/>
                <a:shade val="100000"/>
              </a:schemeClr>
            </a:gs>
            <a:gs pos="100000">
              <a:schemeClr val="accent5">
                <a:hueOff val="-1931012"/>
                <a:satOff val="-4977"/>
                <a:lumOff val="-336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t>R rate variations in England  0.8-1.1</a:t>
          </a:r>
          <a:endParaRPr lang="en-US" sz="2700" kern="1200" dirty="0"/>
        </a:p>
      </dsp:txBody>
      <dsp:txXfrm>
        <a:off x="31613" y="1840503"/>
        <a:ext cx="6603607" cy="584369"/>
      </dsp:txXfrm>
    </dsp:sp>
    <dsp:sp modelId="{0B2FD06C-B2ED-4D0B-9966-B0B9CE3FFABD}">
      <dsp:nvSpPr>
        <dsp:cNvPr id="0" name=""/>
        <dsp:cNvSpPr/>
      </dsp:nvSpPr>
      <dsp:spPr>
        <a:xfrm>
          <a:off x="0" y="2534245"/>
          <a:ext cx="6666833" cy="647595"/>
        </a:xfrm>
        <a:prstGeom prst="roundRect">
          <a:avLst/>
        </a:prstGeom>
        <a:gradFill rotWithShape="0">
          <a:gsLst>
            <a:gs pos="0">
              <a:schemeClr val="accent5">
                <a:hueOff val="-2896518"/>
                <a:satOff val="-7465"/>
                <a:lumOff val="-5042"/>
                <a:alphaOff val="0"/>
                <a:satMod val="103000"/>
                <a:lumMod val="102000"/>
                <a:tint val="94000"/>
              </a:schemeClr>
            </a:gs>
            <a:gs pos="50000">
              <a:schemeClr val="accent5">
                <a:hueOff val="-2896518"/>
                <a:satOff val="-7465"/>
                <a:lumOff val="-5042"/>
                <a:alphaOff val="0"/>
                <a:satMod val="110000"/>
                <a:lumMod val="100000"/>
                <a:shade val="100000"/>
              </a:schemeClr>
            </a:gs>
            <a:gs pos="100000">
              <a:schemeClr val="accent5">
                <a:hueOff val="-2896518"/>
                <a:satOff val="-7465"/>
                <a:lumOff val="-504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t>86.4% both vaccines – 12+ years</a:t>
          </a:r>
          <a:endParaRPr lang="en-US" sz="2700" kern="1200" dirty="0"/>
        </a:p>
      </dsp:txBody>
      <dsp:txXfrm>
        <a:off x="31613" y="2565858"/>
        <a:ext cx="6603607" cy="584369"/>
      </dsp:txXfrm>
    </dsp:sp>
    <dsp:sp modelId="{6E7CEEF4-5002-4CD6-AB23-401909D3E035}">
      <dsp:nvSpPr>
        <dsp:cNvPr id="0" name=""/>
        <dsp:cNvSpPr/>
      </dsp:nvSpPr>
      <dsp:spPr>
        <a:xfrm>
          <a:off x="0" y="3259600"/>
          <a:ext cx="6666833" cy="647595"/>
        </a:xfrm>
        <a:prstGeom prst="roundRect">
          <a:avLst/>
        </a:prstGeom>
        <a:gradFill rotWithShape="0">
          <a:gsLst>
            <a:gs pos="0">
              <a:schemeClr val="accent5">
                <a:hueOff val="-3862025"/>
                <a:satOff val="-9954"/>
                <a:lumOff val="-6723"/>
                <a:alphaOff val="0"/>
                <a:satMod val="103000"/>
                <a:lumMod val="102000"/>
                <a:tint val="94000"/>
              </a:schemeClr>
            </a:gs>
            <a:gs pos="50000">
              <a:schemeClr val="accent5">
                <a:hueOff val="-3862025"/>
                <a:satOff val="-9954"/>
                <a:lumOff val="-6723"/>
                <a:alphaOff val="0"/>
                <a:satMod val="110000"/>
                <a:lumMod val="100000"/>
                <a:shade val="100000"/>
              </a:schemeClr>
            </a:gs>
            <a:gs pos="100000">
              <a:schemeClr val="accent5">
                <a:hueOff val="-3862025"/>
                <a:satOff val="-9954"/>
                <a:lumOff val="-672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t>68% eligible had their booster or third dose</a:t>
          </a:r>
          <a:endParaRPr lang="en-US" sz="2700" kern="1200" dirty="0"/>
        </a:p>
      </dsp:txBody>
      <dsp:txXfrm>
        <a:off x="31613" y="3291213"/>
        <a:ext cx="6603607" cy="584369"/>
      </dsp:txXfrm>
    </dsp:sp>
    <dsp:sp modelId="{0CFBC21E-63FD-4B94-AD58-C5306F80095A}">
      <dsp:nvSpPr>
        <dsp:cNvPr id="0" name=""/>
        <dsp:cNvSpPr/>
      </dsp:nvSpPr>
      <dsp:spPr>
        <a:xfrm>
          <a:off x="0" y="3984955"/>
          <a:ext cx="6666833" cy="647595"/>
        </a:xfrm>
        <a:prstGeom prst="roundRect">
          <a:avLst/>
        </a:prstGeom>
        <a:gradFill rotWithShape="0">
          <a:gsLst>
            <a:gs pos="0">
              <a:schemeClr val="accent5">
                <a:hueOff val="-4827531"/>
                <a:satOff val="-12442"/>
                <a:lumOff val="-8404"/>
                <a:alphaOff val="0"/>
                <a:satMod val="103000"/>
                <a:lumMod val="102000"/>
                <a:tint val="94000"/>
              </a:schemeClr>
            </a:gs>
            <a:gs pos="50000">
              <a:schemeClr val="accent5">
                <a:hueOff val="-4827531"/>
                <a:satOff val="-12442"/>
                <a:lumOff val="-8404"/>
                <a:alphaOff val="0"/>
                <a:satMod val="110000"/>
                <a:lumMod val="100000"/>
                <a:shade val="100000"/>
              </a:schemeClr>
            </a:gs>
            <a:gs pos="100000">
              <a:schemeClr val="accent5">
                <a:hueOff val="-4827531"/>
                <a:satOff val="-12442"/>
                <a:lumOff val="-840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t>185,625 positive cases – 7 day rolling total </a:t>
          </a:r>
          <a:endParaRPr lang="en-US" sz="2700" kern="1200" dirty="0"/>
        </a:p>
      </dsp:txBody>
      <dsp:txXfrm>
        <a:off x="31613" y="4016568"/>
        <a:ext cx="6603607" cy="584369"/>
      </dsp:txXfrm>
    </dsp:sp>
    <dsp:sp modelId="{F750667C-BB27-4AF6-A73A-D6D1C516BB32}">
      <dsp:nvSpPr>
        <dsp:cNvPr id="0" name=""/>
        <dsp:cNvSpPr/>
      </dsp:nvSpPr>
      <dsp:spPr>
        <a:xfrm>
          <a:off x="0" y="4731575"/>
          <a:ext cx="6666833" cy="647595"/>
        </a:xfrm>
        <a:prstGeom prst="roundRect">
          <a:avLst/>
        </a:prstGeom>
        <a:gradFill rotWithShape="0">
          <a:gsLst>
            <a:gs pos="0">
              <a:schemeClr val="accent5">
                <a:hueOff val="-5793037"/>
                <a:satOff val="-14931"/>
                <a:lumOff val="-10084"/>
                <a:alphaOff val="0"/>
                <a:satMod val="103000"/>
                <a:lumMod val="102000"/>
                <a:tint val="94000"/>
              </a:schemeClr>
            </a:gs>
            <a:gs pos="50000">
              <a:schemeClr val="accent5">
                <a:hueOff val="-5793037"/>
                <a:satOff val="-14931"/>
                <a:lumOff val="-10084"/>
                <a:alphaOff val="0"/>
                <a:satMod val="110000"/>
                <a:lumMod val="100000"/>
                <a:shade val="100000"/>
              </a:schemeClr>
            </a:gs>
            <a:gs pos="100000">
              <a:schemeClr val="accent5">
                <a:hueOff val="-5793037"/>
                <a:satOff val="-14931"/>
                <a:lumOff val="-1008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1956 deaths – 7 day rolling total</a:t>
          </a:r>
        </a:p>
      </dsp:txBody>
      <dsp:txXfrm>
        <a:off x="31613" y="4763188"/>
        <a:ext cx="6603607" cy="584369"/>
      </dsp:txXfrm>
    </dsp:sp>
    <dsp:sp modelId="{A869EF0B-2308-43B4-B0BD-BCC7EC482E25}">
      <dsp:nvSpPr>
        <dsp:cNvPr id="0" name=""/>
        <dsp:cNvSpPr/>
      </dsp:nvSpPr>
      <dsp:spPr>
        <a:xfrm>
          <a:off x="0" y="5435665"/>
          <a:ext cx="6666833" cy="647595"/>
        </a:xfrm>
        <a:prstGeom prst="round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t>Approx.13,752 admissions – 7 day rolling total </a:t>
          </a:r>
          <a:endParaRPr lang="en-US" sz="2700" kern="1200" dirty="0"/>
        </a:p>
      </dsp:txBody>
      <dsp:txXfrm>
        <a:off x="31613" y="5467278"/>
        <a:ext cx="6603607" cy="58436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8ED31D-F8E4-493D-B9F9-97FFB649169D}" type="datetimeFigureOut">
              <a:rPr lang="en-GB" smtClean="0"/>
              <a:t>24/04/2022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430491-8597-4880-BCD7-1BB7644541DD}" type="slidenum">
              <a:rPr lang="en-GB" smtClean="0"/>
              <a:t>‹#›</a:t>
            </a:fld>
            <a:endParaRPr lang="en-GB"/>
          </a:p>
        </p:txBody>
      </p:sp>
    </p:spTree>
    <p:extLst>
      <p:ext uri="{BB962C8B-B14F-4D97-AF65-F5344CB8AC3E}">
        <p14:creationId xmlns:p14="http://schemas.microsoft.com/office/powerpoint/2010/main" val="1399717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7430491-8597-4880-BCD7-1BB7644541DD}" type="slidenum">
              <a:rPr lang="en-GB" smtClean="0"/>
              <a:t>6</a:t>
            </a:fld>
            <a:endParaRPr lang="en-GB"/>
          </a:p>
        </p:txBody>
      </p:sp>
    </p:spTree>
    <p:extLst>
      <p:ext uri="{BB962C8B-B14F-4D97-AF65-F5344CB8AC3E}">
        <p14:creationId xmlns:p14="http://schemas.microsoft.com/office/powerpoint/2010/main" val="2369500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7430491-8597-4880-BCD7-1BB7644541DD}" type="slidenum">
              <a:rPr lang="en-GB" smtClean="0"/>
              <a:t>8</a:t>
            </a:fld>
            <a:endParaRPr lang="en-GB"/>
          </a:p>
        </p:txBody>
      </p:sp>
    </p:spTree>
    <p:extLst>
      <p:ext uri="{BB962C8B-B14F-4D97-AF65-F5344CB8AC3E}">
        <p14:creationId xmlns:p14="http://schemas.microsoft.com/office/powerpoint/2010/main" val="2841414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C92C6-0841-4067-A062-9889A61E71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A8BFBB7-2E40-4725-BC4F-3B3970CB61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F4D819F-619E-4EB3-83AE-6F6813D13969}"/>
              </a:ext>
            </a:extLst>
          </p:cNvPr>
          <p:cNvSpPr>
            <a:spLocks noGrp="1"/>
          </p:cNvSpPr>
          <p:nvPr>
            <p:ph type="dt" sz="half" idx="10"/>
          </p:nvPr>
        </p:nvSpPr>
        <p:spPr/>
        <p:txBody>
          <a:bodyPr/>
          <a:lstStyle/>
          <a:p>
            <a:fld id="{3F25CA4F-CCF6-47B7-BCA4-BA284E9B9930}" type="datetimeFigureOut">
              <a:rPr lang="en-GB" smtClean="0"/>
              <a:t>24/04/2022</a:t>
            </a:fld>
            <a:endParaRPr lang="en-GB"/>
          </a:p>
        </p:txBody>
      </p:sp>
      <p:sp>
        <p:nvSpPr>
          <p:cNvPr id="5" name="Footer Placeholder 4">
            <a:extLst>
              <a:ext uri="{FF2B5EF4-FFF2-40B4-BE49-F238E27FC236}">
                <a16:creationId xmlns:a16="http://schemas.microsoft.com/office/drawing/2014/main" id="{09025CFB-C96D-4FB9-9720-4866E4A6EED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D006DE9-9E4B-4DA1-BCBB-8C313F91E867}"/>
              </a:ext>
            </a:extLst>
          </p:cNvPr>
          <p:cNvSpPr>
            <a:spLocks noGrp="1"/>
          </p:cNvSpPr>
          <p:nvPr>
            <p:ph type="sldNum" sz="quarter" idx="12"/>
          </p:nvPr>
        </p:nvSpPr>
        <p:spPr/>
        <p:txBody>
          <a:bodyPr/>
          <a:lstStyle/>
          <a:p>
            <a:fld id="{C8EF1321-C863-47DC-86C3-EFF2D58AE03B}" type="slidenum">
              <a:rPr lang="en-GB" smtClean="0"/>
              <a:t>‹#›</a:t>
            </a:fld>
            <a:endParaRPr lang="en-GB"/>
          </a:p>
        </p:txBody>
      </p:sp>
    </p:spTree>
    <p:extLst>
      <p:ext uri="{BB962C8B-B14F-4D97-AF65-F5344CB8AC3E}">
        <p14:creationId xmlns:p14="http://schemas.microsoft.com/office/powerpoint/2010/main" val="684487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ACA5B-C8F3-454C-833E-BBC2C5E7430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99788-195B-480A-A1D9-942061969D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609A174-8D83-45D4-92DA-D91A44D54FF1}"/>
              </a:ext>
            </a:extLst>
          </p:cNvPr>
          <p:cNvSpPr>
            <a:spLocks noGrp="1"/>
          </p:cNvSpPr>
          <p:nvPr>
            <p:ph type="dt" sz="half" idx="10"/>
          </p:nvPr>
        </p:nvSpPr>
        <p:spPr/>
        <p:txBody>
          <a:bodyPr/>
          <a:lstStyle/>
          <a:p>
            <a:fld id="{3F25CA4F-CCF6-47B7-BCA4-BA284E9B9930}" type="datetimeFigureOut">
              <a:rPr lang="en-GB" smtClean="0"/>
              <a:t>24/04/2022</a:t>
            </a:fld>
            <a:endParaRPr lang="en-GB"/>
          </a:p>
        </p:txBody>
      </p:sp>
      <p:sp>
        <p:nvSpPr>
          <p:cNvPr id="5" name="Footer Placeholder 4">
            <a:extLst>
              <a:ext uri="{FF2B5EF4-FFF2-40B4-BE49-F238E27FC236}">
                <a16:creationId xmlns:a16="http://schemas.microsoft.com/office/drawing/2014/main" id="{5661909D-DF51-4588-923B-A8A381D2287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BA41A7-BA83-463A-82FC-273F323DCF26}"/>
              </a:ext>
            </a:extLst>
          </p:cNvPr>
          <p:cNvSpPr>
            <a:spLocks noGrp="1"/>
          </p:cNvSpPr>
          <p:nvPr>
            <p:ph type="sldNum" sz="quarter" idx="12"/>
          </p:nvPr>
        </p:nvSpPr>
        <p:spPr/>
        <p:txBody>
          <a:bodyPr/>
          <a:lstStyle/>
          <a:p>
            <a:fld id="{C8EF1321-C863-47DC-86C3-EFF2D58AE03B}" type="slidenum">
              <a:rPr lang="en-GB" smtClean="0"/>
              <a:t>‹#›</a:t>
            </a:fld>
            <a:endParaRPr lang="en-GB"/>
          </a:p>
        </p:txBody>
      </p:sp>
    </p:spTree>
    <p:extLst>
      <p:ext uri="{BB962C8B-B14F-4D97-AF65-F5344CB8AC3E}">
        <p14:creationId xmlns:p14="http://schemas.microsoft.com/office/powerpoint/2010/main" val="1477470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8700DF-BDD1-4F3A-9DB7-E927A4D22C8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21082D-B12B-4BC2-BEB4-BC9A7076189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267CA6F-2735-430C-B316-CB581C283AED}"/>
              </a:ext>
            </a:extLst>
          </p:cNvPr>
          <p:cNvSpPr>
            <a:spLocks noGrp="1"/>
          </p:cNvSpPr>
          <p:nvPr>
            <p:ph type="dt" sz="half" idx="10"/>
          </p:nvPr>
        </p:nvSpPr>
        <p:spPr/>
        <p:txBody>
          <a:bodyPr/>
          <a:lstStyle/>
          <a:p>
            <a:fld id="{3F25CA4F-CCF6-47B7-BCA4-BA284E9B9930}" type="datetimeFigureOut">
              <a:rPr lang="en-GB" smtClean="0"/>
              <a:t>24/04/2022</a:t>
            </a:fld>
            <a:endParaRPr lang="en-GB"/>
          </a:p>
        </p:txBody>
      </p:sp>
      <p:sp>
        <p:nvSpPr>
          <p:cNvPr id="5" name="Footer Placeholder 4">
            <a:extLst>
              <a:ext uri="{FF2B5EF4-FFF2-40B4-BE49-F238E27FC236}">
                <a16:creationId xmlns:a16="http://schemas.microsoft.com/office/drawing/2014/main" id="{D3F55C73-EFD0-4030-A459-048E54C98A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842422-1072-4F8E-A426-5A87F00B228B}"/>
              </a:ext>
            </a:extLst>
          </p:cNvPr>
          <p:cNvSpPr>
            <a:spLocks noGrp="1"/>
          </p:cNvSpPr>
          <p:nvPr>
            <p:ph type="sldNum" sz="quarter" idx="12"/>
          </p:nvPr>
        </p:nvSpPr>
        <p:spPr/>
        <p:txBody>
          <a:bodyPr/>
          <a:lstStyle/>
          <a:p>
            <a:fld id="{C8EF1321-C863-47DC-86C3-EFF2D58AE03B}" type="slidenum">
              <a:rPr lang="en-GB" smtClean="0"/>
              <a:t>‹#›</a:t>
            </a:fld>
            <a:endParaRPr lang="en-GB"/>
          </a:p>
        </p:txBody>
      </p:sp>
    </p:spTree>
    <p:extLst>
      <p:ext uri="{BB962C8B-B14F-4D97-AF65-F5344CB8AC3E}">
        <p14:creationId xmlns:p14="http://schemas.microsoft.com/office/powerpoint/2010/main" val="2070818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60999-C0F8-4718-9EBD-9D6E0C0B22E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F8A246C-A521-4197-8910-BE75EF3A46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6287021-A681-4BCE-B067-E56E879C7551}"/>
              </a:ext>
            </a:extLst>
          </p:cNvPr>
          <p:cNvSpPr>
            <a:spLocks noGrp="1"/>
          </p:cNvSpPr>
          <p:nvPr>
            <p:ph type="dt" sz="half" idx="10"/>
          </p:nvPr>
        </p:nvSpPr>
        <p:spPr/>
        <p:txBody>
          <a:bodyPr/>
          <a:lstStyle/>
          <a:p>
            <a:fld id="{3F25CA4F-CCF6-47B7-BCA4-BA284E9B9930}" type="datetimeFigureOut">
              <a:rPr lang="en-GB" smtClean="0"/>
              <a:t>24/04/2022</a:t>
            </a:fld>
            <a:endParaRPr lang="en-GB"/>
          </a:p>
        </p:txBody>
      </p:sp>
      <p:sp>
        <p:nvSpPr>
          <p:cNvPr id="5" name="Footer Placeholder 4">
            <a:extLst>
              <a:ext uri="{FF2B5EF4-FFF2-40B4-BE49-F238E27FC236}">
                <a16:creationId xmlns:a16="http://schemas.microsoft.com/office/drawing/2014/main" id="{E3AC7503-9261-4B1C-893A-73611C6127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B9940A5-EF59-4901-9944-B358CD085DA7}"/>
              </a:ext>
            </a:extLst>
          </p:cNvPr>
          <p:cNvSpPr>
            <a:spLocks noGrp="1"/>
          </p:cNvSpPr>
          <p:nvPr>
            <p:ph type="sldNum" sz="quarter" idx="12"/>
          </p:nvPr>
        </p:nvSpPr>
        <p:spPr/>
        <p:txBody>
          <a:bodyPr/>
          <a:lstStyle/>
          <a:p>
            <a:fld id="{C8EF1321-C863-47DC-86C3-EFF2D58AE03B}" type="slidenum">
              <a:rPr lang="en-GB" smtClean="0"/>
              <a:t>‹#›</a:t>
            </a:fld>
            <a:endParaRPr lang="en-GB"/>
          </a:p>
        </p:txBody>
      </p:sp>
    </p:spTree>
    <p:extLst>
      <p:ext uri="{BB962C8B-B14F-4D97-AF65-F5344CB8AC3E}">
        <p14:creationId xmlns:p14="http://schemas.microsoft.com/office/powerpoint/2010/main" val="2543718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7ECE5-BD1A-459B-98EC-04F0DFFBEC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CD501A5-EEF0-4992-8671-E1596FBB85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EA4D80-37EE-464B-84E6-FB171EF03748}"/>
              </a:ext>
            </a:extLst>
          </p:cNvPr>
          <p:cNvSpPr>
            <a:spLocks noGrp="1"/>
          </p:cNvSpPr>
          <p:nvPr>
            <p:ph type="dt" sz="half" idx="10"/>
          </p:nvPr>
        </p:nvSpPr>
        <p:spPr/>
        <p:txBody>
          <a:bodyPr/>
          <a:lstStyle/>
          <a:p>
            <a:fld id="{3F25CA4F-CCF6-47B7-BCA4-BA284E9B9930}" type="datetimeFigureOut">
              <a:rPr lang="en-GB" smtClean="0"/>
              <a:t>24/04/2022</a:t>
            </a:fld>
            <a:endParaRPr lang="en-GB"/>
          </a:p>
        </p:txBody>
      </p:sp>
      <p:sp>
        <p:nvSpPr>
          <p:cNvPr id="5" name="Footer Placeholder 4">
            <a:extLst>
              <a:ext uri="{FF2B5EF4-FFF2-40B4-BE49-F238E27FC236}">
                <a16:creationId xmlns:a16="http://schemas.microsoft.com/office/drawing/2014/main" id="{0331245C-5C44-4FDD-B4AD-76EE7812AB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49C95E4-01EC-41C1-8AAF-D2D46D322BEB}"/>
              </a:ext>
            </a:extLst>
          </p:cNvPr>
          <p:cNvSpPr>
            <a:spLocks noGrp="1"/>
          </p:cNvSpPr>
          <p:nvPr>
            <p:ph type="sldNum" sz="quarter" idx="12"/>
          </p:nvPr>
        </p:nvSpPr>
        <p:spPr/>
        <p:txBody>
          <a:bodyPr/>
          <a:lstStyle/>
          <a:p>
            <a:fld id="{C8EF1321-C863-47DC-86C3-EFF2D58AE03B}" type="slidenum">
              <a:rPr lang="en-GB" smtClean="0"/>
              <a:t>‹#›</a:t>
            </a:fld>
            <a:endParaRPr lang="en-GB"/>
          </a:p>
        </p:txBody>
      </p:sp>
    </p:spTree>
    <p:extLst>
      <p:ext uri="{BB962C8B-B14F-4D97-AF65-F5344CB8AC3E}">
        <p14:creationId xmlns:p14="http://schemas.microsoft.com/office/powerpoint/2010/main" val="4172701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C79CB-1339-4941-9294-29ED15CE8EB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A51F10C-7CAF-46E5-BD31-0C849D3D9FD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116C6AC-DCD0-4E85-8DF4-016510AED32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4631D86-1A95-4E21-8A88-7CDD52F99A53}"/>
              </a:ext>
            </a:extLst>
          </p:cNvPr>
          <p:cNvSpPr>
            <a:spLocks noGrp="1"/>
          </p:cNvSpPr>
          <p:nvPr>
            <p:ph type="dt" sz="half" idx="10"/>
          </p:nvPr>
        </p:nvSpPr>
        <p:spPr/>
        <p:txBody>
          <a:bodyPr/>
          <a:lstStyle/>
          <a:p>
            <a:fld id="{3F25CA4F-CCF6-47B7-BCA4-BA284E9B9930}" type="datetimeFigureOut">
              <a:rPr lang="en-GB" smtClean="0"/>
              <a:t>24/04/2022</a:t>
            </a:fld>
            <a:endParaRPr lang="en-GB"/>
          </a:p>
        </p:txBody>
      </p:sp>
      <p:sp>
        <p:nvSpPr>
          <p:cNvPr id="6" name="Footer Placeholder 5">
            <a:extLst>
              <a:ext uri="{FF2B5EF4-FFF2-40B4-BE49-F238E27FC236}">
                <a16:creationId xmlns:a16="http://schemas.microsoft.com/office/drawing/2014/main" id="{905F4601-7023-4CA5-8409-74199EC1460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2C8AE48-1254-409E-9A0C-DF53BE8D4FBC}"/>
              </a:ext>
            </a:extLst>
          </p:cNvPr>
          <p:cNvSpPr>
            <a:spLocks noGrp="1"/>
          </p:cNvSpPr>
          <p:nvPr>
            <p:ph type="sldNum" sz="quarter" idx="12"/>
          </p:nvPr>
        </p:nvSpPr>
        <p:spPr/>
        <p:txBody>
          <a:bodyPr/>
          <a:lstStyle/>
          <a:p>
            <a:fld id="{C8EF1321-C863-47DC-86C3-EFF2D58AE03B}" type="slidenum">
              <a:rPr lang="en-GB" smtClean="0"/>
              <a:t>‹#›</a:t>
            </a:fld>
            <a:endParaRPr lang="en-GB"/>
          </a:p>
        </p:txBody>
      </p:sp>
    </p:spTree>
    <p:extLst>
      <p:ext uri="{BB962C8B-B14F-4D97-AF65-F5344CB8AC3E}">
        <p14:creationId xmlns:p14="http://schemas.microsoft.com/office/powerpoint/2010/main" val="1991765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7F7BA-6E72-4B71-A19B-9869119FCEE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DBC4DD8-F70D-487C-AAFA-5B311CA6AC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3425AB-2874-4C58-9FDE-E6665E4318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35C371A-2B72-4426-97F4-E3F470E5F1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E1FBDA-68C7-46CA-BAF8-794361ED30B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9607AB3-DB06-40C7-8C04-180D09633CD1}"/>
              </a:ext>
            </a:extLst>
          </p:cNvPr>
          <p:cNvSpPr>
            <a:spLocks noGrp="1"/>
          </p:cNvSpPr>
          <p:nvPr>
            <p:ph type="dt" sz="half" idx="10"/>
          </p:nvPr>
        </p:nvSpPr>
        <p:spPr/>
        <p:txBody>
          <a:bodyPr/>
          <a:lstStyle/>
          <a:p>
            <a:fld id="{3F25CA4F-CCF6-47B7-BCA4-BA284E9B9930}" type="datetimeFigureOut">
              <a:rPr lang="en-GB" smtClean="0"/>
              <a:t>24/04/2022</a:t>
            </a:fld>
            <a:endParaRPr lang="en-GB"/>
          </a:p>
        </p:txBody>
      </p:sp>
      <p:sp>
        <p:nvSpPr>
          <p:cNvPr id="8" name="Footer Placeholder 7">
            <a:extLst>
              <a:ext uri="{FF2B5EF4-FFF2-40B4-BE49-F238E27FC236}">
                <a16:creationId xmlns:a16="http://schemas.microsoft.com/office/drawing/2014/main" id="{F48BC779-566F-47B3-9913-00E46413FE8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927A172-0254-4C83-A0FF-F52BBAE1225E}"/>
              </a:ext>
            </a:extLst>
          </p:cNvPr>
          <p:cNvSpPr>
            <a:spLocks noGrp="1"/>
          </p:cNvSpPr>
          <p:nvPr>
            <p:ph type="sldNum" sz="quarter" idx="12"/>
          </p:nvPr>
        </p:nvSpPr>
        <p:spPr/>
        <p:txBody>
          <a:bodyPr/>
          <a:lstStyle/>
          <a:p>
            <a:fld id="{C8EF1321-C863-47DC-86C3-EFF2D58AE03B}" type="slidenum">
              <a:rPr lang="en-GB" smtClean="0"/>
              <a:t>‹#›</a:t>
            </a:fld>
            <a:endParaRPr lang="en-GB"/>
          </a:p>
        </p:txBody>
      </p:sp>
    </p:spTree>
    <p:extLst>
      <p:ext uri="{BB962C8B-B14F-4D97-AF65-F5344CB8AC3E}">
        <p14:creationId xmlns:p14="http://schemas.microsoft.com/office/powerpoint/2010/main" val="861224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55110-A79B-4E8C-B9FC-6A66E1DC1C9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28B090F-43E5-4DCE-AE9B-F76C7705AE78}"/>
              </a:ext>
            </a:extLst>
          </p:cNvPr>
          <p:cNvSpPr>
            <a:spLocks noGrp="1"/>
          </p:cNvSpPr>
          <p:nvPr>
            <p:ph type="dt" sz="half" idx="10"/>
          </p:nvPr>
        </p:nvSpPr>
        <p:spPr/>
        <p:txBody>
          <a:bodyPr/>
          <a:lstStyle/>
          <a:p>
            <a:fld id="{3F25CA4F-CCF6-47B7-BCA4-BA284E9B9930}" type="datetimeFigureOut">
              <a:rPr lang="en-GB" smtClean="0"/>
              <a:t>24/04/2022</a:t>
            </a:fld>
            <a:endParaRPr lang="en-GB"/>
          </a:p>
        </p:txBody>
      </p:sp>
      <p:sp>
        <p:nvSpPr>
          <p:cNvPr id="4" name="Footer Placeholder 3">
            <a:extLst>
              <a:ext uri="{FF2B5EF4-FFF2-40B4-BE49-F238E27FC236}">
                <a16:creationId xmlns:a16="http://schemas.microsoft.com/office/drawing/2014/main" id="{C63F2795-79FB-4FB3-93A6-A42F40F207D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8BE9A8B-ACB1-4175-8705-1827390CE047}"/>
              </a:ext>
            </a:extLst>
          </p:cNvPr>
          <p:cNvSpPr>
            <a:spLocks noGrp="1"/>
          </p:cNvSpPr>
          <p:nvPr>
            <p:ph type="sldNum" sz="quarter" idx="12"/>
          </p:nvPr>
        </p:nvSpPr>
        <p:spPr/>
        <p:txBody>
          <a:bodyPr/>
          <a:lstStyle/>
          <a:p>
            <a:fld id="{C8EF1321-C863-47DC-86C3-EFF2D58AE03B}" type="slidenum">
              <a:rPr lang="en-GB" smtClean="0"/>
              <a:t>‹#›</a:t>
            </a:fld>
            <a:endParaRPr lang="en-GB"/>
          </a:p>
        </p:txBody>
      </p:sp>
    </p:spTree>
    <p:extLst>
      <p:ext uri="{BB962C8B-B14F-4D97-AF65-F5344CB8AC3E}">
        <p14:creationId xmlns:p14="http://schemas.microsoft.com/office/powerpoint/2010/main" val="923500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08FCB4-A56E-46A7-B8F4-681EF189165C}"/>
              </a:ext>
            </a:extLst>
          </p:cNvPr>
          <p:cNvSpPr>
            <a:spLocks noGrp="1"/>
          </p:cNvSpPr>
          <p:nvPr>
            <p:ph type="dt" sz="half" idx="10"/>
          </p:nvPr>
        </p:nvSpPr>
        <p:spPr/>
        <p:txBody>
          <a:bodyPr/>
          <a:lstStyle/>
          <a:p>
            <a:fld id="{3F25CA4F-CCF6-47B7-BCA4-BA284E9B9930}" type="datetimeFigureOut">
              <a:rPr lang="en-GB" smtClean="0"/>
              <a:t>24/04/2022</a:t>
            </a:fld>
            <a:endParaRPr lang="en-GB"/>
          </a:p>
        </p:txBody>
      </p:sp>
      <p:sp>
        <p:nvSpPr>
          <p:cNvPr id="3" name="Footer Placeholder 2">
            <a:extLst>
              <a:ext uri="{FF2B5EF4-FFF2-40B4-BE49-F238E27FC236}">
                <a16:creationId xmlns:a16="http://schemas.microsoft.com/office/drawing/2014/main" id="{2560260E-B070-4E7D-BA0A-D59D8C411EF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071709E-465E-4B96-9853-39A147E500CC}"/>
              </a:ext>
            </a:extLst>
          </p:cNvPr>
          <p:cNvSpPr>
            <a:spLocks noGrp="1"/>
          </p:cNvSpPr>
          <p:nvPr>
            <p:ph type="sldNum" sz="quarter" idx="12"/>
          </p:nvPr>
        </p:nvSpPr>
        <p:spPr/>
        <p:txBody>
          <a:bodyPr/>
          <a:lstStyle/>
          <a:p>
            <a:fld id="{C8EF1321-C863-47DC-86C3-EFF2D58AE03B}" type="slidenum">
              <a:rPr lang="en-GB" smtClean="0"/>
              <a:t>‹#›</a:t>
            </a:fld>
            <a:endParaRPr lang="en-GB"/>
          </a:p>
        </p:txBody>
      </p:sp>
    </p:spTree>
    <p:extLst>
      <p:ext uri="{BB962C8B-B14F-4D97-AF65-F5344CB8AC3E}">
        <p14:creationId xmlns:p14="http://schemas.microsoft.com/office/powerpoint/2010/main" val="1895960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35453-9D96-4413-A435-97F6C9018F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128995E-4579-4BF7-9BB7-AF0BEC6088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AEA0E10-298E-4AEE-BC8A-65A13BD772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BBB0C4-C422-403B-81B9-3E6E21C874E1}"/>
              </a:ext>
            </a:extLst>
          </p:cNvPr>
          <p:cNvSpPr>
            <a:spLocks noGrp="1"/>
          </p:cNvSpPr>
          <p:nvPr>
            <p:ph type="dt" sz="half" idx="10"/>
          </p:nvPr>
        </p:nvSpPr>
        <p:spPr/>
        <p:txBody>
          <a:bodyPr/>
          <a:lstStyle/>
          <a:p>
            <a:fld id="{3F25CA4F-CCF6-47B7-BCA4-BA284E9B9930}" type="datetimeFigureOut">
              <a:rPr lang="en-GB" smtClean="0"/>
              <a:t>24/04/2022</a:t>
            </a:fld>
            <a:endParaRPr lang="en-GB"/>
          </a:p>
        </p:txBody>
      </p:sp>
      <p:sp>
        <p:nvSpPr>
          <p:cNvPr id="6" name="Footer Placeholder 5">
            <a:extLst>
              <a:ext uri="{FF2B5EF4-FFF2-40B4-BE49-F238E27FC236}">
                <a16:creationId xmlns:a16="http://schemas.microsoft.com/office/drawing/2014/main" id="{034A4133-3118-4626-A81C-108730B417D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804443C-1A8B-4DAC-AB52-22C4B767F416}"/>
              </a:ext>
            </a:extLst>
          </p:cNvPr>
          <p:cNvSpPr>
            <a:spLocks noGrp="1"/>
          </p:cNvSpPr>
          <p:nvPr>
            <p:ph type="sldNum" sz="quarter" idx="12"/>
          </p:nvPr>
        </p:nvSpPr>
        <p:spPr/>
        <p:txBody>
          <a:bodyPr/>
          <a:lstStyle/>
          <a:p>
            <a:fld id="{C8EF1321-C863-47DC-86C3-EFF2D58AE03B}" type="slidenum">
              <a:rPr lang="en-GB" smtClean="0"/>
              <a:t>‹#›</a:t>
            </a:fld>
            <a:endParaRPr lang="en-GB"/>
          </a:p>
        </p:txBody>
      </p:sp>
    </p:spTree>
    <p:extLst>
      <p:ext uri="{BB962C8B-B14F-4D97-AF65-F5344CB8AC3E}">
        <p14:creationId xmlns:p14="http://schemas.microsoft.com/office/powerpoint/2010/main" val="2589937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1AEC7-5A75-45A0-9F7D-1C3A89FE0C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24CB729-37D3-4E4A-86D1-9A8E7ACC2F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20B8AE5-87FB-4A59-A4CA-30C44AAE87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7DAAB1-08F4-43D1-B06D-4C36D04194A5}"/>
              </a:ext>
            </a:extLst>
          </p:cNvPr>
          <p:cNvSpPr>
            <a:spLocks noGrp="1"/>
          </p:cNvSpPr>
          <p:nvPr>
            <p:ph type="dt" sz="half" idx="10"/>
          </p:nvPr>
        </p:nvSpPr>
        <p:spPr/>
        <p:txBody>
          <a:bodyPr/>
          <a:lstStyle/>
          <a:p>
            <a:fld id="{3F25CA4F-CCF6-47B7-BCA4-BA284E9B9930}" type="datetimeFigureOut">
              <a:rPr lang="en-GB" smtClean="0"/>
              <a:t>24/04/2022</a:t>
            </a:fld>
            <a:endParaRPr lang="en-GB"/>
          </a:p>
        </p:txBody>
      </p:sp>
      <p:sp>
        <p:nvSpPr>
          <p:cNvPr id="6" name="Footer Placeholder 5">
            <a:extLst>
              <a:ext uri="{FF2B5EF4-FFF2-40B4-BE49-F238E27FC236}">
                <a16:creationId xmlns:a16="http://schemas.microsoft.com/office/drawing/2014/main" id="{E06562BD-BEA3-4CF8-8BC5-1C98329006F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CDBAE25-C51D-4555-B9DC-E1B2B5DBDC63}"/>
              </a:ext>
            </a:extLst>
          </p:cNvPr>
          <p:cNvSpPr>
            <a:spLocks noGrp="1"/>
          </p:cNvSpPr>
          <p:nvPr>
            <p:ph type="sldNum" sz="quarter" idx="12"/>
          </p:nvPr>
        </p:nvSpPr>
        <p:spPr/>
        <p:txBody>
          <a:bodyPr/>
          <a:lstStyle/>
          <a:p>
            <a:fld id="{C8EF1321-C863-47DC-86C3-EFF2D58AE03B}" type="slidenum">
              <a:rPr lang="en-GB" smtClean="0"/>
              <a:t>‹#›</a:t>
            </a:fld>
            <a:endParaRPr lang="en-GB"/>
          </a:p>
        </p:txBody>
      </p:sp>
    </p:spTree>
    <p:extLst>
      <p:ext uri="{BB962C8B-B14F-4D97-AF65-F5344CB8AC3E}">
        <p14:creationId xmlns:p14="http://schemas.microsoft.com/office/powerpoint/2010/main" val="3178799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74E0E6-C4F6-4AE4-9673-FAC7C0B9CA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0E6CA68-74E3-4053-AB51-11773D09F3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53C3DD5-C8B3-43FC-8CC7-D005E8F2F3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25CA4F-CCF6-47B7-BCA4-BA284E9B9930}" type="datetimeFigureOut">
              <a:rPr lang="en-GB" smtClean="0"/>
              <a:t>24/04/2022</a:t>
            </a:fld>
            <a:endParaRPr lang="en-GB"/>
          </a:p>
        </p:txBody>
      </p:sp>
      <p:sp>
        <p:nvSpPr>
          <p:cNvPr id="5" name="Footer Placeholder 4">
            <a:extLst>
              <a:ext uri="{FF2B5EF4-FFF2-40B4-BE49-F238E27FC236}">
                <a16:creationId xmlns:a16="http://schemas.microsoft.com/office/drawing/2014/main" id="{2CBB353C-9850-400C-9459-D7BE0CD1E9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2F863FE-8D7B-41F0-B447-A85E3ADF4B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EF1321-C863-47DC-86C3-EFF2D58AE03B}" type="slidenum">
              <a:rPr lang="en-GB" smtClean="0"/>
              <a:t>‹#›</a:t>
            </a:fld>
            <a:endParaRPr lang="en-GB"/>
          </a:p>
        </p:txBody>
      </p:sp>
    </p:spTree>
    <p:extLst>
      <p:ext uri="{BB962C8B-B14F-4D97-AF65-F5344CB8AC3E}">
        <p14:creationId xmlns:p14="http://schemas.microsoft.com/office/powerpoint/2010/main" val="2453854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gov.uk/government/publications/why-do-children-go-into-childrens-home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gov.uk/government/news/strong-signs-of-recovery-across-education-but-challenges-remai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E443FD7-A66B-4AA0-872D-B088B9BC5F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118CBD6-62B8-44A5-A565-5F0224092A50}"/>
              </a:ext>
            </a:extLst>
          </p:cNvPr>
          <p:cNvSpPr>
            <a:spLocks noGrp="1"/>
          </p:cNvSpPr>
          <p:nvPr>
            <p:ph type="ctrTitle"/>
          </p:nvPr>
        </p:nvSpPr>
        <p:spPr>
          <a:xfrm>
            <a:off x="310243" y="851517"/>
            <a:ext cx="6392636" cy="2139900"/>
          </a:xfrm>
        </p:spPr>
        <p:txBody>
          <a:bodyPr anchor="b">
            <a:normAutofit/>
          </a:bodyPr>
          <a:lstStyle/>
          <a:p>
            <a:pPr algn="l"/>
            <a:r>
              <a:rPr lang="en-GB" sz="3600">
                <a:latin typeface="Century Gothic" panose="020B0502020202020204" pitchFamily="34" charset="0"/>
              </a:rPr>
              <a:t>Residential Leadership programme </a:t>
            </a:r>
            <a:r>
              <a:rPr lang="en-GB" sz="3600" dirty="0">
                <a:latin typeface="Century Gothic" panose="020B0502020202020204" pitchFamily="34" charset="0"/>
              </a:rPr>
              <a:t>- update</a:t>
            </a:r>
            <a:br>
              <a:rPr lang="en-GB" sz="3600" dirty="0">
                <a:latin typeface="Century Gothic" panose="020B0502020202020204" pitchFamily="34" charset="0"/>
              </a:rPr>
            </a:br>
            <a:r>
              <a:rPr lang="en-GB" sz="3600" dirty="0">
                <a:latin typeface="Century Gothic" panose="020B0502020202020204" pitchFamily="34" charset="0"/>
              </a:rPr>
              <a:t> </a:t>
            </a:r>
            <a:endParaRPr lang="en-GB" sz="3600" dirty="0"/>
          </a:p>
        </p:txBody>
      </p:sp>
      <p:sp>
        <p:nvSpPr>
          <p:cNvPr id="3" name="Subtitle 2">
            <a:extLst>
              <a:ext uri="{FF2B5EF4-FFF2-40B4-BE49-F238E27FC236}">
                <a16:creationId xmlns:a16="http://schemas.microsoft.com/office/drawing/2014/main" id="{0D16C9D7-72DF-4649-B19F-109CF684708A}"/>
              </a:ext>
            </a:extLst>
          </p:cNvPr>
          <p:cNvSpPr>
            <a:spLocks noGrp="1"/>
          </p:cNvSpPr>
          <p:nvPr>
            <p:ph type="subTitle" idx="1"/>
          </p:nvPr>
        </p:nvSpPr>
        <p:spPr>
          <a:xfrm>
            <a:off x="1094096" y="3842932"/>
            <a:ext cx="4167115" cy="1047475"/>
          </a:xfrm>
        </p:spPr>
        <p:txBody>
          <a:bodyPr anchor="t">
            <a:normAutofit lnSpcReduction="10000"/>
          </a:bodyPr>
          <a:lstStyle/>
          <a:p>
            <a:pPr algn="l"/>
            <a:r>
              <a:rPr lang="en-GB" sz="3200" dirty="0">
                <a:latin typeface="Century Gothic" panose="020B0502020202020204" pitchFamily="34" charset="0"/>
              </a:rPr>
              <a:t>      April 25</a:t>
            </a:r>
            <a:r>
              <a:rPr lang="en-GB" sz="3200" baseline="30000" dirty="0">
                <a:latin typeface="Century Gothic" panose="020B0502020202020204" pitchFamily="34" charset="0"/>
              </a:rPr>
              <a:t>th</a:t>
            </a:r>
            <a:r>
              <a:rPr lang="en-GB" sz="3200" dirty="0">
                <a:latin typeface="Century Gothic" panose="020B0502020202020204" pitchFamily="34" charset="0"/>
              </a:rPr>
              <a:t> 2022</a:t>
            </a:r>
          </a:p>
          <a:p>
            <a:pPr algn="l"/>
            <a:r>
              <a:rPr lang="en-GB" sz="3200" dirty="0">
                <a:latin typeface="Century Gothic" panose="020B0502020202020204" pitchFamily="34" charset="0"/>
              </a:rPr>
              <a:t>    Chris Freestone </a:t>
            </a:r>
          </a:p>
        </p:txBody>
      </p:sp>
      <p:sp>
        <p:nvSpPr>
          <p:cNvPr id="11" name="Freeform: Shape 10">
            <a:extLst>
              <a:ext uri="{FF2B5EF4-FFF2-40B4-BE49-F238E27FC236}">
                <a16:creationId xmlns:a16="http://schemas.microsoft.com/office/drawing/2014/main" id="{C04BE0EF-3561-49B4-9A29-F283168A9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10370" y="851518"/>
            <a:ext cx="6184806"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0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3 h 5154967"/>
              <a:gd name="connsiteX37" fmla="*/ 1625714 w 6184806"/>
              <a:gd name="connsiteY37" fmla="*/ 109243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2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0"/>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3"/>
                  <a:pt x="2445216" y="109243"/>
                </a:cubicBezTo>
                <a:cubicBezTo>
                  <a:pt x="1625714" y="109243"/>
                  <a:pt x="1625714" y="109243"/>
                  <a:pt x="1625714" y="109243"/>
                </a:cubicBezTo>
                <a:cubicBezTo>
                  <a:pt x="1572615" y="109243"/>
                  <a:pt x="1524825" y="137459"/>
                  <a:pt x="1498276" y="183309"/>
                </a:cubicBezTo>
                <a:cubicBezTo>
                  <a:pt x="1089410" y="890450"/>
                  <a:pt x="1089410" y="890450"/>
                  <a:pt x="1089410" y="890450"/>
                </a:cubicBezTo>
                <a:cubicBezTo>
                  <a:pt x="1062860" y="934537"/>
                  <a:pt x="1062860" y="990967"/>
                  <a:pt x="1089410" y="1035054"/>
                </a:cubicBezTo>
                <a:cubicBezTo>
                  <a:pt x="1498276" y="1742196"/>
                  <a:pt x="1498276" y="1742196"/>
                  <a:pt x="1498276" y="1742196"/>
                </a:cubicBezTo>
                <a:cubicBezTo>
                  <a:pt x="1511551" y="1765121"/>
                  <a:pt x="1530135" y="1783637"/>
                  <a:pt x="1552039" y="1796422"/>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96B3CCD7-89CF-432B-92A8-70FCB2B77A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31503" y="2993965"/>
            <a:ext cx="3217333" cy="1488016"/>
          </a:xfrm>
          <a:prstGeom prst="rect">
            <a:avLst/>
          </a:prstGeom>
        </p:spPr>
      </p:pic>
    </p:spTree>
    <p:extLst>
      <p:ext uri="{BB962C8B-B14F-4D97-AF65-F5344CB8AC3E}">
        <p14:creationId xmlns:p14="http://schemas.microsoft.com/office/powerpoint/2010/main" val="14222801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197C0-52A8-440F-9B4A-BC39DE36D452}"/>
              </a:ext>
            </a:extLst>
          </p:cNvPr>
          <p:cNvSpPr>
            <a:spLocks noGrp="1"/>
          </p:cNvSpPr>
          <p:nvPr>
            <p:ph type="title"/>
          </p:nvPr>
        </p:nvSpPr>
        <p:spPr/>
        <p:txBody>
          <a:bodyPr/>
          <a:lstStyle/>
          <a:p>
            <a:r>
              <a:rPr lang="en-GB" dirty="0"/>
              <a:t>Your experiences?</a:t>
            </a:r>
          </a:p>
        </p:txBody>
      </p:sp>
      <p:sp>
        <p:nvSpPr>
          <p:cNvPr id="3" name="Content Placeholder 2">
            <a:extLst>
              <a:ext uri="{FF2B5EF4-FFF2-40B4-BE49-F238E27FC236}">
                <a16:creationId xmlns:a16="http://schemas.microsoft.com/office/drawing/2014/main" id="{0E0D772D-6E14-47EE-A505-BC8770859C8D}"/>
              </a:ext>
            </a:extLst>
          </p:cNvPr>
          <p:cNvSpPr>
            <a:spLocks noGrp="1"/>
          </p:cNvSpPr>
          <p:nvPr>
            <p:ph idx="1"/>
          </p:nvPr>
        </p:nvSpPr>
        <p:spPr/>
        <p:txBody>
          <a:bodyPr/>
          <a:lstStyle/>
          <a:p>
            <a:r>
              <a:rPr lang="en-GB" dirty="0"/>
              <a:t>Any thoughts , issues arising ? </a:t>
            </a:r>
          </a:p>
          <a:p>
            <a:endParaRPr lang="en-GB" dirty="0"/>
          </a:p>
          <a:p>
            <a:endParaRPr lang="en-GB" dirty="0"/>
          </a:p>
          <a:p>
            <a:endParaRPr lang="en-GB" dirty="0"/>
          </a:p>
          <a:p>
            <a:r>
              <a:rPr lang="en-GB" dirty="0"/>
              <a:t>Chris Freestone. 25.4.22</a:t>
            </a:r>
          </a:p>
        </p:txBody>
      </p:sp>
    </p:spTree>
    <p:extLst>
      <p:ext uri="{BB962C8B-B14F-4D97-AF65-F5344CB8AC3E}">
        <p14:creationId xmlns:p14="http://schemas.microsoft.com/office/powerpoint/2010/main" val="1201979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A7F8C-663C-4EE0-93E4-A9B71E847F5D}"/>
              </a:ext>
            </a:extLst>
          </p:cNvPr>
          <p:cNvSpPr>
            <a:spLocks noGrp="1"/>
          </p:cNvSpPr>
          <p:nvPr>
            <p:ph type="title"/>
          </p:nvPr>
        </p:nvSpPr>
        <p:spPr>
          <a:xfrm>
            <a:off x="787400" y="365125"/>
            <a:ext cx="10515600" cy="3759835"/>
          </a:xfrm>
        </p:spPr>
        <p:txBody>
          <a:bodyPr>
            <a:normAutofit/>
          </a:bodyPr>
          <a:lstStyle/>
          <a:p>
            <a:pPr marL="457200" indent="-457200">
              <a:buFont typeface="Wingdings" panose="05000000000000000000" pitchFamily="2" charset="2"/>
              <a:buChar char="q"/>
            </a:pPr>
            <a:r>
              <a:rPr lang="en-GB" sz="3200" dirty="0">
                <a:latin typeface="Century Gothic" panose="020B0502020202020204" pitchFamily="34" charset="0"/>
              </a:rPr>
              <a:t>Update :</a:t>
            </a:r>
            <a:br>
              <a:rPr lang="en-GB" sz="3200" dirty="0">
                <a:latin typeface="Century Gothic" panose="020B0502020202020204" pitchFamily="34" charset="0"/>
              </a:rPr>
            </a:br>
            <a:r>
              <a:rPr lang="en-GB" sz="3200" dirty="0">
                <a:latin typeface="Century Gothic" panose="020B0502020202020204" pitchFamily="34" charset="0"/>
              </a:rPr>
              <a:t>- sector</a:t>
            </a:r>
            <a:br>
              <a:rPr lang="en-GB" sz="3200" dirty="0">
                <a:latin typeface="Century Gothic" panose="020B0502020202020204" pitchFamily="34" charset="0"/>
              </a:rPr>
            </a:br>
            <a:r>
              <a:rPr lang="en-GB" sz="3200" dirty="0">
                <a:latin typeface="Century Gothic" panose="020B0502020202020204" pitchFamily="34" charset="0"/>
              </a:rPr>
              <a:t>- pandemic</a:t>
            </a:r>
          </a:p>
        </p:txBody>
      </p:sp>
      <p:pic>
        <p:nvPicPr>
          <p:cNvPr id="4" name="Content Placeholder 3">
            <a:extLst>
              <a:ext uri="{FF2B5EF4-FFF2-40B4-BE49-F238E27FC236}">
                <a16:creationId xmlns:a16="http://schemas.microsoft.com/office/drawing/2014/main" id="{8D7C6BD4-5DC5-4B08-8248-AFBA025E4F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463280" y="4471511"/>
            <a:ext cx="3728720" cy="1762125"/>
          </a:xfrm>
          <a:prstGeom prst="rect">
            <a:avLst/>
          </a:prstGeom>
        </p:spPr>
      </p:pic>
    </p:spTree>
    <p:extLst>
      <p:ext uri="{BB962C8B-B14F-4D97-AF65-F5344CB8AC3E}">
        <p14:creationId xmlns:p14="http://schemas.microsoft.com/office/powerpoint/2010/main" val="4104611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FA9697-2119-4BC6-940A-A2852B7AE234}"/>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a:solidFill>
                  <a:srgbClr val="FFFFFF"/>
                </a:solidFill>
                <a:latin typeface="+mj-lt"/>
                <a:ea typeface="+mj-ea"/>
                <a:cs typeface="+mj-cs"/>
              </a:rPr>
              <a:t>Pandemic update </a:t>
            </a:r>
          </a:p>
        </p:txBody>
      </p:sp>
      <p:graphicFrame>
        <p:nvGraphicFramePr>
          <p:cNvPr id="5" name="Content Placeholder 2">
            <a:extLst>
              <a:ext uri="{FF2B5EF4-FFF2-40B4-BE49-F238E27FC236}">
                <a16:creationId xmlns:a16="http://schemas.microsoft.com/office/drawing/2014/main" id="{B2C57E05-6BE1-4DA1-8BA1-39CC6A6D3CEA}"/>
              </a:ext>
            </a:extLst>
          </p:cNvPr>
          <p:cNvGraphicFramePr>
            <a:graphicFrameLocks noGrp="1"/>
          </p:cNvGraphicFramePr>
          <p:nvPr>
            <p:ph idx="1"/>
            <p:extLst>
              <p:ext uri="{D42A27DB-BD31-4B8C-83A1-F6EECF244321}">
                <p14:modId xmlns:p14="http://schemas.microsoft.com/office/powerpoint/2010/main" val="932436252"/>
              </p:ext>
            </p:extLst>
          </p:nvPr>
        </p:nvGraphicFramePr>
        <p:xfrm>
          <a:off x="4905052" y="314960"/>
          <a:ext cx="6666833" cy="64414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7733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745C9-615E-432F-A06A-CA610089913D}"/>
              </a:ext>
            </a:extLst>
          </p:cNvPr>
          <p:cNvSpPr>
            <a:spLocks noGrp="1"/>
          </p:cNvSpPr>
          <p:nvPr>
            <p:ph type="title"/>
          </p:nvPr>
        </p:nvSpPr>
        <p:spPr/>
        <p:txBody>
          <a:bodyPr>
            <a:normAutofit/>
          </a:bodyPr>
          <a:lstStyle/>
          <a:p>
            <a:r>
              <a:rPr lang="en-GB" sz="3200" dirty="0"/>
              <a:t>Pandemic updates:</a:t>
            </a:r>
          </a:p>
        </p:txBody>
      </p:sp>
      <p:sp>
        <p:nvSpPr>
          <p:cNvPr id="3" name="Content Placeholder 2">
            <a:extLst>
              <a:ext uri="{FF2B5EF4-FFF2-40B4-BE49-F238E27FC236}">
                <a16:creationId xmlns:a16="http://schemas.microsoft.com/office/drawing/2014/main" id="{CB988348-2C71-409A-AA33-F3988B610ABC}"/>
              </a:ext>
            </a:extLst>
          </p:cNvPr>
          <p:cNvSpPr>
            <a:spLocks noGrp="1"/>
          </p:cNvSpPr>
          <p:nvPr>
            <p:ph idx="1"/>
          </p:nvPr>
        </p:nvSpPr>
        <p:spPr>
          <a:xfrm>
            <a:off x="838200" y="1825625"/>
            <a:ext cx="10515600" cy="4564542"/>
          </a:xfrm>
        </p:spPr>
        <p:txBody>
          <a:bodyPr>
            <a:normAutofit lnSpcReduction="10000"/>
          </a:bodyPr>
          <a:lstStyle/>
          <a:p>
            <a:r>
              <a:rPr lang="en-GB" dirty="0"/>
              <a:t>Booster offer for over 75 years old and those immune suppressed</a:t>
            </a:r>
          </a:p>
          <a:p>
            <a:r>
              <a:rPr lang="en-GB" dirty="0"/>
              <a:t>Free </a:t>
            </a:r>
            <a:r>
              <a:rPr lang="en-GB" dirty="0" err="1"/>
              <a:t>LFT’s</a:t>
            </a:r>
            <a:r>
              <a:rPr lang="en-GB" dirty="0"/>
              <a:t> discontinued</a:t>
            </a:r>
          </a:p>
          <a:p>
            <a:r>
              <a:rPr lang="en-US" b="0" i="0" dirty="0">
                <a:solidFill>
                  <a:srgbClr val="000000"/>
                </a:solidFill>
                <a:effectLst/>
              </a:rPr>
              <a:t>Care home residents, hospital patients and other vulnerable groups will still be given free tests if they have symptoms. Concerns from those who are vulnerable and elder care sector that the restrictions have increased the level of risk for those groups. </a:t>
            </a:r>
          </a:p>
          <a:p>
            <a:r>
              <a:rPr lang="en-US" dirty="0">
                <a:solidFill>
                  <a:srgbClr val="000000"/>
                </a:solidFill>
              </a:rPr>
              <a:t>Costs-£1.75-£2.25 per individual test . </a:t>
            </a:r>
          </a:p>
          <a:p>
            <a:r>
              <a:rPr lang="en-US" dirty="0">
                <a:solidFill>
                  <a:srgbClr val="000000"/>
                </a:solidFill>
              </a:rPr>
              <a:t>Omicron variant XE detected- 2000 cases so far. Being tested – combination of x2 Omicron variants . Possibly 10% more infectious </a:t>
            </a:r>
          </a:p>
          <a:p>
            <a:r>
              <a:rPr lang="en-US" dirty="0">
                <a:solidFill>
                  <a:srgbClr val="000000"/>
                </a:solidFill>
              </a:rPr>
              <a:t>Vaccine still the main way to combat spread and serious disease</a:t>
            </a:r>
            <a:endParaRPr lang="en-GB" dirty="0"/>
          </a:p>
        </p:txBody>
      </p:sp>
    </p:spTree>
    <p:extLst>
      <p:ext uri="{BB962C8B-B14F-4D97-AF65-F5344CB8AC3E}">
        <p14:creationId xmlns:p14="http://schemas.microsoft.com/office/powerpoint/2010/main" val="3190854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B677D-E722-42CE-8C97-F4CDF8E663A8}"/>
              </a:ext>
            </a:extLst>
          </p:cNvPr>
          <p:cNvSpPr>
            <a:spLocks noGrp="1"/>
          </p:cNvSpPr>
          <p:nvPr>
            <p:ph type="title"/>
          </p:nvPr>
        </p:nvSpPr>
        <p:spPr>
          <a:xfrm>
            <a:off x="838200" y="365125"/>
            <a:ext cx="10515600" cy="1251024"/>
          </a:xfrm>
        </p:spPr>
        <p:txBody>
          <a:bodyPr>
            <a:normAutofit/>
          </a:bodyPr>
          <a:lstStyle/>
          <a:p>
            <a:r>
              <a:rPr lang="en-GB" sz="3200" dirty="0">
                <a:latin typeface="Century Gothic" panose="020B0502020202020204" pitchFamily="34" charset="0"/>
              </a:rPr>
              <a:t>For us to think about……</a:t>
            </a:r>
          </a:p>
        </p:txBody>
      </p:sp>
      <p:sp>
        <p:nvSpPr>
          <p:cNvPr id="3" name="Content Placeholder 2">
            <a:extLst>
              <a:ext uri="{FF2B5EF4-FFF2-40B4-BE49-F238E27FC236}">
                <a16:creationId xmlns:a16="http://schemas.microsoft.com/office/drawing/2014/main" id="{0D3B342B-8528-4858-96D1-00D3604187FB}"/>
              </a:ext>
            </a:extLst>
          </p:cNvPr>
          <p:cNvSpPr>
            <a:spLocks noGrp="1"/>
          </p:cNvSpPr>
          <p:nvPr>
            <p:ph idx="1"/>
          </p:nvPr>
        </p:nvSpPr>
        <p:spPr/>
        <p:txBody>
          <a:bodyPr>
            <a:normAutofit/>
          </a:bodyPr>
          <a:lstStyle/>
          <a:p>
            <a:r>
              <a:rPr lang="en-GB" dirty="0"/>
              <a:t>Your current experiences?</a:t>
            </a:r>
          </a:p>
          <a:p>
            <a:r>
              <a:rPr lang="en-GB" dirty="0"/>
              <a:t> Ongoing impact on staffing ? </a:t>
            </a:r>
          </a:p>
          <a:p>
            <a:endParaRPr lang="en-GB" dirty="0"/>
          </a:p>
        </p:txBody>
      </p:sp>
    </p:spTree>
    <p:extLst>
      <p:ext uri="{BB962C8B-B14F-4D97-AF65-F5344CB8AC3E}">
        <p14:creationId xmlns:p14="http://schemas.microsoft.com/office/powerpoint/2010/main" val="1119337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F0784218-2102-4A29-8FA7-FB94809F1EBE}"/>
              </a:ext>
            </a:extLst>
          </p:cNvPr>
          <p:cNvSpPr>
            <a:spLocks noGrp="1"/>
          </p:cNvSpPr>
          <p:nvPr>
            <p:ph type="title"/>
          </p:nvPr>
        </p:nvSpPr>
        <p:spPr>
          <a:xfrm>
            <a:off x="777240" y="731519"/>
            <a:ext cx="2845191" cy="3237579"/>
          </a:xfrm>
        </p:spPr>
        <p:txBody>
          <a:bodyPr>
            <a:normAutofit/>
          </a:bodyPr>
          <a:lstStyle/>
          <a:p>
            <a:r>
              <a:rPr lang="en-GB" sz="3800">
                <a:solidFill>
                  <a:srgbClr val="FFFFFF"/>
                </a:solidFill>
                <a:latin typeface="Century Gothic" panose="020B0502020202020204" pitchFamily="34" charset="0"/>
              </a:rPr>
              <a:t>Updates and headlines:</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049F7FBF-38FF-44B3-8B8D-8F27DDBF9F17}"/>
              </a:ext>
            </a:extLst>
          </p:cNvPr>
          <p:cNvSpPr>
            <a:spLocks noGrp="1"/>
          </p:cNvSpPr>
          <p:nvPr>
            <p:ph idx="1"/>
          </p:nvPr>
        </p:nvSpPr>
        <p:spPr>
          <a:xfrm>
            <a:off x="4379709" y="686862"/>
            <a:ext cx="7037591" cy="5475129"/>
          </a:xfrm>
        </p:spPr>
        <p:txBody>
          <a:bodyPr anchor="ctr">
            <a:normAutofit/>
          </a:bodyPr>
          <a:lstStyle/>
          <a:p>
            <a:pPr marL="0" indent="0">
              <a:buNone/>
            </a:pPr>
            <a:endParaRPr lang="en-US" sz="2600" dirty="0">
              <a:latin typeface="Century Gothic" panose="020B0502020202020204" pitchFamily="34" charset="0"/>
            </a:endParaRPr>
          </a:p>
          <a:p>
            <a:pPr marL="0" indent="0">
              <a:buNone/>
            </a:pPr>
            <a:r>
              <a:rPr lang="en-US" sz="2600" dirty="0">
                <a:latin typeface="Century Gothic" panose="020B0502020202020204" pitchFamily="34" charset="0"/>
              </a:rPr>
              <a:t>1. </a:t>
            </a:r>
          </a:p>
          <a:p>
            <a:pPr marL="0" indent="0">
              <a:buNone/>
            </a:pPr>
            <a:r>
              <a:rPr lang="en-US" sz="2600" dirty="0">
                <a:latin typeface="Century Gothic" panose="020B0502020202020204" pitchFamily="34" charset="0"/>
                <a:hlinkClick r:id="rId3"/>
              </a:rPr>
              <a:t>https://www.gov.uk/government/publications/why-do-children-go-into-childrens-homes</a:t>
            </a:r>
            <a:endParaRPr lang="en-US" sz="2600" dirty="0">
              <a:latin typeface="Century Gothic" panose="020B0502020202020204" pitchFamily="34" charset="0"/>
            </a:endParaRPr>
          </a:p>
          <a:p>
            <a:pPr marL="0" indent="0">
              <a:buNone/>
            </a:pPr>
            <a:endParaRPr lang="en-US" sz="2600" dirty="0">
              <a:latin typeface="Century Gothic" panose="020B0502020202020204" pitchFamily="34" charset="0"/>
            </a:endParaRPr>
          </a:p>
          <a:p>
            <a:pPr marL="0" indent="0">
              <a:buNone/>
            </a:pPr>
            <a:endParaRPr lang="en-US" sz="2600" dirty="0">
              <a:latin typeface="Century Gothic" panose="020B0502020202020204" pitchFamily="34" charset="0"/>
            </a:endParaRPr>
          </a:p>
          <a:p>
            <a:pPr marL="0" indent="0">
              <a:buNone/>
            </a:pPr>
            <a:endParaRPr lang="en-US" sz="2600" dirty="0">
              <a:latin typeface="Century Gothic" panose="020B0502020202020204" pitchFamily="34" charset="0"/>
            </a:endParaRPr>
          </a:p>
          <a:p>
            <a:pPr marL="0" indent="0">
              <a:buNone/>
            </a:pPr>
            <a:endParaRPr lang="en-US" sz="2600" dirty="0">
              <a:latin typeface="Century Gothic" panose="020B0502020202020204" pitchFamily="34" charset="0"/>
            </a:endParaRPr>
          </a:p>
          <a:p>
            <a:pPr marL="0" indent="0">
              <a:buNone/>
            </a:pPr>
            <a:endParaRPr lang="en-US" sz="2600" dirty="0">
              <a:latin typeface="Century Gothic" panose="020B0502020202020204" pitchFamily="34" charset="0"/>
            </a:endParaRPr>
          </a:p>
        </p:txBody>
      </p:sp>
    </p:spTree>
    <p:extLst>
      <p:ext uri="{BB962C8B-B14F-4D97-AF65-F5344CB8AC3E}">
        <p14:creationId xmlns:p14="http://schemas.microsoft.com/office/powerpoint/2010/main" val="192239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27603-6A82-4DEF-8B70-817F4FDBEEF1}"/>
              </a:ext>
            </a:extLst>
          </p:cNvPr>
          <p:cNvSpPr>
            <a:spLocks noGrp="1"/>
          </p:cNvSpPr>
          <p:nvPr>
            <p:ph type="title"/>
          </p:nvPr>
        </p:nvSpPr>
        <p:spPr>
          <a:xfrm>
            <a:off x="838200" y="365126"/>
            <a:ext cx="10515600" cy="570540"/>
          </a:xfrm>
        </p:spPr>
        <p:txBody>
          <a:bodyPr>
            <a:normAutofit/>
          </a:bodyPr>
          <a:lstStyle/>
          <a:p>
            <a:r>
              <a:rPr lang="en-GB" sz="3200" dirty="0"/>
              <a:t>Summary- main findings: </a:t>
            </a:r>
          </a:p>
        </p:txBody>
      </p:sp>
      <p:sp>
        <p:nvSpPr>
          <p:cNvPr id="3" name="Content Placeholder 2">
            <a:extLst>
              <a:ext uri="{FF2B5EF4-FFF2-40B4-BE49-F238E27FC236}">
                <a16:creationId xmlns:a16="http://schemas.microsoft.com/office/drawing/2014/main" id="{CA7D7149-6344-4652-93E9-9DB28BAE2EE0}"/>
              </a:ext>
            </a:extLst>
          </p:cNvPr>
          <p:cNvSpPr>
            <a:spLocks noGrp="1"/>
          </p:cNvSpPr>
          <p:nvPr>
            <p:ph idx="1"/>
          </p:nvPr>
        </p:nvSpPr>
        <p:spPr>
          <a:xfrm>
            <a:off x="838200" y="1031358"/>
            <a:ext cx="10515600" cy="5635256"/>
          </a:xfrm>
        </p:spPr>
        <p:txBody>
          <a:bodyPr>
            <a:normAutofit fontScale="77500" lnSpcReduction="20000"/>
          </a:bodyPr>
          <a:lstStyle/>
          <a:p>
            <a:pPr algn="l"/>
            <a:r>
              <a:rPr lang="en-US" b="1" i="0" dirty="0">
                <a:solidFill>
                  <a:srgbClr val="0B0C0C"/>
                </a:solidFill>
                <a:effectLst/>
                <a:latin typeface="GDS Transport"/>
              </a:rPr>
              <a:t>Main findings</a:t>
            </a:r>
          </a:p>
          <a:p>
            <a:pPr algn="l"/>
            <a:r>
              <a:rPr lang="en-US" b="0" i="0" dirty="0">
                <a:solidFill>
                  <a:srgbClr val="0B0C0C"/>
                </a:solidFill>
                <a:effectLst/>
                <a:latin typeface="GDS Transport"/>
              </a:rPr>
              <a:t>Our main findings from the questionnaire responses of those who took part in the study show that:</a:t>
            </a:r>
          </a:p>
          <a:p>
            <a:pPr algn="l">
              <a:buFont typeface="Arial" panose="020B0604020202020204" pitchFamily="34" charset="0"/>
              <a:buChar char="•"/>
            </a:pPr>
            <a:r>
              <a:rPr lang="en-US" b="0" i="0" dirty="0">
                <a:solidFill>
                  <a:srgbClr val="0B0C0C"/>
                </a:solidFill>
                <a:effectLst/>
                <a:latin typeface="GDS Transport"/>
              </a:rPr>
              <a:t>the current placement was the first time ever in care for almost one fifth of the children</a:t>
            </a:r>
          </a:p>
          <a:p>
            <a:pPr algn="l">
              <a:buFont typeface="Arial" panose="020B0604020202020204" pitchFamily="34" charset="0"/>
              <a:buChar char="•"/>
            </a:pPr>
            <a:r>
              <a:rPr lang="en-US" b="0" i="0" dirty="0">
                <a:solidFill>
                  <a:srgbClr val="0B0C0C"/>
                </a:solidFill>
                <a:effectLst/>
                <a:latin typeface="GDS Transport"/>
              </a:rPr>
              <a:t>residential care was part of the intended care plan for just over half of the children</a:t>
            </a:r>
          </a:p>
          <a:p>
            <a:pPr algn="l">
              <a:buFont typeface="Arial" panose="020B0604020202020204" pitchFamily="34" charset="0"/>
              <a:buChar char="•"/>
            </a:pPr>
            <a:r>
              <a:rPr lang="en-US" b="0" i="0" dirty="0">
                <a:solidFill>
                  <a:srgbClr val="0B0C0C"/>
                </a:solidFill>
                <a:effectLst/>
                <a:latin typeface="GDS Transport"/>
              </a:rPr>
              <a:t>foster care was part of the original care plan for just over one third of the children</a:t>
            </a:r>
          </a:p>
          <a:p>
            <a:pPr algn="l">
              <a:buFont typeface="Arial" panose="020B0604020202020204" pitchFamily="34" charset="0"/>
              <a:buChar char="•"/>
            </a:pPr>
            <a:r>
              <a:rPr lang="en-US" b="0" i="0" dirty="0">
                <a:solidFill>
                  <a:srgbClr val="0B0C0C"/>
                </a:solidFill>
                <a:effectLst/>
                <a:latin typeface="GDS Transport"/>
              </a:rPr>
              <a:t>two thirds of the children entered a children’s home because of some form of interruption in their previous care: foster placement breakdown (41%), children’s home breakdown (15%) or family breakdown (12%)</a:t>
            </a:r>
          </a:p>
          <a:p>
            <a:pPr algn="l">
              <a:buFont typeface="Arial" panose="020B0604020202020204" pitchFamily="34" charset="0"/>
              <a:buChar char="•"/>
            </a:pPr>
            <a:r>
              <a:rPr lang="en-US" b="0" i="0" dirty="0">
                <a:solidFill>
                  <a:srgbClr val="0B0C0C"/>
                </a:solidFill>
                <a:effectLst/>
                <a:latin typeface="GDS Transport"/>
              </a:rPr>
              <a:t>the move to a children’s home was planned for almost four fifths of the children; that is, all the necessary preparations were made in advance</a:t>
            </a:r>
          </a:p>
          <a:p>
            <a:pPr algn="l">
              <a:buFont typeface="Arial" panose="020B0604020202020204" pitchFamily="34" charset="0"/>
              <a:buChar char="•"/>
            </a:pPr>
            <a:r>
              <a:rPr lang="en-US" b="0" i="0" dirty="0">
                <a:solidFill>
                  <a:srgbClr val="0B0C0C"/>
                </a:solidFill>
                <a:effectLst/>
                <a:latin typeface="GDS Transport"/>
              </a:rPr>
              <a:t>the move to a children’s home was an emergency move for one fifth of the children; that is, events either at home or in another care placement meant that urgent action had to be taken that resulted in the child entering the children’s home</a:t>
            </a:r>
          </a:p>
          <a:p>
            <a:pPr algn="l">
              <a:buFont typeface="Arial" panose="020B0604020202020204" pitchFamily="34" charset="0"/>
              <a:buChar char="•"/>
            </a:pPr>
            <a:r>
              <a:rPr lang="en-US" b="0" i="0" dirty="0">
                <a:solidFill>
                  <a:srgbClr val="0B0C0C"/>
                </a:solidFill>
                <a:effectLst/>
                <a:latin typeface="GDS Transport"/>
              </a:rPr>
              <a:t>around three quarters of the children were judged – by the inspector and registered manager – to be well matched to the home</a:t>
            </a:r>
          </a:p>
          <a:p>
            <a:endParaRPr lang="en-GB" dirty="0"/>
          </a:p>
        </p:txBody>
      </p:sp>
    </p:spTree>
    <p:extLst>
      <p:ext uri="{BB962C8B-B14F-4D97-AF65-F5344CB8AC3E}">
        <p14:creationId xmlns:p14="http://schemas.microsoft.com/office/powerpoint/2010/main" val="3739458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F0784218-2102-4A29-8FA7-FB94809F1EBE}"/>
              </a:ext>
            </a:extLst>
          </p:cNvPr>
          <p:cNvSpPr>
            <a:spLocks noGrp="1"/>
          </p:cNvSpPr>
          <p:nvPr>
            <p:ph type="title"/>
          </p:nvPr>
        </p:nvSpPr>
        <p:spPr>
          <a:xfrm>
            <a:off x="777240" y="731519"/>
            <a:ext cx="2845191" cy="3237579"/>
          </a:xfrm>
        </p:spPr>
        <p:txBody>
          <a:bodyPr>
            <a:normAutofit/>
          </a:bodyPr>
          <a:lstStyle/>
          <a:p>
            <a:r>
              <a:rPr lang="en-GB" sz="3800">
                <a:solidFill>
                  <a:srgbClr val="FFFFFF"/>
                </a:solidFill>
                <a:latin typeface="Century Gothic" panose="020B0502020202020204" pitchFamily="34" charset="0"/>
              </a:rPr>
              <a:t>Updates and headlines:</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049F7FBF-38FF-44B3-8B8D-8F27DDBF9F17}"/>
              </a:ext>
            </a:extLst>
          </p:cNvPr>
          <p:cNvSpPr>
            <a:spLocks noGrp="1"/>
          </p:cNvSpPr>
          <p:nvPr>
            <p:ph idx="1"/>
          </p:nvPr>
        </p:nvSpPr>
        <p:spPr>
          <a:xfrm>
            <a:off x="4379709" y="686862"/>
            <a:ext cx="7037591" cy="5475129"/>
          </a:xfrm>
        </p:spPr>
        <p:txBody>
          <a:bodyPr anchor="ctr">
            <a:normAutofit fontScale="92500"/>
          </a:bodyPr>
          <a:lstStyle/>
          <a:p>
            <a:pPr marL="0" indent="0">
              <a:buNone/>
            </a:pPr>
            <a:endParaRPr lang="en-US" sz="2600" dirty="0">
              <a:latin typeface="Century Gothic" panose="020B0502020202020204" pitchFamily="34" charset="0"/>
            </a:endParaRPr>
          </a:p>
          <a:p>
            <a:pPr marL="0" indent="0">
              <a:buNone/>
            </a:pPr>
            <a:r>
              <a:rPr lang="en-US" sz="2600" dirty="0">
                <a:latin typeface="Century Gothic" panose="020B0502020202020204" pitchFamily="34" charset="0"/>
              </a:rPr>
              <a:t>2.</a:t>
            </a:r>
          </a:p>
          <a:p>
            <a:pPr marL="0" indent="0">
              <a:buNone/>
            </a:pPr>
            <a:r>
              <a:rPr lang="en-US" sz="2600" dirty="0">
                <a:latin typeface="Century Gothic" panose="020B0502020202020204" pitchFamily="34" charset="0"/>
                <a:hlinkClick r:id="rId3"/>
              </a:rPr>
              <a:t>https://www.gov.uk/government/news/strong-signs-of-recovery-across-education-but-challenges-remain</a:t>
            </a:r>
            <a:endParaRPr lang="en-US" sz="2600" dirty="0">
              <a:latin typeface="Century Gothic" panose="020B0502020202020204" pitchFamily="34" charset="0"/>
            </a:endParaRPr>
          </a:p>
          <a:p>
            <a:pPr>
              <a:buFontTx/>
              <a:buChar char="-"/>
            </a:pPr>
            <a:r>
              <a:rPr lang="en-US" sz="2600" dirty="0">
                <a:latin typeface="Century Gothic" panose="020B0502020202020204" pitchFamily="34" charset="0"/>
              </a:rPr>
              <a:t>Emotional and social development- all ages , especially early years</a:t>
            </a:r>
          </a:p>
          <a:p>
            <a:pPr>
              <a:buFontTx/>
              <a:buChar char="-"/>
            </a:pPr>
            <a:r>
              <a:rPr lang="en-US" sz="2600" dirty="0">
                <a:latin typeface="Century Gothic" panose="020B0502020202020204" pitchFamily="34" charset="0"/>
              </a:rPr>
              <a:t>Language development</a:t>
            </a:r>
          </a:p>
          <a:p>
            <a:pPr>
              <a:buFontTx/>
              <a:buChar char="-"/>
            </a:pPr>
            <a:r>
              <a:rPr lang="en-US" sz="2600" dirty="0">
                <a:latin typeface="Century Gothic" panose="020B0502020202020204" pitchFamily="34" charset="0"/>
              </a:rPr>
              <a:t>Anxiety</a:t>
            </a:r>
          </a:p>
          <a:p>
            <a:pPr>
              <a:buFontTx/>
              <a:buChar char="-"/>
            </a:pPr>
            <a:r>
              <a:rPr lang="en-US" sz="2600" dirty="0">
                <a:latin typeface="Century Gothic" panose="020B0502020202020204" pitchFamily="34" charset="0"/>
              </a:rPr>
              <a:t>Mental health</a:t>
            </a:r>
          </a:p>
          <a:p>
            <a:pPr>
              <a:buFontTx/>
              <a:buChar char="-"/>
            </a:pPr>
            <a:r>
              <a:rPr lang="en-US" sz="2600" dirty="0">
                <a:latin typeface="Century Gothic" panose="020B0502020202020204" pitchFamily="34" charset="0"/>
              </a:rPr>
              <a:t>Managing over- exposure to social media. </a:t>
            </a:r>
          </a:p>
          <a:p>
            <a:pPr>
              <a:buFontTx/>
              <a:buChar char="-"/>
            </a:pPr>
            <a:r>
              <a:rPr lang="en-US" sz="2600" dirty="0">
                <a:latin typeface="Century Gothic" panose="020B0502020202020204" pitchFamily="34" charset="0"/>
              </a:rPr>
              <a:t>Increased levels of vulnerability for looked after children. </a:t>
            </a:r>
          </a:p>
          <a:p>
            <a:pPr marL="0" indent="0">
              <a:buNone/>
            </a:pPr>
            <a:endParaRPr lang="en-US" sz="2600" dirty="0">
              <a:latin typeface="Century Gothic" panose="020B0502020202020204" pitchFamily="34" charset="0"/>
            </a:endParaRPr>
          </a:p>
          <a:p>
            <a:pPr marL="0" indent="0">
              <a:buNone/>
            </a:pPr>
            <a:endParaRPr lang="en-US" sz="2600" dirty="0">
              <a:latin typeface="Century Gothic" panose="020B0502020202020204" pitchFamily="34" charset="0"/>
            </a:endParaRPr>
          </a:p>
          <a:p>
            <a:pPr marL="0" indent="0">
              <a:buNone/>
            </a:pPr>
            <a:endParaRPr lang="en-US" sz="2600" dirty="0">
              <a:latin typeface="Century Gothic" panose="020B0502020202020204" pitchFamily="34" charset="0"/>
            </a:endParaRPr>
          </a:p>
        </p:txBody>
      </p:sp>
    </p:spTree>
    <p:extLst>
      <p:ext uri="{BB962C8B-B14F-4D97-AF65-F5344CB8AC3E}">
        <p14:creationId xmlns:p14="http://schemas.microsoft.com/office/powerpoint/2010/main" val="1380460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9E0CC-0865-4B88-95F6-DC2A8E488E16}"/>
              </a:ext>
            </a:extLst>
          </p:cNvPr>
          <p:cNvSpPr>
            <a:spLocks noGrp="1"/>
          </p:cNvSpPr>
          <p:nvPr>
            <p:ph type="title"/>
          </p:nvPr>
        </p:nvSpPr>
        <p:spPr>
          <a:xfrm>
            <a:off x="838200" y="365126"/>
            <a:ext cx="10515600" cy="676866"/>
          </a:xfrm>
        </p:spPr>
        <p:txBody>
          <a:bodyPr>
            <a:normAutofit/>
          </a:bodyPr>
          <a:lstStyle/>
          <a:p>
            <a:r>
              <a:rPr lang="en-GB" sz="3200" dirty="0"/>
              <a:t>Things to think about education / social care/ feedback : </a:t>
            </a:r>
          </a:p>
        </p:txBody>
      </p:sp>
      <p:sp>
        <p:nvSpPr>
          <p:cNvPr id="3" name="Content Placeholder 2">
            <a:extLst>
              <a:ext uri="{FF2B5EF4-FFF2-40B4-BE49-F238E27FC236}">
                <a16:creationId xmlns:a16="http://schemas.microsoft.com/office/drawing/2014/main" id="{ED055B12-6388-4876-BD19-71589D3CE87F}"/>
              </a:ext>
            </a:extLst>
          </p:cNvPr>
          <p:cNvSpPr>
            <a:spLocks noGrp="1"/>
          </p:cNvSpPr>
          <p:nvPr>
            <p:ph idx="1"/>
          </p:nvPr>
        </p:nvSpPr>
        <p:spPr>
          <a:xfrm>
            <a:off x="838200" y="1297172"/>
            <a:ext cx="10515600" cy="4879791"/>
          </a:xfrm>
        </p:spPr>
        <p:txBody>
          <a:bodyPr>
            <a:normAutofit/>
          </a:bodyPr>
          <a:lstStyle/>
          <a:p>
            <a:r>
              <a:rPr lang="en-GB" dirty="0"/>
              <a:t>Leadership and management/ safeguarding</a:t>
            </a:r>
          </a:p>
          <a:p>
            <a:r>
              <a:rPr lang="en-GB" dirty="0"/>
              <a:t>Supervision- timings and effectiveness</a:t>
            </a:r>
          </a:p>
          <a:p>
            <a:r>
              <a:rPr lang="en-GB" dirty="0"/>
              <a:t>Risk assessments/ impact risk assessments</a:t>
            </a:r>
          </a:p>
          <a:p>
            <a:r>
              <a:rPr lang="en-GB" dirty="0"/>
              <a:t>Matching</a:t>
            </a:r>
          </a:p>
          <a:p>
            <a:r>
              <a:rPr lang="en-GB" dirty="0"/>
              <a:t>Placing children and young people with a primary special need based on capacity to manage behaviour with no or little  special needs/ learning disability experience in the team. ( education and social care)</a:t>
            </a:r>
          </a:p>
          <a:p>
            <a:r>
              <a:rPr lang="en-GB" dirty="0"/>
              <a:t>Voices of children and young people </a:t>
            </a:r>
          </a:p>
          <a:p>
            <a:r>
              <a:rPr lang="en-GB" dirty="0"/>
              <a:t>Quality of teaching and learning</a:t>
            </a:r>
          </a:p>
          <a:p>
            <a:r>
              <a:rPr lang="en-GB" dirty="0"/>
              <a:t>Effectiveness of governance</a:t>
            </a:r>
          </a:p>
          <a:p>
            <a:pPr marL="0" indent="0">
              <a:buNone/>
            </a:pPr>
            <a:endParaRPr lang="en-GB" dirty="0"/>
          </a:p>
          <a:p>
            <a:endParaRPr lang="en-GB" dirty="0"/>
          </a:p>
          <a:p>
            <a:endParaRPr lang="en-GB" dirty="0"/>
          </a:p>
        </p:txBody>
      </p:sp>
    </p:spTree>
    <p:extLst>
      <p:ext uri="{BB962C8B-B14F-4D97-AF65-F5344CB8AC3E}">
        <p14:creationId xmlns:p14="http://schemas.microsoft.com/office/powerpoint/2010/main" val="2111715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495</TotalTime>
  <Words>568</Words>
  <Application>Microsoft Office PowerPoint</Application>
  <PresentationFormat>Widescreen</PresentationFormat>
  <Paragraphs>69</Paragraphs>
  <Slides>10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Century Gothic</vt:lpstr>
      <vt:lpstr>GDS Transport</vt:lpstr>
      <vt:lpstr>Wingdings</vt:lpstr>
      <vt:lpstr>Office Theme</vt:lpstr>
      <vt:lpstr>Residential Leadership programme - update  </vt:lpstr>
      <vt:lpstr>Update : - sector - pandemic</vt:lpstr>
      <vt:lpstr>Pandemic update </vt:lpstr>
      <vt:lpstr>Pandemic updates:</vt:lpstr>
      <vt:lpstr>For us to think about……</vt:lpstr>
      <vt:lpstr>Updates and headlines:</vt:lpstr>
      <vt:lpstr>Summary- main findings: </vt:lpstr>
      <vt:lpstr>Updates and headlines:</vt:lpstr>
      <vt:lpstr>Things to think about education / social care/ feedback : </vt:lpstr>
      <vt:lpstr>Your experiences?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Regulation 44 Forum</dc:title>
  <dc:creator>Christine Freestone</dc:creator>
  <cp:lastModifiedBy>Christine Freestone</cp:lastModifiedBy>
  <cp:revision>7</cp:revision>
  <dcterms:created xsi:type="dcterms:W3CDTF">2021-12-03T16:28:03Z</dcterms:created>
  <dcterms:modified xsi:type="dcterms:W3CDTF">2022-04-24T15:08:17Z</dcterms:modified>
</cp:coreProperties>
</file>