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0"/>
  </p:notesMasterIdLst>
  <p:sldIdLst>
    <p:sldId id="270" r:id="rId3"/>
    <p:sldId id="264" r:id="rId4"/>
    <p:sldId id="271" r:id="rId5"/>
    <p:sldId id="282" r:id="rId6"/>
    <p:sldId id="278" r:id="rId7"/>
    <p:sldId id="284"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6C7F66-A6D2-40E1-94D2-D76CA302384C}" v="1" dt="2022-09-25T12:50:32.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557" autoAdjust="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EBCCF1DE-977D-47AB-92DA-389D6397BFB0}"/>
    <pc:docChg chg="custSel addSld modSld">
      <pc:chgData name="Christine Freestone" userId="8e2e7b49388b5c82" providerId="LiveId" clId="{EBCCF1DE-977D-47AB-92DA-389D6397BFB0}" dt="2022-09-26T11:20:28.761" v="273" actId="20577"/>
      <pc:docMkLst>
        <pc:docMk/>
      </pc:docMkLst>
      <pc:sldChg chg="modSp new mod">
        <pc:chgData name="Christine Freestone" userId="8e2e7b49388b5c82" providerId="LiveId" clId="{EBCCF1DE-977D-47AB-92DA-389D6397BFB0}" dt="2022-09-26T11:20:28.761" v="273" actId="20577"/>
        <pc:sldMkLst>
          <pc:docMk/>
          <pc:sldMk cId="4281876755" sldId="284"/>
        </pc:sldMkLst>
        <pc:spChg chg="mod">
          <ac:chgData name="Christine Freestone" userId="8e2e7b49388b5c82" providerId="LiveId" clId="{EBCCF1DE-977D-47AB-92DA-389D6397BFB0}" dt="2022-09-26T11:18:55.524" v="41" actId="20577"/>
          <ac:spMkLst>
            <pc:docMk/>
            <pc:sldMk cId="4281876755" sldId="284"/>
            <ac:spMk id="2" creationId="{EE9FD004-F83B-C066-E1D9-CC24A18641CC}"/>
          </ac:spMkLst>
        </pc:spChg>
        <pc:spChg chg="mod">
          <ac:chgData name="Christine Freestone" userId="8e2e7b49388b5c82" providerId="LiveId" clId="{EBCCF1DE-977D-47AB-92DA-389D6397BFB0}" dt="2022-09-26T11:20:28.761" v="273" actId="20577"/>
          <ac:spMkLst>
            <pc:docMk/>
            <pc:sldMk cId="4281876755" sldId="284"/>
            <ac:spMk id="3" creationId="{8A994B42-C434-F5FE-9537-8FD31F9C17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7791-0575-43DC-8B4A-64FA9F67A4BD}" type="datetimeFigureOut">
              <a:rPr lang="en-GB" smtClean="0"/>
              <a:t>26/09/2022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CECEC-6B71-470A-9AAF-E6F2F8E6411C}" type="slidenum">
              <a:rPr lang="en-GB" smtClean="0"/>
              <a:t>‹#›</a:t>
            </a:fld>
            <a:endParaRPr lang="en-GB"/>
          </a:p>
        </p:txBody>
      </p:sp>
    </p:spTree>
    <p:extLst>
      <p:ext uri="{BB962C8B-B14F-4D97-AF65-F5344CB8AC3E}">
        <p14:creationId xmlns:p14="http://schemas.microsoft.com/office/powerpoint/2010/main" val="234776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 of </a:t>
            </a:r>
            <a:r>
              <a:rPr lang="en-GB"/>
              <a:t>the day</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E41272-03A1-46CE-9AC9-CF721C2AFB6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2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04CECEC-6B71-470A-9AAF-E6F2F8E6411C}" type="slidenum">
              <a:rPr lang="en-GB" smtClean="0"/>
              <a:t>2</a:t>
            </a:fld>
            <a:endParaRPr lang="en-GB"/>
          </a:p>
        </p:txBody>
      </p:sp>
    </p:spTree>
    <p:extLst>
      <p:ext uri="{BB962C8B-B14F-4D97-AF65-F5344CB8AC3E}">
        <p14:creationId xmlns:p14="http://schemas.microsoft.com/office/powerpoint/2010/main" val="2993835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6825" y="89522"/>
            <a:ext cx="4821233" cy="2121408"/>
          </a:xfrm>
          <a:prstGeom prst="rect">
            <a:avLst/>
          </a:prstGeom>
        </p:spPr>
      </p:pic>
      <p:sp>
        <p:nvSpPr>
          <p:cNvPr id="2" name="Title 1"/>
          <p:cNvSpPr>
            <a:spLocks noGrp="1"/>
          </p:cNvSpPr>
          <p:nvPr>
            <p:ph type="ctrTitle"/>
          </p:nvPr>
        </p:nvSpPr>
        <p:spPr>
          <a:xfrm>
            <a:off x="914400" y="609602"/>
            <a:ext cx="10363200" cy="4187551"/>
          </a:xfrm>
        </p:spPr>
        <p:txBody>
          <a:bodyPr anchor="b">
            <a:noAutofit/>
          </a:bodyPr>
          <a:lstStyle>
            <a:lvl1pPr algn="ctr">
              <a:lnSpc>
                <a:spcPct val="100000"/>
              </a:lnSpc>
              <a:defRPr sz="5400"/>
            </a:lvl1pPr>
          </a:lstStyle>
          <a:p>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7" name="Date Placeholder 6"/>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90234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0895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2947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240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460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280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30DE4-08DC-4D46-A4DF-9989993BC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2119984-D883-4626-8E39-A3490A1324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89643C-D174-44BB-A113-3895FBF728E1}"/>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5" name="Footer Placeholder 4">
            <a:extLst>
              <a:ext uri="{FF2B5EF4-FFF2-40B4-BE49-F238E27FC236}">
                <a16:creationId xmlns:a16="http://schemas.microsoft.com/office/drawing/2014/main" id="{47FFD736-A873-4C03-8B9D-3B2ADA6C8A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EF091E-1B1F-481B-9085-E70B9DCC3A63}"/>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050659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44F83-6784-4488-AB3E-3BDDF295EA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15BB1F-8A53-4E7C-BD88-171E076526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87149-2BBD-47FD-946C-31A0301494F3}"/>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5" name="Footer Placeholder 4">
            <a:extLst>
              <a:ext uri="{FF2B5EF4-FFF2-40B4-BE49-F238E27FC236}">
                <a16:creationId xmlns:a16="http://schemas.microsoft.com/office/drawing/2014/main" id="{AF16DAA9-E3FD-4AAC-87EF-DA90A1BBD1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9882FB-B21A-4561-892B-9697538EFFA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248097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2BB5-E4EA-4E5D-91F6-2E15918C8E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1E1975-6929-4338-9D25-E53BD19216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CC880-3A35-4C9A-816C-CD68152EC986}"/>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5" name="Footer Placeholder 4">
            <a:extLst>
              <a:ext uri="{FF2B5EF4-FFF2-40B4-BE49-F238E27FC236}">
                <a16:creationId xmlns:a16="http://schemas.microsoft.com/office/drawing/2014/main" id="{8308336F-4E3D-41A4-A278-38463B0385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B3DA17-7777-4100-924A-0F4ADA09441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4079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4766E-F624-4BBC-BC65-C6223E9BD0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B2AFB1-B20E-4D4F-8E67-943B9B7FA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9E4C3F-6271-4C62-AC3E-EE80FED9A4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29F1B6-580C-4AAB-B32A-648314E8DB0D}"/>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6" name="Footer Placeholder 5">
            <a:extLst>
              <a:ext uri="{FF2B5EF4-FFF2-40B4-BE49-F238E27FC236}">
                <a16:creationId xmlns:a16="http://schemas.microsoft.com/office/drawing/2014/main" id="{22111963-75EB-4E2E-B6E2-5D86677991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639D9D-78D5-40F5-BE53-A191757EDB27}"/>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817122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177E-61C2-4F52-8B09-AB8C50540E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9B770F-F51B-4CA4-8EB9-139F91E04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FFD457-2045-4FC6-AF4E-241C37EBEF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DE8CC-7F37-49BC-99F9-7D982D6B1B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524C3F-E568-4653-B6E3-C3AE84DE8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3A73BD-EBAA-435C-BE0F-A389218998A7}"/>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8" name="Footer Placeholder 7">
            <a:extLst>
              <a:ext uri="{FF2B5EF4-FFF2-40B4-BE49-F238E27FC236}">
                <a16:creationId xmlns:a16="http://schemas.microsoft.com/office/drawing/2014/main" id="{2F7D18BD-3957-4E64-AA98-2F9293E32D4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898CEE-F4B2-4315-A14F-099923DF19B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4531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8022979" y="5170761"/>
            <a:ext cx="4976995"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024500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809D-B3F1-4550-9236-67CDEA4514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71D2A1-E07E-4084-9D33-E480617BCAFE}"/>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4" name="Footer Placeholder 3">
            <a:extLst>
              <a:ext uri="{FF2B5EF4-FFF2-40B4-BE49-F238E27FC236}">
                <a16:creationId xmlns:a16="http://schemas.microsoft.com/office/drawing/2014/main" id="{6EA14915-4EA0-4E95-9D09-86EF4948F6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383A52-DFA4-407E-A1B1-11E1BE2FD786}"/>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5610362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C1FBA-CE5E-4FB1-945E-4D178680E34A}"/>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3" name="Footer Placeholder 2">
            <a:extLst>
              <a:ext uri="{FF2B5EF4-FFF2-40B4-BE49-F238E27FC236}">
                <a16:creationId xmlns:a16="http://schemas.microsoft.com/office/drawing/2014/main" id="{72FD9A0C-8865-4F62-A812-01707A9992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7077D3-8362-402D-84FC-B5FAA5B04051}"/>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719320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DD60-5715-4580-8C6E-88B4C9C91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E15618-7A42-4E5F-B7DB-21DE7EABAC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632F76-7942-4859-8A8C-54FD9A7AA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4207C-47D7-4540-8959-F34C1FCB1B5A}"/>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6" name="Footer Placeholder 5">
            <a:extLst>
              <a:ext uri="{FF2B5EF4-FFF2-40B4-BE49-F238E27FC236}">
                <a16:creationId xmlns:a16="http://schemas.microsoft.com/office/drawing/2014/main" id="{45172F24-C919-4FFA-B408-283ED961C5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F0E4A-F7CD-4C23-9663-51D723DA19AC}"/>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7595580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277F-5495-43E7-BB68-515BB4E04D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50071D-650E-450A-A644-16DA26CD2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D7068F-236C-493D-AF75-3F5308DA9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8B9B6-6916-42EA-A1EC-57A79D9C8F2F}"/>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6" name="Footer Placeholder 5">
            <a:extLst>
              <a:ext uri="{FF2B5EF4-FFF2-40B4-BE49-F238E27FC236}">
                <a16:creationId xmlns:a16="http://schemas.microsoft.com/office/drawing/2014/main" id="{31FAD764-E540-4291-8E2C-AD32EB7986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1E0038-A09B-4EBE-9D0F-1FC3AB148CE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09756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132BB-A8AA-4BF1-B937-93F35AB08E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26121E-29ED-4DC7-B0A8-4D1A288C67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2A2D6-42EA-486A-9BB2-46A17672CA06}"/>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5" name="Footer Placeholder 4">
            <a:extLst>
              <a:ext uri="{FF2B5EF4-FFF2-40B4-BE49-F238E27FC236}">
                <a16:creationId xmlns:a16="http://schemas.microsoft.com/office/drawing/2014/main" id="{AB462D15-C97C-45ED-9C3F-031258BF89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0E06F1-4805-49FE-A62E-80D4FFCDC4EB}"/>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1788074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1CDA1E-FF1D-4225-BC71-EC3926317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20A64D-B9C9-4B62-B904-3CC0EB81E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F1ED63-EE52-4E7D-BCFA-E67911E68464}"/>
              </a:ext>
            </a:extLst>
          </p:cNvPr>
          <p:cNvSpPr>
            <a:spLocks noGrp="1"/>
          </p:cNvSpPr>
          <p:nvPr>
            <p:ph type="dt" sz="half" idx="10"/>
          </p:nvPr>
        </p:nvSpPr>
        <p:spPr/>
        <p:txBody>
          <a:bodyPr/>
          <a:lstStyle/>
          <a:p>
            <a:fld id="{2622F2F1-ABCE-4C88-B5D4-49B50AB4855C}" type="datetimeFigureOut">
              <a:rPr lang="en-GB" smtClean="0"/>
              <a:t>26/09/2022</a:t>
            </a:fld>
            <a:endParaRPr lang="en-GB"/>
          </a:p>
        </p:txBody>
      </p:sp>
      <p:sp>
        <p:nvSpPr>
          <p:cNvPr id="5" name="Footer Placeholder 4">
            <a:extLst>
              <a:ext uri="{FF2B5EF4-FFF2-40B4-BE49-F238E27FC236}">
                <a16:creationId xmlns:a16="http://schemas.microsoft.com/office/drawing/2014/main" id="{4A2B9076-E90F-463A-98B5-CEA4391C66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AB186-43DF-425F-8901-D22FEDBA9162}"/>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7306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56953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1729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42340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0064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91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7518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9/26/2022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20839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9/26/2022</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5844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F96364-D870-4574-A9CE-6C5A80B68E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2981EF-C7C5-4112-B166-57246F484C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5B603A-3FBD-4408-A846-5C9802CC19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2F2F1-ABCE-4C88-B5D4-49B50AB4855C}" type="datetimeFigureOut">
              <a:rPr lang="en-GB" smtClean="0"/>
              <a:t>26/09/2022</a:t>
            </a:fld>
            <a:endParaRPr lang="en-GB"/>
          </a:p>
        </p:txBody>
      </p:sp>
      <p:sp>
        <p:nvSpPr>
          <p:cNvPr id="5" name="Footer Placeholder 4">
            <a:extLst>
              <a:ext uri="{FF2B5EF4-FFF2-40B4-BE49-F238E27FC236}">
                <a16:creationId xmlns:a16="http://schemas.microsoft.com/office/drawing/2014/main" id="{A07CD55E-B30A-47E8-B540-4010CA08F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40E7F4-61AF-4813-85F4-023C8264B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E83D8-E9AD-431A-A857-FBA0261F5DC8}" type="slidenum">
              <a:rPr lang="en-GB" smtClean="0"/>
              <a:t>‹#›</a:t>
            </a:fld>
            <a:endParaRPr lang="en-GB"/>
          </a:p>
        </p:txBody>
      </p:sp>
    </p:spTree>
    <p:extLst>
      <p:ext uri="{BB962C8B-B14F-4D97-AF65-F5344CB8AC3E}">
        <p14:creationId xmlns:p14="http://schemas.microsoft.com/office/powerpoint/2010/main" val="4020964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hyperlink" Target="https://socialcareinspection.blog.gov.uk/2022/08/31/supported-accommodation-we-need-strong-oversight-to-make-sure-young-people-are-safe-secure-and-doing-well/" TargetMode="Externa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CD11-208E-48CE-B5FB-5EEFEC9C3782}"/>
              </a:ext>
            </a:extLst>
          </p:cNvPr>
          <p:cNvSpPr>
            <a:spLocks noGrp="1"/>
          </p:cNvSpPr>
          <p:nvPr>
            <p:ph type="ctrTitle"/>
          </p:nvPr>
        </p:nvSpPr>
        <p:spPr/>
        <p:txBody>
          <a:bodyPr/>
          <a:lstStyle/>
          <a:p>
            <a:r>
              <a:rPr lang="en-US" dirty="0"/>
              <a:t>updates</a:t>
            </a:r>
            <a:endParaRPr lang="en-GB" dirty="0"/>
          </a:p>
        </p:txBody>
      </p:sp>
      <p:sp>
        <p:nvSpPr>
          <p:cNvPr id="3" name="Subtitle 2">
            <a:extLst>
              <a:ext uri="{FF2B5EF4-FFF2-40B4-BE49-F238E27FC236}">
                <a16:creationId xmlns:a16="http://schemas.microsoft.com/office/drawing/2014/main" id="{0C897DFB-C3FB-49CA-9B86-C28222222739}"/>
              </a:ext>
            </a:extLst>
          </p:cNvPr>
          <p:cNvSpPr>
            <a:spLocks noGrp="1"/>
          </p:cNvSpPr>
          <p:nvPr>
            <p:ph type="subTitle" idx="1"/>
          </p:nvPr>
        </p:nvSpPr>
        <p:spPr/>
        <p:txBody>
          <a:bodyPr/>
          <a:lstStyle/>
          <a:p>
            <a:r>
              <a:rPr lang="en-GB" dirty="0"/>
              <a:t>Chris Freestone</a:t>
            </a:r>
          </a:p>
          <a:p>
            <a:r>
              <a:rPr lang="en-GB" dirty="0"/>
              <a:t>September 2022</a:t>
            </a:r>
          </a:p>
        </p:txBody>
      </p:sp>
    </p:spTree>
    <p:extLst>
      <p:ext uri="{BB962C8B-B14F-4D97-AF65-F5344CB8AC3E}">
        <p14:creationId xmlns:p14="http://schemas.microsoft.com/office/powerpoint/2010/main" val="3491484641"/>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9B53-5E76-42A1-AD7F-515821E913B4}"/>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152967E-8070-4456-8764-56411EFEB75C}"/>
              </a:ext>
            </a:extLst>
          </p:cNvPr>
          <p:cNvSpPr>
            <a:spLocks noGrp="1"/>
          </p:cNvSpPr>
          <p:nvPr>
            <p:ph idx="1"/>
          </p:nvPr>
        </p:nvSpPr>
        <p:spPr>
          <a:xfrm>
            <a:off x="609600" y="1124745"/>
            <a:ext cx="10972800" cy="5517231"/>
          </a:xfrm>
        </p:spPr>
        <p:txBody>
          <a:bodyPr>
            <a:normAutofit/>
          </a:bodyPr>
          <a:lstStyle/>
          <a:p>
            <a:r>
              <a:rPr lang="en-GB" dirty="0"/>
              <a:t>R rate in the UK is currently 0.8-1.0  across England, some areas 0.8 to 1.1. </a:t>
            </a:r>
          </a:p>
          <a:p>
            <a:r>
              <a:rPr lang="en-GB" dirty="0"/>
              <a:t>Some evidence during the last week that rates are staring to rise again.</a:t>
            </a:r>
          </a:p>
          <a:p>
            <a:r>
              <a:rPr lang="en-GB" dirty="0"/>
              <a:t>Vaccination rate- 88.2%</a:t>
            </a:r>
          </a:p>
          <a:p>
            <a:r>
              <a:rPr lang="en-GB" dirty="0"/>
              <a:t>Booster / 3</a:t>
            </a:r>
            <a:r>
              <a:rPr lang="en-GB" baseline="30000" dirty="0"/>
              <a:t>rd</a:t>
            </a:r>
            <a:r>
              <a:rPr lang="en-GB" dirty="0"/>
              <a:t>/4</a:t>
            </a:r>
            <a:r>
              <a:rPr lang="en-GB" baseline="30000" dirty="0"/>
              <a:t>th</a:t>
            </a:r>
            <a:r>
              <a:rPr lang="en-GB" dirty="0"/>
              <a:t> Vaccination -69.4%</a:t>
            </a:r>
          </a:p>
          <a:p>
            <a:r>
              <a:rPr lang="en-GB" dirty="0"/>
              <a:t>Cases – 28,167 Deaths- 289 </a:t>
            </a:r>
          </a:p>
          <a:p>
            <a:r>
              <a:rPr lang="en-GB" dirty="0"/>
              <a:t>Admissions- 4015    (all data 7 day rolling totals)</a:t>
            </a:r>
          </a:p>
          <a:p>
            <a:endParaRPr lang="en-GB" dirty="0"/>
          </a:p>
          <a:p>
            <a:endParaRPr lang="en-GB" dirty="0"/>
          </a:p>
        </p:txBody>
      </p:sp>
    </p:spTree>
    <p:extLst>
      <p:ext uri="{BB962C8B-B14F-4D97-AF65-F5344CB8AC3E}">
        <p14:creationId xmlns:p14="http://schemas.microsoft.com/office/powerpoint/2010/main" val="117032109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2BCE-AF56-ABD5-E66B-2E252AEBBA67}"/>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CD91689-057F-E4B7-64A9-E026244019D8}"/>
              </a:ext>
            </a:extLst>
          </p:cNvPr>
          <p:cNvSpPr>
            <a:spLocks noGrp="1"/>
          </p:cNvSpPr>
          <p:nvPr>
            <p:ph idx="1"/>
          </p:nvPr>
        </p:nvSpPr>
        <p:spPr/>
        <p:txBody>
          <a:bodyPr>
            <a:normAutofit/>
          </a:bodyPr>
          <a:lstStyle/>
          <a:p>
            <a:r>
              <a:rPr lang="en-GB" dirty="0"/>
              <a:t>Booster roll out started </a:t>
            </a:r>
          </a:p>
          <a:p>
            <a:r>
              <a:rPr lang="en-GB" dirty="0"/>
              <a:t>Long Covid figures continue to rise  c.2million people in the UK have symptoms ( combination of self reporting and medical diagnosis). This is 3% of the population </a:t>
            </a:r>
          </a:p>
          <a:p>
            <a:r>
              <a:rPr lang="en-GB" dirty="0"/>
              <a:t>Be alert to the data</a:t>
            </a:r>
          </a:p>
          <a:p>
            <a:r>
              <a:rPr lang="en-GB" dirty="0"/>
              <a:t>Maintain your contingency planning</a:t>
            </a:r>
          </a:p>
          <a:p>
            <a:pPr marL="0" indent="0">
              <a:buNone/>
            </a:pPr>
            <a:endParaRPr lang="en-GB" dirty="0"/>
          </a:p>
        </p:txBody>
      </p:sp>
    </p:spTree>
    <p:extLst>
      <p:ext uri="{BB962C8B-B14F-4D97-AF65-F5344CB8AC3E}">
        <p14:creationId xmlns:p14="http://schemas.microsoft.com/office/powerpoint/2010/main" val="29767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2BCE-AF56-ABD5-E66B-2E252AEBBA67}"/>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CD91689-057F-E4B7-64A9-E026244019D8}"/>
              </a:ext>
            </a:extLst>
          </p:cNvPr>
          <p:cNvSpPr>
            <a:spLocks noGrp="1"/>
          </p:cNvSpPr>
          <p:nvPr>
            <p:ph idx="1"/>
          </p:nvPr>
        </p:nvSpPr>
        <p:spPr/>
        <p:txBody>
          <a:bodyPr>
            <a:normAutofit fontScale="92500" lnSpcReduction="20000"/>
          </a:bodyPr>
          <a:lstStyle/>
          <a:p>
            <a:pPr marL="0" indent="0">
              <a:buNone/>
            </a:pPr>
            <a:r>
              <a:rPr lang="en-US" dirty="0"/>
              <a:t>We now have clear definitions related to “Long Covid”-</a:t>
            </a:r>
          </a:p>
          <a:p>
            <a:pPr marL="0" indent="0">
              <a:buNone/>
            </a:pPr>
            <a:endParaRPr lang="en-US" dirty="0"/>
          </a:p>
          <a:p>
            <a:pPr marL="0" indent="0">
              <a:buNone/>
            </a:pPr>
            <a:r>
              <a:rPr lang="en-US" dirty="0"/>
              <a:t>According to NICE ( national Institute of Clinical Excellence) , the term </a:t>
            </a:r>
            <a:r>
              <a:rPr lang="en-US" b="1" u="sng" dirty="0"/>
              <a:t>long COVID </a:t>
            </a:r>
            <a:r>
              <a:rPr lang="en-US" dirty="0"/>
              <a:t>can be used to describe :</a:t>
            </a:r>
          </a:p>
          <a:p>
            <a:pPr>
              <a:buFontTx/>
              <a:buChar char="-"/>
            </a:pPr>
            <a:r>
              <a:rPr lang="en-US" dirty="0"/>
              <a:t>signs and symptoms that continue or develop beyond four weeks after a COVID infection. </a:t>
            </a:r>
          </a:p>
          <a:p>
            <a:pPr>
              <a:buFontTx/>
              <a:buChar char="-"/>
            </a:pPr>
            <a:r>
              <a:rPr lang="en-US" dirty="0"/>
              <a:t>This is further divided into “</a:t>
            </a:r>
            <a:r>
              <a:rPr lang="en-US" b="1" dirty="0"/>
              <a:t>ongoing symptomatic COVID-19</a:t>
            </a:r>
            <a:r>
              <a:rPr lang="en-US" dirty="0"/>
              <a:t>”, when symptoms last for more than four weeks but less than 12 weeks, </a:t>
            </a:r>
          </a:p>
          <a:p>
            <a:pPr>
              <a:buFontTx/>
              <a:buChar char="-"/>
            </a:pPr>
            <a:r>
              <a:rPr lang="en-US" dirty="0"/>
              <a:t>and “</a:t>
            </a:r>
            <a:r>
              <a:rPr lang="en-US" b="1" dirty="0"/>
              <a:t>post-COVID syndrome</a:t>
            </a:r>
            <a:r>
              <a:rPr lang="en-US" dirty="0"/>
              <a:t>”, when symptoms continue beyond 12 weeks from infection.</a:t>
            </a:r>
            <a:endParaRPr lang="en-GB" dirty="0"/>
          </a:p>
        </p:txBody>
      </p:sp>
    </p:spTree>
    <p:extLst>
      <p:ext uri="{BB962C8B-B14F-4D97-AF65-F5344CB8AC3E}">
        <p14:creationId xmlns:p14="http://schemas.microsoft.com/office/powerpoint/2010/main" val="2829104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8FBC3-9605-77B5-5F0E-22793DA2ED93}"/>
              </a:ext>
            </a:extLst>
          </p:cNvPr>
          <p:cNvSpPr>
            <a:spLocks noGrp="1"/>
          </p:cNvSpPr>
          <p:nvPr>
            <p:ph type="title"/>
          </p:nvPr>
        </p:nvSpPr>
        <p:spPr/>
        <p:txBody>
          <a:bodyPr/>
          <a:lstStyle/>
          <a:p>
            <a:r>
              <a:rPr lang="en-GB" dirty="0"/>
              <a:t>Publications due/ published:</a:t>
            </a:r>
          </a:p>
        </p:txBody>
      </p:sp>
      <p:sp>
        <p:nvSpPr>
          <p:cNvPr id="3" name="Content Placeholder 2">
            <a:extLst>
              <a:ext uri="{FF2B5EF4-FFF2-40B4-BE49-F238E27FC236}">
                <a16:creationId xmlns:a16="http://schemas.microsoft.com/office/drawing/2014/main" id="{23483463-7F8A-F87E-908E-F568F9FFF7FE}"/>
              </a:ext>
            </a:extLst>
          </p:cNvPr>
          <p:cNvSpPr>
            <a:spLocks noGrp="1"/>
          </p:cNvSpPr>
          <p:nvPr>
            <p:ph idx="1"/>
          </p:nvPr>
        </p:nvSpPr>
        <p:spPr/>
        <p:txBody>
          <a:bodyPr/>
          <a:lstStyle/>
          <a:p>
            <a:r>
              <a:rPr lang="en-US" b="0" i="0" dirty="0">
                <a:solidFill>
                  <a:srgbClr val="0E0E0E"/>
                </a:solidFill>
                <a:effectLst/>
                <a:latin typeface="Lato" panose="020F0502020204030203" pitchFamily="34" charset="0"/>
              </a:rPr>
              <a:t>Self harm: assessment, management and preventing recurrence</a:t>
            </a:r>
          </a:p>
          <a:p>
            <a:pPr>
              <a:buFontTx/>
              <a:buChar char="-"/>
            </a:pPr>
            <a:r>
              <a:rPr lang="en-GB" i="1" dirty="0"/>
              <a:t>Published 7</a:t>
            </a:r>
            <a:r>
              <a:rPr lang="en-GB" i="1" baseline="30000" dirty="0"/>
              <a:t>th</a:t>
            </a:r>
            <a:r>
              <a:rPr lang="en-GB" i="1" dirty="0"/>
              <a:t> September 2022  (NICE)</a:t>
            </a:r>
          </a:p>
          <a:p>
            <a:pPr>
              <a:buFontTx/>
              <a:buChar char="-"/>
            </a:pPr>
            <a:r>
              <a:rPr lang="en-GB" i="1" dirty="0"/>
              <a:t>https://www.nice.org.uk/guidance/ng225</a:t>
            </a:r>
          </a:p>
          <a:p>
            <a:r>
              <a:rPr lang="en-US" b="0" i="0" dirty="0">
                <a:solidFill>
                  <a:srgbClr val="0E0E0E"/>
                </a:solidFill>
                <a:effectLst/>
                <a:latin typeface="Lato" panose="020F0502020204030203" pitchFamily="34" charset="0"/>
              </a:rPr>
              <a:t>Social, emotional and mental wellbeing in primary and secondary education</a:t>
            </a:r>
          </a:p>
          <a:p>
            <a:pPr marL="0" indent="0">
              <a:buNone/>
            </a:pPr>
            <a:r>
              <a:rPr lang="en-GB" i="1" dirty="0"/>
              <a:t>- Published 6</a:t>
            </a:r>
            <a:r>
              <a:rPr lang="en-GB" i="1" baseline="30000" dirty="0"/>
              <a:t>th</a:t>
            </a:r>
            <a:r>
              <a:rPr lang="en-GB" i="1" dirty="0"/>
              <a:t> July 2022 (NICE) as:</a:t>
            </a:r>
          </a:p>
          <a:p>
            <a:pPr marL="0" indent="0">
              <a:buNone/>
            </a:pPr>
            <a:r>
              <a:rPr lang="en-GB" i="1" dirty="0"/>
              <a:t>https://www.nice.org.uk/guidance/ng223</a:t>
            </a:r>
          </a:p>
        </p:txBody>
      </p:sp>
    </p:spTree>
    <p:extLst>
      <p:ext uri="{BB962C8B-B14F-4D97-AF65-F5344CB8AC3E}">
        <p14:creationId xmlns:p14="http://schemas.microsoft.com/office/powerpoint/2010/main" val="180845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FD004-F83B-C066-E1D9-CC24A18641CC}"/>
              </a:ext>
            </a:extLst>
          </p:cNvPr>
          <p:cNvSpPr>
            <a:spLocks noGrp="1"/>
          </p:cNvSpPr>
          <p:nvPr>
            <p:ph type="title"/>
          </p:nvPr>
        </p:nvSpPr>
        <p:spPr/>
        <p:txBody>
          <a:bodyPr/>
          <a:lstStyle/>
          <a:p>
            <a:r>
              <a:rPr lang="en-GB" dirty="0"/>
              <a:t>Anticipated publications / responses</a:t>
            </a:r>
          </a:p>
        </p:txBody>
      </p:sp>
      <p:sp>
        <p:nvSpPr>
          <p:cNvPr id="3" name="Content Placeholder 2">
            <a:extLst>
              <a:ext uri="{FF2B5EF4-FFF2-40B4-BE49-F238E27FC236}">
                <a16:creationId xmlns:a16="http://schemas.microsoft.com/office/drawing/2014/main" id="{8A994B42-C434-F5FE-9537-8FD31F9C1700}"/>
              </a:ext>
            </a:extLst>
          </p:cNvPr>
          <p:cNvSpPr>
            <a:spLocks noGrp="1"/>
          </p:cNvSpPr>
          <p:nvPr>
            <p:ph idx="1"/>
          </p:nvPr>
        </p:nvSpPr>
        <p:spPr/>
        <p:txBody>
          <a:bodyPr/>
          <a:lstStyle/>
          <a:p>
            <a:r>
              <a:rPr lang="en-GB" dirty="0"/>
              <a:t>DfE response to the Independent Care Review – late Dec/ early January </a:t>
            </a:r>
          </a:p>
          <a:p>
            <a:r>
              <a:rPr lang="en-GB" dirty="0"/>
              <a:t>Kit Malthouse / government responses re. Arthur and Star</a:t>
            </a:r>
          </a:p>
          <a:p>
            <a:r>
              <a:rPr lang="en-GB" dirty="0"/>
              <a:t>Government response to the Competition and Marketing Authority final report</a:t>
            </a:r>
          </a:p>
        </p:txBody>
      </p:sp>
    </p:spTree>
    <p:extLst>
      <p:ext uri="{BB962C8B-B14F-4D97-AF65-F5344CB8AC3E}">
        <p14:creationId xmlns:p14="http://schemas.microsoft.com/office/powerpoint/2010/main" val="428187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1B655-F812-ED1A-B2EF-D20293FAD84C}"/>
              </a:ext>
            </a:extLst>
          </p:cNvPr>
          <p:cNvSpPr>
            <a:spLocks noGrp="1"/>
          </p:cNvSpPr>
          <p:nvPr>
            <p:ph type="title"/>
          </p:nvPr>
        </p:nvSpPr>
        <p:spPr/>
        <p:txBody>
          <a:bodyPr/>
          <a:lstStyle/>
          <a:p>
            <a:r>
              <a:rPr lang="en-GB" dirty="0"/>
              <a:t>Supported accommodation – Yvette Stanley 30.8.22</a:t>
            </a:r>
          </a:p>
        </p:txBody>
      </p:sp>
      <p:sp>
        <p:nvSpPr>
          <p:cNvPr id="3" name="Content Placeholder 2">
            <a:extLst>
              <a:ext uri="{FF2B5EF4-FFF2-40B4-BE49-F238E27FC236}">
                <a16:creationId xmlns:a16="http://schemas.microsoft.com/office/drawing/2014/main" id="{C048AEC7-1D84-BB58-0E34-6EDC0B907A2B}"/>
              </a:ext>
            </a:extLst>
          </p:cNvPr>
          <p:cNvSpPr>
            <a:spLocks noGrp="1"/>
          </p:cNvSpPr>
          <p:nvPr>
            <p:ph idx="1"/>
          </p:nvPr>
        </p:nvSpPr>
        <p:spPr/>
        <p:txBody>
          <a:bodyPr/>
          <a:lstStyle/>
          <a:p>
            <a:pPr algn="l"/>
            <a:r>
              <a:rPr lang="en-US" b="1" i="0" dirty="0">
                <a:solidFill>
                  <a:srgbClr val="0B0C0C"/>
                </a:solidFill>
                <a:effectLst/>
                <a:latin typeface="GDS Transport"/>
              </a:rPr>
              <a:t>Getting ready for regulation</a:t>
            </a:r>
            <a:endParaRPr lang="en-US" b="0" i="0" dirty="0">
              <a:solidFill>
                <a:srgbClr val="0B0C0C"/>
              </a:solidFill>
              <a:effectLst/>
              <a:latin typeface="GDS Transport"/>
            </a:endParaRPr>
          </a:p>
          <a:p>
            <a:pPr algn="l"/>
            <a:r>
              <a:rPr lang="en-US" b="0" i="0" dirty="0">
                <a:solidFill>
                  <a:srgbClr val="0B0C0C"/>
                </a:solidFill>
                <a:effectLst/>
                <a:latin typeface="GDS Transport"/>
              </a:rPr>
              <a:t>“The government expects to lay the supported accommodation regulations by January 2023, at the same time as publishing quality standards. We’ll start to register supported accommodation providers in April 2023, and we’ll begin to carry out our inspections in April 2024. We, and others, have a lot to do to make sure we’re </a:t>
            </a:r>
            <a:r>
              <a:rPr lang="en-US" b="0" i="0">
                <a:solidFill>
                  <a:srgbClr val="0B0C0C"/>
                </a:solidFill>
                <a:effectLst/>
                <a:latin typeface="GDS Transport"/>
              </a:rPr>
              <a:t>ready.”</a:t>
            </a:r>
            <a:endParaRPr lang="en-US" b="0" i="0" dirty="0">
              <a:solidFill>
                <a:srgbClr val="0B0C0C"/>
              </a:solidFill>
              <a:effectLst/>
              <a:latin typeface="GDS Transport"/>
            </a:endParaRPr>
          </a:p>
          <a:p>
            <a:pPr algn="l"/>
            <a:endParaRPr lang="en-US" dirty="0">
              <a:solidFill>
                <a:srgbClr val="0B0C0C"/>
              </a:solidFill>
              <a:latin typeface="GDS Transport"/>
            </a:endParaRPr>
          </a:p>
          <a:p>
            <a:pPr algn="l"/>
            <a:r>
              <a:rPr lang="en-US" b="0" i="0" dirty="0">
                <a:solidFill>
                  <a:srgbClr val="0B0C0C"/>
                </a:solidFill>
                <a:effectLst/>
                <a:latin typeface="GDS Transport"/>
                <a:hlinkClick r:id="rId2"/>
              </a:rPr>
              <a:t>https://socialcareinspection.blog.gov.uk/2022/08/31/supported-accommodation-we-need-strong-oversight-to-make-sure-young-people-are-safe-secure-and-doing-well/</a:t>
            </a:r>
            <a:endParaRPr lang="en-US" b="0" i="0" dirty="0">
              <a:solidFill>
                <a:srgbClr val="0B0C0C"/>
              </a:solidFill>
              <a:effectLst/>
              <a:latin typeface="GDS Transport"/>
            </a:endParaRPr>
          </a:p>
          <a:p>
            <a:pPr algn="l"/>
            <a:endParaRPr lang="en-US" b="0" i="0" dirty="0">
              <a:solidFill>
                <a:srgbClr val="0B0C0C"/>
              </a:solidFill>
              <a:effectLst/>
              <a:latin typeface="GDS Transport"/>
            </a:endParaRPr>
          </a:p>
          <a:p>
            <a:endParaRPr lang="en-GB" dirty="0"/>
          </a:p>
        </p:txBody>
      </p:sp>
    </p:spTree>
    <p:extLst>
      <p:ext uri="{BB962C8B-B14F-4D97-AF65-F5344CB8AC3E}">
        <p14:creationId xmlns:p14="http://schemas.microsoft.com/office/powerpoint/2010/main" val="3722280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396</Words>
  <Application>Microsoft Office PowerPoint</Application>
  <PresentationFormat>Widescreen</PresentationFormat>
  <Paragraphs>41</Paragraphs>
  <Slides>7</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7</vt:i4>
      </vt:variant>
    </vt:vector>
  </HeadingPairs>
  <TitlesOfParts>
    <vt:vector size="20" baseType="lpstr">
      <vt:lpstr>Arial</vt:lpstr>
      <vt:lpstr>Baskerville Old Face</vt:lpstr>
      <vt:lpstr>Calibri</vt:lpstr>
      <vt:lpstr>Calibri Light</vt:lpstr>
      <vt:lpstr>Century Gothic</vt:lpstr>
      <vt:lpstr>Courier New</vt:lpstr>
      <vt:lpstr>Ebrima</vt:lpstr>
      <vt:lpstr>GDS Transport</vt:lpstr>
      <vt:lpstr>Lato</vt:lpstr>
      <vt:lpstr>My Underwood</vt:lpstr>
      <vt:lpstr>Palatino Linotype</vt:lpstr>
      <vt:lpstr>Dialogue2014</vt:lpstr>
      <vt:lpstr>Office Theme</vt:lpstr>
      <vt:lpstr>updates</vt:lpstr>
      <vt:lpstr>Current situation</vt:lpstr>
      <vt:lpstr>Current situation</vt:lpstr>
      <vt:lpstr>Current situation</vt:lpstr>
      <vt:lpstr>Publications due/ published:</vt:lpstr>
      <vt:lpstr>Anticipated publications / responses</vt:lpstr>
      <vt:lpstr>Supported accommodation – Yvette Stanley 30.8.22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Reg44 Independent Person Network</dc:title>
  <dc:creator>Christine Freestone</dc:creator>
  <cp:lastModifiedBy>Christine Freestone</cp:lastModifiedBy>
  <cp:revision>6</cp:revision>
  <dcterms:created xsi:type="dcterms:W3CDTF">2022-06-12T14:07:36Z</dcterms:created>
  <dcterms:modified xsi:type="dcterms:W3CDTF">2022-09-26T11:20:36Z</dcterms:modified>
</cp:coreProperties>
</file>