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2" r:id="rId7"/>
    <p:sldId id="263" r:id="rId8"/>
    <p:sldId id="261" r:id="rId9"/>
    <p:sldId id="264"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0" d="100"/>
          <a:sy n="60" d="100"/>
        </p:scale>
        <p:origin x="908"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6A1D35-94EB-49C4-9546-1C55AEA64BDD}" type="datetimeFigureOut">
              <a:rPr lang="en-GB" smtClean="0"/>
              <a:t>26/09/2022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377FD2-816F-4FF8-A846-E58B8C9241FD}" type="slidenum">
              <a:rPr lang="en-GB" smtClean="0"/>
              <a:t>‹#›</a:t>
            </a:fld>
            <a:endParaRPr lang="en-GB"/>
          </a:p>
        </p:txBody>
      </p:sp>
    </p:spTree>
    <p:extLst>
      <p:ext uri="{BB962C8B-B14F-4D97-AF65-F5344CB8AC3E}">
        <p14:creationId xmlns:p14="http://schemas.microsoft.com/office/powerpoint/2010/main" val="3692454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Thanks to </a:t>
            </a:r>
            <a:r>
              <a:rPr lang="en-GB" dirty="0" err="1"/>
              <a:t>Valamis</a:t>
            </a:r>
            <a:r>
              <a:rPr lang="en-GB" dirty="0"/>
              <a:t> </a:t>
            </a:r>
          </a:p>
        </p:txBody>
      </p:sp>
      <p:sp>
        <p:nvSpPr>
          <p:cNvPr id="4" name="Slide Number Placeholder 3"/>
          <p:cNvSpPr>
            <a:spLocks noGrp="1"/>
          </p:cNvSpPr>
          <p:nvPr>
            <p:ph type="sldNum" sz="quarter" idx="5"/>
          </p:nvPr>
        </p:nvSpPr>
        <p:spPr/>
        <p:txBody>
          <a:bodyPr/>
          <a:lstStyle/>
          <a:p>
            <a:fld id="{98377FD2-816F-4FF8-A846-E58B8C9241FD}" type="slidenum">
              <a:rPr lang="en-GB" smtClean="0"/>
              <a:t>7</a:t>
            </a:fld>
            <a:endParaRPr lang="en-GB"/>
          </a:p>
        </p:txBody>
      </p:sp>
    </p:spTree>
    <p:extLst>
      <p:ext uri="{BB962C8B-B14F-4D97-AF65-F5344CB8AC3E}">
        <p14:creationId xmlns:p14="http://schemas.microsoft.com/office/powerpoint/2010/main" val="2229184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8B862-3424-5CD7-D3E2-0BB96BACAF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ED823C1-7F3C-B97F-5816-85DCDC0BB8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A5A392B-4D46-714E-A306-70460EB7EB92}"/>
              </a:ext>
            </a:extLst>
          </p:cNvPr>
          <p:cNvSpPr>
            <a:spLocks noGrp="1"/>
          </p:cNvSpPr>
          <p:nvPr>
            <p:ph type="dt" sz="half" idx="10"/>
          </p:nvPr>
        </p:nvSpPr>
        <p:spPr/>
        <p:txBody>
          <a:bodyPr/>
          <a:lstStyle/>
          <a:p>
            <a:fld id="{B236EDFE-BFE2-47FC-A4F5-C5DF0028B706}" type="datetimeFigureOut">
              <a:rPr lang="en-GB" smtClean="0"/>
              <a:t>26/09/2022</a:t>
            </a:fld>
            <a:endParaRPr lang="en-GB"/>
          </a:p>
        </p:txBody>
      </p:sp>
      <p:sp>
        <p:nvSpPr>
          <p:cNvPr id="5" name="Footer Placeholder 4">
            <a:extLst>
              <a:ext uri="{FF2B5EF4-FFF2-40B4-BE49-F238E27FC236}">
                <a16:creationId xmlns:a16="http://schemas.microsoft.com/office/drawing/2014/main" id="{63480E9B-71D0-6728-B17C-C77DA3A0A6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2CF122-A4E1-AC3E-F3A1-25E7680CCAE9}"/>
              </a:ext>
            </a:extLst>
          </p:cNvPr>
          <p:cNvSpPr>
            <a:spLocks noGrp="1"/>
          </p:cNvSpPr>
          <p:nvPr>
            <p:ph type="sldNum" sz="quarter" idx="12"/>
          </p:nvPr>
        </p:nvSpPr>
        <p:spPr/>
        <p:txBody>
          <a:bodyPr/>
          <a:lstStyle/>
          <a:p>
            <a:fld id="{794106A3-88CC-45A3-871F-285B07B5411D}" type="slidenum">
              <a:rPr lang="en-GB" smtClean="0"/>
              <a:t>‹#›</a:t>
            </a:fld>
            <a:endParaRPr lang="en-GB"/>
          </a:p>
        </p:txBody>
      </p:sp>
    </p:spTree>
    <p:extLst>
      <p:ext uri="{BB962C8B-B14F-4D97-AF65-F5344CB8AC3E}">
        <p14:creationId xmlns:p14="http://schemas.microsoft.com/office/powerpoint/2010/main" val="2436412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D5A8A-F955-54EE-9641-5F5C1B1F64B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C30940-34FF-DFDE-278E-385BB206977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3C9A99-383B-01C5-5166-5CA3F3DA962E}"/>
              </a:ext>
            </a:extLst>
          </p:cNvPr>
          <p:cNvSpPr>
            <a:spLocks noGrp="1"/>
          </p:cNvSpPr>
          <p:nvPr>
            <p:ph type="dt" sz="half" idx="10"/>
          </p:nvPr>
        </p:nvSpPr>
        <p:spPr/>
        <p:txBody>
          <a:bodyPr/>
          <a:lstStyle/>
          <a:p>
            <a:fld id="{B236EDFE-BFE2-47FC-A4F5-C5DF0028B706}" type="datetimeFigureOut">
              <a:rPr lang="en-GB" smtClean="0"/>
              <a:t>26/09/2022</a:t>
            </a:fld>
            <a:endParaRPr lang="en-GB"/>
          </a:p>
        </p:txBody>
      </p:sp>
      <p:sp>
        <p:nvSpPr>
          <p:cNvPr id="5" name="Footer Placeholder 4">
            <a:extLst>
              <a:ext uri="{FF2B5EF4-FFF2-40B4-BE49-F238E27FC236}">
                <a16:creationId xmlns:a16="http://schemas.microsoft.com/office/drawing/2014/main" id="{4C39CAE7-8222-A3DF-1BCD-34816C7E1E4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40902E-B2E6-DB5B-EE46-EB95FA2BEBA2}"/>
              </a:ext>
            </a:extLst>
          </p:cNvPr>
          <p:cNvSpPr>
            <a:spLocks noGrp="1"/>
          </p:cNvSpPr>
          <p:nvPr>
            <p:ph type="sldNum" sz="quarter" idx="12"/>
          </p:nvPr>
        </p:nvSpPr>
        <p:spPr/>
        <p:txBody>
          <a:bodyPr/>
          <a:lstStyle/>
          <a:p>
            <a:fld id="{794106A3-88CC-45A3-871F-285B07B5411D}" type="slidenum">
              <a:rPr lang="en-GB" smtClean="0"/>
              <a:t>‹#›</a:t>
            </a:fld>
            <a:endParaRPr lang="en-GB"/>
          </a:p>
        </p:txBody>
      </p:sp>
    </p:spTree>
    <p:extLst>
      <p:ext uri="{BB962C8B-B14F-4D97-AF65-F5344CB8AC3E}">
        <p14:creationId xmlns:p14="http://schemas.microsoft.com/office/powerpoint/2010/main" val="3485097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9942736-BA4F-CA84-717C-6C4AAE4ADA2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8614990-9519-FA3E-C160-58D05ABCA44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2C19E6-ECC7-92E8-4A08-4DA02A83E2E0}"/>
              </a:ext>
            </a:extLst>
          </p:cNvPr>
          <p:cNvSpPr>
            <a:spLocks noGrp="1"/>
          </p:cNvSpPr>
          <p:nvPr>
            <p:ph type="dt" sz="half" idx="10"/>
          </p:nvPr>
        </p:nvSpPr>
        <p:spPr/>
        <p:txBody>
          <a:bodyPr/>
          <a:lstStyle/>
          <a:p>
            <a:fld id="{B236EDFE-BFE2-47FC-A4F5-C5DF0028B706}" type="datetimeFigureOut">
              <a:rPr lang="en-GB" smtClean="0"/>
              <a:t>26/09/2022</a:t>
            </a:fld>
            <a:endParaRPr lang="en-GB"/>
          </a:p>
        </p:txBody>
      </p:sp>
      <p:sp>
        <p:nvSpPr>
          <p:cNvPr id="5" name="Footer Placeholder 4">
            <a:extLst>
              <a:ext uri="{FF2B5EF4-FFF2-40B4-BE49-F238E27FC236}">
                <a16:creationId xmlns:a16="http://schemas.microsoft.com/office/drawing/2014/main" id="{197CDEA2-FD58-4266-A174-D3D821F8FC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C9AA725-3B40-D736-4432-64EC5F29AF87}"/>
              </a:ext>
            </a:extLst>
          </p:cNvPr>
          <p:cNvSpPr>
            <a:spLocks noGrp="1"/>
          </p:cNvSpPr>
          <p:nvPr>
            <p:ph type="sldNum" sz="quarter" idx="12"/>
          </p:nvPr>
        </p:nvSpPr>
        <p:spPr/>
        <p:txBody>
          <a:bodyPr/>
          <a:lstStyle/>
          <a:p>
            <a:fld id="{794106A3-88CC-45A3-871F-285B07B5411D}" type="slidenum">
              <a:rPr lang="en-GB" smtClean="0"/>
              <a:t>‹#›</a:t>
            </a:fld>
            <a:endParaRPr lang="en-GB"/>
          </a:p>
        </p:txBody>
      </p:sp>
    </p:spTree>
    <p:extLst>
      <p:ext uri="{BB962C8B-B14F-4D97-AF65-F5344CB8AC3E}">
        <p14:creationId xmlns:p14="http://schemas.microsoft.com/office/powerpoint/2010/main" val="61496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BE3D7-59C7-80BA-67DF-10A8C73F69C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41FD2E3-641B-0603-1708-DB7D7DCFB9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6B2BC1-C06D-D463-02EA-72DE9BAA867E}"/>
              </a:ext>
            </a:extLst>
          </p:cNvPr>
          <p:cNvSpPr>
            <a:spLocks noGrp="1"/>
          </p:cNvSpPr>
          <p:nvPr>
            <p:ph type="dt" sz="half" idx="10"/>
          </p:nvPr>
        </p:nvSpPr>
        <p:spPr/>
        <p:txBody>
          <a:bodyPr/>
          <a:lstStyle/>
          <a:p>
            <a:fld id="{B236EDFE-BFE2-47FC-A4F5-C5DF0028B706}" type="datetimeFigureOut">
              <a:rPr lang="en-GB" smtClean="0"/>
              <a:t>26/09/2022</a:t>
            </a:fld>
            <a:endParaRPr lang="en-GB"/>
          </a:p>
        </p:txBody>
      </p:sp>
      <p:sp>
        <p:nvSpPr>
          <p:cNvPr id="5" name="Footer Placeholder 4">
            <a:extLst>
              <a:ext uri="{FF2B5EF4-FFF2-40B4-BE49-F238E27FC236}">
                <a16:creationId xmlns:a16="http://schemas.microsoft.com/office/drawing/2014/main" id="{66C05017-B852-243C-FC7C-E16A6C516F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14B5DF-212C-4E39-5BEA-ACD72473D416}"/>
              </a:ext>
            </a:extLst>
          </p:cNvPr>
          <p:cNvSpPr>
            <a:spLocks noGrp="1"/>
          </p:cNvSpPr>
          <p:nvPr>
            <p:ph type="sldNum" sz="quarter" idx="12"/>
          </p:nvPr>
        </p:nvSpPr>
        <p:spPr/>
        <p:txBody>
          <a:bodyPr/>
          <a:lstStyle/>
          <a:p>
            <a:fld id="{794106A3-88CC-45A3-871F-285B07B5411D}" type="slidenum">
              <a:rPr lang="en-GB" smtClean="0"/>
              <a:t>‹#›</a:t>
            </a:fld>
            <a:endParaRPr lang="en-GB"/>
          </a:p>
        </p:txBody>
      </p:sp>
    </p:spTree>
    <p:extLst>
      <p:ext uri="{BB962C8B-B14F-4D97-AF65-F5344CB8AC3E}">
        <p14:creationId xmlns:p14="http://schemas.microsoft.com/office/powerpoint/2010/main" val="817940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36124-DCB5-055D-A341-220315A83BA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EE81CA2-BCEE-F1BD-4FFD-BB6740529E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ED69B6-299A-15CF-D869-6EC100889557}"/>
              </a:ext>
            </a:extLst>
          </p:cNvPr>
          <p:cNvSpPr>
            <a:spLocks noGrp="1"/>
          </p:cNvSpPr>
          <p:nvPr>
            <p:ph type="dt" sz="half" idx="10"/>
          </p:nvPr>
        </p:nvSpPr>
        <p:spPr/>
        <p:txBody>
          <a:bodyPr/>
          <a:lstStyle/>
          <a:p>
            <a:fld id="{B236EDFE-BFE2-47FC-A4F5-C5DF0028B706}" type="datetimeFigureOut">
              <a:rPr lang="en-GB" smtClean="0"/>
              <a:t>26/09/2022</a:t>
            </a:fld>
            <a:endParaRPr lang="en-GB"/>
          </a:p>
        </p:txBody>
      </p:sp>
      <p:sp>
        <p:nvSpPr>
          <p:cNvPr id="5" name="Footer Placeholder 4">
            <a:extLst>
              <a:ext uri="{FF2B5EF4-FFF2-40B4-BE49-F238E27FC236}">
                <a16:creationId xmlns:a16="http://schemas.microsoft.com/office/drawing/2014/main" id="{D2919195-502F-B013-6540-4E614C2FA5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5DC3E7-5440-B358-6E01-23EB7AFAA242}"/>
              </a:ext>
            </a:extLst>
          </p:cNvPr>
          <p:cNvSpPr>
            <a:spLocks noGrp="1"/>
          </p:cNvSpPr>
          <p:nvPr>
            <p:ph type="sldNum" sz="quarter" idx="12"/>
          </p:nvPr>
        </p:nvSpPr>
        <p:spPr/>
        <p:txBody>
          <a:bodyPr/>
          <a:lstStyle/>
          <a:p>
            <a:fld id="{794106A3-88CC-45A3-871F-285B07B5411D}" type="slidenum">
              <a:rPr lang="en-GB" smtClean="0"/>
              <a:t>‹#›</a:t>
            </a:fld>
            <a:endParaRPr lang="en-GB"/>
          </a:p>
        </p:txBody>
      </p:sp>
    </p:spTree>
    <p:extLst>
      <p:ext uri="{BB962C8B-B14F-4D97-AF65-F5344CB8AC3E}">
        <p14:creationId xmlns:p14="http://schemas.microsoft.com/office/powerpoint/2010/main" val="3236202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20364-2EC9-88F4-BE6C-55FDB777CF6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45CE01F-E01C-EB2D-AB54-8614055DA31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E42448F-471E-DB67-F2C8-A63BCAEBE8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99FF776-4426-1E15-1FB2-6B8BD34A8AA5}"/>
              </a:ext>
            </a:extLst>
          </p:cNvPr>
          <p:cNvSpPr>
            <a:spLocks noGrp="1"/>
          </p:cNvSpPr>
          <p:nvPr>
            <p:ph type="dt" sz="half" idx="10"/>
          </p:nvPr>
        </p:nvSpPr>
        <p:spPr/>
        <p:txBody>
          <a:bodyPr/>
          <a:lstStyle/>
          <a:p>
            <a:fld id="{B236EDFE-BFE2-47FC-A4F5-C5DF0028B706}" type="datetimeFigureOut">
              <a:rPr lang="en-GB" smtClean="0"/>
              <a:t>26/09/2022</a:t>
            </a:fld>
            <a:endParaRPr lang="en-GB"/>
          </a:p>
        </p:txBody>
      </p:sp>
      <p:sp>
        <p:nvSpPr>
          <p:cNvPr id="6" name="Footer Placeholder 5">
            <a:extLst>
              <a:ext uri="{FF2B5EF4-FFF2-40B4-BE49-F238E27FC236}">
                <a16:creationId xmlns:a16="http://schemas.microsoft.com/office/drawing/2014/main" id="{584242BF-37CF-59A0-F72F-3D09B670057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D0DB05-24B0-3F01-F205-1B732ADD6AAB}"/>
              </a:ext>
            </a:extLst>
          </p:cNvPr>
          <p:cNvSpPr>
            <a:spLocks noGrp="1"/>
          </p:cNvSpPr>
          <p:nvPr>
            <p:ph type="sldNum" sz="quarter" idx="12"/>
          </p:nvPr>
        </p:nvSpPr>
        <p:spPr/>
        <p:txBody>
          <a:bodyPr/>
          <a:lstStyle/>
          <a:p>
            <a:fld id="{794106A3-88CC-45A3-871F-285B07B5411D}" type="slidenum">
              <a:rPr lang="en-GB" smtClean="0"/>
              <a:t>‹#›</a:t>
            </a:fld>
            <a:endParaRPr lang="en-GB"/>
          </a:p>
        </p:txBody>
      </p:sp>
    </p:spTree>
    <p:extLst>
      <p:ext uri="{BB962C8B-B14F-4D97-AF65-F5344CB8AC3E}">
        <p14:creationId xmlns:p14="http://schemas.microsoft.com/office/powerpoint/2010/main" val="141905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15942-D1CB-41CF-5DD1-B8C88043669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09879C9-FA8E-98D8-999D-F59DB4A985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45717E-4094-65FF-9C4F-EB1A95CA695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8848AC9-BB0D-A6D9-A9DE-16407A44DD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EC8754-F683-A525-C236-35D38FEDAF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2A9251E-6DAA-360B-95AF-2F9A641CB094}"/>
              </a:ext>
            </a:extLst>
          </p:cNvPr>
          <p:cNvSpPr>
            <a:spLocks noGrp="1"/>
          </p:cNvSpPr>
          <p:nvPr>
            <p:ph type="dt" sz="half" idx="10"/>
          </p:nvPr>
        </p:nvSpPr>
        <p:spPr/>
        <p:txBody>
          <a:bodyPr/>
          <a:lstStyle/>
          <a:p>
            <a:fld id="{B236EDFE-BFE2-47FC-A4F5-C5DF0028B706}" type="datetimeFigureOut">
              <a:rPr lang="en-GB" smtClean="0"/>
              <a:t>26/09/2022</a:t>
            </a:fld>
            <a:endParaRPr lang="en-GB"/>
          </a:p>
        </p:txBody>
      </p:sp>
      <p:sp>
        <p:nvSpPr>
          <p:cNvPr id="8" name="Footer Placeholder 7">
            <a:extLst>
              <a:ext uri="{FF2B5EF4-FFF2-40B4-BE49-F238E27FC236}">
                <a16:creationId xmlns:a16="http://schemas.microsoft.com/office/drawing/2014/main" id="{311D86DC-4E91-4E1E-318E-95BBA805D19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9047631-2688-FCF1-51D1-709D36489F4A}"/>
              </a:ext>
            </a:extLst>
          </p:cNvPr>
          <p:cNvSpPr>
            <a:spLocks noGrp="1"/>
          </p:cNvSpPr>
          <p:nvPr>
            <p:ph type="sldNum" sz="quarter" idx="12"/>
          </p:nvPr>
        </p:nvSpPr>
        <p:spPr/>
        <p:txBody>
          <a:bodyPr/>
          <a:lstStyle/>
          <a:p>
            <a:fld id="{794106A3-88CC-45A3-871F-285B07B5411D}" type="slidenum">
              <a:rPr lang="en-GB" smtClean="0"/>
              <a:t>‹#›</a:t>
            </a:fld>
            <a:endParaRPr lang="en-GB"/>
          </a:p>
        </p:txBody>
      </p:sp>
    </p:spTree>
    <p:extLst>
      <p:ext uri="{BB962C8B-B14F-4D97-AF65-F5344CB8AC3E}">
        <p14:creationId xmlns:p14="http://schemas.microsoft.com/office/powerpoint/2010/main" val="448484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F1441-88D1-0386-6D89-5632A175DD6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47996A8-458A-9232-58BE-727F3CE753CF}"/>
              </a:ext>
            </a:extLst>
          </p:cNvPr>
          <p:cNvSpPr>
            <a:spLocks noGrp="1"/>
          </p:cNvSpPr>
          <p:nvPr>
            <p:ph type="dt" sz="half" idx="10"/>
          </p:nvPr>
        </p:nvSpPr>
        <p:spPr/>
        <p:txBody>
          <a:bodyPr/>
          <a:lstStyle/>
          <a:p>
            <a:fld id="{B236EDFE-BFE2-47FC-A4F5-C5DF0028B706}" type="datetimeFigureOut">
              <a:rPr lang="en-GB" smtClean="0"/>
              <a:t>26/09/2022</a:t>
            </a:fld>
            <a:endParaRPr lang="en-GB"/>
          </a:p>
        </p:txBody>
      </p:sp>
      <p:sp>
        <p:nvSpPr>
          <p:cNvPr id="4" name="Footer Placeholder 3">
            <a:extLst>
              <a:ext uri="{FF2B5EF4-FFF2-40B4-BE49-F238E27FC236}">
                <a16:creationId xmlns:a16="http://schemas.microsoft.com/office/drawing/2014/main" id="{3E843A86-0789-17A1-48BF-10880117A6A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807A468-D4C0-7E7A-9182-E260D8D0175A}"/>
              </a:ext>
            </a:extLst>
          </p:cNvPr>
          <p:cNvSpPr>
            <a:spLocks noGrp="1"/>
          </p:cNvSpPr>
          <p:nvPr>
            <p:ph type="sldNum" sz="quarter" idx="12"/>
          </p:nvPr>
        </p:nvSpPr>
        <p:spPr/>
        <p:txBody>
          <a:bodyPr/>
          <a:lstStyle/>
          <a:p>
            <a:fld id="{794106A3-88CC-45A3-871F-285B07B5411D}" type="slidenum">
              <a:rPr lang="en-GB" smtClean="0"/>
              <a:t>‹#›</a:t>
            </a:fld>
            <a:endParaRPr lang="en-GB"/>
          </a:p>
        </p:txBody>
      </p:sp>
    </p:spTree>
    <p:extLst>
      <p:ext uri="{BB962C8B-B14F-4D97-AF65-F5344CB8AC3E}">
        <p14:creationId xmlns:p14="http://schemas.microsoft.com/office/powerpoint/2010/main" val="3852442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768FC6-D708-00C1-14AB-3F5B22075298}"/>
              </a:ext>
            </a:extLst>
          </p:cNvPr>
          <p:cNvSpPr>
            <a:spLocks noGrp="1"/>
          </p:cNvSpPr>
          <p:nvPr>
            <p:ph type="dt" sz="half" idx="10"/>
          </p:nvPr>
        </p:nvSpPr>
        <p:spPr/>
        <p:txBody>
          <a:bodyPr/>
          <a:lstStyle/>
          <a:p>
            <a:fld id="{B236EDFE-BFE2-47FC-A4F5-C5DF0028B706}" type="datetimeFigureOut">
              <a:rPr lang="en-GB" smtClean="0"/>
              <a:t>26/09/2022</a:t>
            </a:fld>
            <a:endParaRPr lang="en-GB"/>
          </a:p>
        </p:txBody>
      </p:sp>
      <p:sp>
        <p:nvSpPr>
          <p:cNvPr id="3" name="Footer Placeholder 2">
            <a:extLst>
              <a:ext uri="{FF2B5EF4-FFF2-40B4-BE49-F238E27FC236}">
                <a16:creationId xmlns:a16="http://schemas.microsoft.com/office/drawing/2014/main" id="{4F1615A2-3CF7-605C-E30D-F40FDAFE500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C1C0053-E328-B708-37DF-87F62DA07294}"/>
              </a:ext>
            </a:extLst>
          </p:cNvPr>
          <p:cNvSpPr>
            <a:spLocks noGrp="1"/>
          </p:cNvSpPr>
          <p:nvPr>
            <p:ph type="sldNum" sz="quarter" idx="12"/>
          </p:nvPr>
        </p:nvSpPr>
        <p:spPr/>
        <p:txBody>
          <a:bodyPr/>
          <a:lstStyle/>
          <a:p>
            <a:fld id="{794106A3-88CC-45A3-871F-285B07B5411D}" type="slidenum">
              <a:rPr lang="en-GB" smtClean="0"/>
              <a:t>‹#›</a:t>
            </a:fld>
            <a:endParaRPr lang="en-GB"/>
          </a:p>
        </p:txBody>
      </p:sp>
    </p:spTree>
    <p:extLst>
      <p:ext uri="{BB962C8B-B14F-4D97-AF65-F5344CB8AC3E}">
        <p14:creationId xmlns:p14="http://schemas.microsoft.com/office/powerpoint/2010/main" val="1455352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706CF-B50D-AEC0-D523-C93BC60949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F59D53B-628A-DD0B-5F6A-7A051CD0D9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29309A2-9786-0AD6-75B7-BA90DB75AA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8E7C4D-60F0-0D0B-8BA9-DED3CC1DF5B8}"/>
              </a:ext>
            </a:extLst>
          </p:cNvPr>
          <p:cNvSpPr>
            <a:spLocks noGrp="1"/>
          </p:cNvSpPr>
          <p:nvPr>
            <p:ph type="dt" sz="half" idx="10"/>
          </p:nvPr>
        </p:nvSpPr>
        <p:spPr/>
        <p:txBody>
          <a:bodyPr/>
          <a:lstStyle/>
          <a:p>
            <a:fld id="{B236EDFE-BFE2-47FC-A4F5-C5DF0028B706}" type="datetimeFigureOut">
              <a:rPr lang="en-GB" smtClean="0"/>
              <a:t>26/09/2022</a:t>
            </a:fld>
            <a:endParaRPr lang="en-GB"/>
          </a:p>
        </p:txBody>
      </p:sp>
      <p:sp>
        <p:nvSpPr>
          <p:cNvPr id="6" name="Footer Placeholder 5">
            <a:extLst>
              <a:ext uri="{FF2B5EF4-FFF2-40B4-BE49-F238E27FC236}">
                <a16:creationId xmlns:a16="http://schemas.microsoft.com/office/drawing/2014/main" id="{2A7EF22E-0CD1-4365-5202-6DD747202F8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A113CE5-3660-E504-4839-9986E79AEBFB}"/>
              </a:ext>
            </a:extLst>
          </p:cNvPr>
          <p:cNvSpPr>
            <a:spLocks noGrp="1"/>
          </p:cNvSpPr>
          <p:nvPr>
            <p:ph type="sldNum" sz="quarter" idx="12"/>
          </p:nvPr>
        </p:nvSpPr>
        <p:spPr/>
        <p:txBody>
          <a:bodyPr/>
          <a:lstStyle/>
          <a:p>
            <a:fld id="{794106A3-88CC-45A3-871F-285B07B5411D}" type="slidenum">
              <a:rPr lang="en-GB" smtClean="0"/>
              <a:t>‹#›</a:t>
            </a:fld>
            <a:endParaRPr lang="en-GB"/>
          </a:p>
        </p:txBody>
      </p:sp>
    </p:spTree>
    <p:extLst>
      <p:ext uri="{BB962C8B-B14F-4D97-AF65-F5344CB8AC3E}">
        <p14:creationId xmlns:p14="http://schemas.microsoft.com/office/powerpoint/2010/main" val="2010159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B23E2-0837-D5A8-CD75-DD6511133F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9DC7126-79F7-401E-5BB9-5AE525B4A8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E6C83FF-68B1-5F42-1E6E-ABABF2CEBD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A8922E-0EE7-6889-1443-EA7CA3457DD2}"/>
              </a:ext>
            </a:extLst>
          </p:cNvPr>
          <p:cNvSpPr>
            <a:spLocks noGrp="1"/>
          </p:cNvSpPr>
          <p:nvPr>
            <p:ph type="dt" sz="half" idx="10"/>
          </p:nvPr>
        </p:nvSpPr>
        <p:spPr/>
        <p:txBody>
          <a:bodyPr/>
          <a:lstStyle/>
          <a:p>
            <a:fld id="{B236EDFE-BFE2-47FC-A4F5-C5DF0028B706}" type="datetimeFigureOut">
              <a:rPr lang="en-GB" smtClean="0"/>
              <a:t>26/09/2022</a:t>
            </a:fld>
            <a:endParaRPr lang="en-GB"/>
          </a:p>
        </p:txBody>
      </p:sp>
      <p:sp>
        <p:nvSpPr>
          <p:cNvPr id="6" name="Footer Placeholder 5">
            <a:extLst>
              <a:ext uri="{FF2B5EF4-FFF2-40B4-BE49-F238E27FC236}">
                <a16:creationId xmlns:a16="http://schemas.microsoft.com/office/drawing/2014/main" id="{9FCD699A-F808-1EF0-EB5C-4E42A9B4C96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68D6DA-09F0-E60A-FE19-F1D32C51098D}"/>
              </a:ext>
            </a:extLst>
          </p:cNvPr>
          <p:cNvSpPr>
            <a:spLocks noGrp="1"/>
          </p:cNvSpPr>
          <p:nvPr>
            <p:ph type="sldNum" sz="quarter" idx="12"/>
          </p:nvPr>
        </p:nvSpPr>
        <p:spPr/>
        <p:txBody>
          <a:bodyPr/>
          <a:lstStyle/>
          <a:p>
            <a:fld id="{794106A3-88CC-45A3-871F-285B07B5411D}" type="slidenum">
              <a:rPr lang="en-GB" smtClean="0"/>
              <a:t>‹#›</a:t>
            </a:fld>
            <a:endParaRPr lang="en-GB"/>
          </a:p>
        </p:txBody>
      </p:sp>
    </p:spTree>
    <p:extLst>
      <p:ext uri="{BB962C8B-B14F-4D97-AF65-F5344CB8AC3E}">
        <p14:creationId xmlns:p14="http://schemas.microsoft.com/office/powerpoint/2010/main" val="526608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EA3682-947D-FC75-0A2D-D87187C9E3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286C80B-1B0A-A001-BB93-06025495FD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6C38CD-C1DA-5667-3DD1-AD34B7DCEE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36EDFE-BFE2-47FC-A4F5-C5DF0028B706}" type="datetimeFigureOut">
              <a:rPr lang="en-GB" smtClean="0"/>
              <a:t>26/09/2022</a:t>
            </a:fld>
            <a:endParaRPr lang="en-GB"/>
          </a:p>
        </p:txBody>
      </p:sp>
      <p:sp>
        <p:nvSpPr>
          <p:cNvPr id="5" name="Footer Placeholder 4">
            <a:extLst>
              <a:ext uri="{FF2B5EF4-FFF2-40B4-BE49-F238E27FC236}">
                <a16:creationId xmlns:a16="http://schemas.microsoft.com/office/drawing/2014/main" id="{A2BF9063-DB5F-A63E-C7F3-80417ACD24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248EE4D-1F81-B19C-AAB4-B9513306C6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4106A3-88CC-45A3-871F-285B07B5411D}" type="slidenum">
              <a:rPr lang="en-GB" smtClean="0"/>
              <a:t>‹#›</a:t>
            </a:fld>
            <a:endParaRPr lang="en-GB"/>
          </a:p>
        </p:txBody>
      </p:sp>
    </p:spTree>
    <p:extLst>
      <p:ext uri="{BB962C8B-B14F-4D97-AF65-F5344CB8AC3E}">
        <p14:creationId xmlns:p14="http://schemas.microsoft.com/office/powerpoint/2010/main" val="2287773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4A6836E-C603-43CB-9DA7-89D8E3FA38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96007DD-F9BF-4F0F-B8C6-C514B28419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1B74F2C3-E24F-9172-E3EF-FB3A14D11264}"/>
              </a:ext>
            </a:extLst>
          </p:cNvPr>
          <p:cNvSpPr>
            <a:spLocks noGrp="1"/>
          </p:cNvSpPr>
          <p:nvPr>
            <p:ph type="ctrTitle"/>
          </p:nvPr>
        </p:nvSpPr>
        <p:spPr>
          <a:xfrm>
            <a:off x="753925" y="1321056"/>
            <a:ext cx="10684151" cy="1991979"/>
          </a:xfrm>
        </p:spPr>
        <p:txBody>
          <a:bodyPr anchor="b">
            <a:normAutofit/>
          </a:bodyPr>
          <a:lstStyle/>
          <a:p>
            <a:r>
              <a:rPr lang="en-GB" sz="5200" dirty="0">
                <a:solidFill>
                  <a:schemeClr val="tx2"/>
                </a:solidFill>
              </a:rPr>
              <a:t>Residential Leadership Group</a:t>
            </a:r>
          </a:p>
        </p:txBody>
      </p:sp>
      <p:sp>
        <p:nvSpPr>
          <p:cNvPr id="3" name="Subtitle 2">
            <a:extLst>
              <a:ext uri="{FF2B5EF4-FFF2-40B4-BE49-F238E27FC236}">
                <a16:creationId xmlns:a16="http://schemas.microsoft.com/office/drawing/2014/main" id="{0BB579ED-AC21-0735-1D3C-F398325ACF4C}"/>
              </a:ext>
            </a:extLst>
          </p:cNvPr>
          <p:cNvSpPr>
            <a:spLocks noGrp="1"/>
          </p:cNvSpPr>
          <p:nvPr>
            <p:ph type="subTitle" idx="1"/>
          </p:nvPr>
        </p:nvSpPr>
        <p:spPr>
          <a:xfrm>
            <a:off x="1361395" y="3525490"/>
            <a:ext cx="9469211" cy="865639"/>
          </a:xfrm>
        </p:spPr>
        <p:txBody>
          <a:bodyPr anchor="t">
            <a:normAutofit lnSpcReduction="10000"/>
          </a:bodyPr>
          <a:lstStyle/>
          <a:p>
            <a:r>
              <a:rPr lang="en-GB" dirty="0">
                <a:solidFill>
                  <a:schemeClr val="tx2"/>
                </a:solidFill>
              </a:rPr>
              <a:t>September 26</a:t>
            </a:r>
            <a:r>
              <a:rPr lang="en-GB" baseline="30000" dirty="0">
                <a:solidFill>
                  <a:schemeClr val="tx2"/>
                </a:solidFill>
              </a:rPr>
              <a:t>th</a:t>
            </a:r>
            <a:r>
              <a:rPr lang="en-GB" dirty="0">
                <a:solidFill>
                  <a:schemeClr val="tx2"/>
                </a:solidFill>
              </a:rPr>
              <a:t> 2022</a:t>
            </a:r>
          </a:p>
          <a:p>
            <a:r>
              <a:rPr lang="en-GB" dirty="0">
                <a:solidFill>
                  <a:schemeClr val="tx2"/>
                </a:solidFill>
              </a:rPr>
              <a:t>John Woodhouse / Chris Freestone </a:t>
            </a:r>
          </a:p>
        </p:txBody>
      </p:sp>
      <p:grpSp>
        <p:nvGrpSpPr>
          <p:cNvPr id="12" name="Group 11">
            <a:extLst>
              <a:ext uri="{FF2B5EF4-FFF2-40B4-BE49-F238E27FC236}">
                <a16:creationId xmlns:a16="http://schemas.microsoft.com/office/drawing/2014/main" id="{8A0FAFCA-5C96-453B-83B7-A9AEF7F1896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4A0F84AE-A24D-4353-B1BA-BD80DAA38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F093259-3E74-43A1-944B-B106C8105E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AA28A35-1E54-4054-BB95-42FAFA13A9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BA3A17F-F3BD-4B94-9CC8-006700210F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CD0398DD-AD75-4E2B-A3C6-35073082A8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456265" y="3658536"/>
            <a:ext cx="3655725" cy="2743201"/>
            <a:chOff x="-305" y="-1"/>
            <a:chExt cx="3832880" cy="2876136"/>
          </a:xfrm>
        </p:grpSpPr>
        <p:sp>
          <p:nvSpPr>
            <p:cNvPr id="19" name="Freeform: Shape 18">
              <a:extLst>
                <a:ext uri="{FF2B5EF4-FFF2-40B4-BE49-F238E27FC236}">
                  <a16:creationId xmlns:a16="http://schemas.microsoft.com/office/drawing/2014/main" id="{03E4F247-A844-4CD1-A37E-B7EA0DA2D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E2387B1B-D4D3-493F-8D7A-C7A89DBD4A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C3404477-1F13-4859-84DA-12A303AC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1B8C62FD-B708-4F00-80BB-1250C6011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icture 3">
            <a:extLst>
              <a:ext uri="{FF2B5EF4-FFF2-40B4-BE49-F238E27FC236}">
                <a16:creationId xmlns:a16="http://schemas.microsoft.com/office/drawing/2014/main" id="{87071263-1064-6297-6054-0ED26195EC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9295" y="5491224"/>
            <a:ext cx="2056130" cy="950595"/>
          </a:xfrm>
          <a:prstGeom prst="rect">
            <a:avLst/>
          </a:prstGeom>
        </p:spPr>
      </p:pic>
    </p:spTree>
    <p:extLst>
      <p:ext uri="{BB962C8B-B14F-4D97-AF65-F5344CB8AC3E}">
        <p14:creationId xmlns:p14="http://schemas.microsoft.com/office/powerpoint/2010/main" val="2596237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A6CEA-245C-0CB3-F8E5-DD815CE777EA}"/>
              </a:ext>
            </a:extLst>
          </p:cNvPr>
          <p:cNvSpPr>
            <a:spLocks noGrp="1"/>
          </p:cNvSpPr>
          <p:nvPr>
            <p:ph type="title"/>
          </p:nvPr>
        </p:nvSpPr>
        <p:spPr>
          <a:xfrm>
            <a:off x="838200" y="365125"/>
            <a:ext cx="10515600" cy="6301489"/>
          </a:xfrm>
        </p:spPr>
        <p:txBody>
          <a:bodyPr/>
          <a:lstStyle/>
          <a:p>
            <a:r>
              <a:rPr lang="en-GB" sz="3200" dirty="0"/>
              <a:t>Barriers to effective workforce development planning –</a:t>
            </a:r>
            <a:br>
              <a:rPr lang="en-GB" sz="3200" dirty="0"/>
            </a:br>
            <a:br>
              <a:rPr lang="en-GB" sz="3200" dirty="0"/>
            </a:br>
            <a:r>
              <a:rPr lang="en-GB" sz="3200" dirty="0"/>
              <a:t>- recruitment</a:t>
            </a:r>
            <a:br>
              <a:rPr lang="en-GB" sz="3200" dirty="0"/>
            </a:br>
            <a:r>
              <a:rPr lang="en-GB" sz="3200" dirty="0"/>
              <a:t>- finance</a:t>
            </a:r>
            <a:br>
              <a:rPr lang="en-GB" sz="3200" dirty="0"/>
            </a:br>
            <a:r>
              <a:rPr lang="en-GB" sz="3200" dirty="0"/>
              <a:t>- cost of living</a:t>
            </a:r>
            <a:br>
              <a:rPr lang="en-GB" sz="3200" dirty="0"/>
            </a:br>
            <a:r>
              <a:rPr lang="en-GB" sz="3200" dirty="0"/>
              <a:t>- training and additional costs </a:t>
            </a:r>
            <a:br>
              <a:rPr lang="en-GB" sz="3200" dirty="0"/>
            </a:br>
            <a:br>
              <a:rPr lang="en-GB" sz="3200" dirty="0"/>
            </a:br>
            <a:r>
              <a:rPr lang="en-GB" sz="3200"/>
              <a:t>anything else?</a:t>
            </a:r>
            <a:br>
              <a:rPr lang="en-GB" dirty="0"/>
            </a:br>
            <a:endParaRPr lang="en-GB" dirty="0"/>
          </a:p>
        </p:txBody>
      </p:sp>
      <p:pic>
        <p:nvPicPr>
          <p:cNvPr id="4" name="Content Placeholder 3">
            <a:extLst>
              <a:ext uri="{FF2B5EF4-FFF2-40B4-BE49-F238E27FC236}">
                <a16:creationId xmlns:a16="http://schemas.microsoft.com/office/drawing/2014/main" id="{5313F013-7B08-D1CE-111F-8BD08D5EB9AF}"/>
              </a:ext>
            </a:extLst>
          </p:cNvPr>
          <p:cNvPicPr>
            <a:picLocks noGrp="1" noChangeAspect="1"/>
          </p:cNvPicPr>
          <p:nvPr>
            <p:ph idx="1"/>
          </p:nvPr>
        </p:nvPicPr>
        <p:blipFill>
          <a:blip r:embed="rId2"/>
          <a:stretch>
            <a:fillRect/>
          </a:stretch>
        </p:blipFill>
        <p:spPr>
          <a:xfrm>
            <a:off x="9744011" y="5541817"/>
            <a:ext cx="2060627" cy="951058"/>
          </a:xfrm>
          <a:prstGeom prst="rect">
            <a:avLst/>
          </a:prstGeom>
        </p:spPr>
      </p:pic>
    </p:spTree>
    <p:extLst>
      <p:ext uri="{BB962C8B-B14F-4D97-AF65-F5344CB8AC3E}">
        <p14:creationId xmlns:p14="http://schemas.microsoft.com/office/powerpoint/2010/main" val="797329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0F583-531D-D66E-C4CC-D141D9C3E76B}"/>
              </a:ext>
            </a:extLst>
          </p:cNvPr>
          <p:cNvSpPr>
            <a:spLocks noGrp="1"/>
          </p:cNvSpPr>
          <p:nvPr>
            <p:ph type="title"/>
          </p:nvPr>
        </p:nvSpPr>
        <p:spPr>
          <a:xfrm>
            <a:off x="838200" y="365125"/>
            <a:ext cx="10515600" cy="4704960"/>
          </a:xfrm>
        </p:spPr>
        <p:txBody>
          <a:bodyPr/>
          <a:lstStyle/>
          <a:p>
            <a:r>
              <a:rPr lang="en-GB" dirty="0"/>
              <a:t>Workforce development plan – why ?</a:t>
            </a:r>
            <a:br>
              <a:rPr lang="en-GB" dirty="0"/>
            </a:br>
            <a:br>
              <a:rPr lang="en-GB" dirty="0"/>
            </a:br>
            <a:r>
              <a:rPr lang="en-GB" dirty="0"/>
              <a:t>Discussion as a starting point</a:t>
            </a:r>
            <a:br>
              <a:rPr lang="en-GB" dirty="0"/>
            </a:br>
            <a:endParaRPr lang="en-GB" dirty="0"/>
          </a:p>
        </p:txBody>
      </p:sp>
      <p:pic>
        <p:nvPicPr>
          <p:cNvPr id="5" name="Content Placeholder 4">
            <a:extLst>
              <a:ext uri="{FF2B5EF4-FFF2-40B4-BE49-F238E27FC236}">
                <a16:creationId xmlns:a16="http://schemas.microsoft.com/office/drawing/2014/main" id="{24C0B649-4699-B069-A747-4959DAB8279A}"/>
              </a:ext>
            </a:extLst>
          </p:cNvPr>
          <p:cNvPicPr>
            <a:picLocks noGrp="1" noChangeAspect="1"/>
          </p:cNvPicPr>
          <p:nvPr>
            <p:ph idx="1"/>
          </p:nvPr>
        </p:nvPicPr>
        <p:blipFill>
          <a:blip r:embed="rId2"/>
          <a:stretch>
            <a:fillRect/>
          </a:stretch>
        </p:blipFill>
        <p:spPr>
          <a:xfrm>
            <a:off x="9793135" y="5070085"/>
            <a:ext cx="2054530" cy="951058"/>
          </a:xfrm>
          <a:prstGeom prst="rect">
            <a:avLst/>
          </a:prstGeom>
        </p:spPr>
      </p:pic>
    </p:spTree>
    <p:extLst>
      <p:ext uri="{BB962C8B-B14F-4D97-AF65-F5344CB8AC3E}">
        <p14:creationId xmlns:p14="http://schemas.microsoft.com/office/powerpoint/2010/main" val="599534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001EC-6C04-4DFD-B1C0-8B931126DE04}"/>
              </a:ext>
            </a:extLst>
          </p:cNvPr>
          <p:cNvSpPr>
            <a:spLocks noGrp="1"/>
          </p:cNvSpPr>
          <p:nvPr>
            <p:ph type="title"/>
          </p:nvPr>
        </p:nvSpPr>
        <p:spPr/>
        <p:txBody>
          <a:bodyPr/>
          <a:lstStyle/>
          <a:p>
            <a:r>
              <a:rPr lang="en-GB" dirty="0"/>
              <a:t>Think about it ….</a:t>
            </a:r>
          </a:p>
        </p:txBody>
      </p:sp>
      <p:sp>
        <p:nvSpPr>
          <p:cNvPr id="3" name="Content Placeholder 2">
            <a:extLst>
              <a:ext uri="{FF2B5EF4-FFF2-40B4-BE49-F238E27FC236}">
                <a16:creationId xmlns:a16="http://schemas.microsoft.com/office/drawing/2014/main" id="{F42FC01C-0DDE-540F-952B-84D26A66FF64}"/>
              </a:ext>
            </a:extLst>
          </p:cNvPr>
          <p:cNvSpPr>
            <a:spLocks noGrp="1"/>
          </p:cNvSpPr>
          <p:nvPr>
            <p:ph idx="1"/>
          </p:nvPr>
        </p:nvSpPr>
        <p:spPr/>
        <p:txBody>
          <a:bodyPr/>
          <a:lstStyle/>
          <a:p>
            <a:r>
              <a:rPr lang="en-GB" dirty="0"/>
              <a:t>Spend 5 minutes and note why NOT having a workforce development plan will give rise to issues across the board – not just with the regulator . </a:t>
            </a:r>
          </a:p>
          <a:p>
            <a:endParaRPr lang="en-GB" dirty="0"/>
          </a:p>
          <a:p>
            <a:r>
              <a:rPr lang="en-GB" dirty="0"/>
              <a:t>Feedback</a:t>
            </a:r>
          </a:p>
        </p:txBody>
      </p:sp>
      <p:pic>
        <p:nvPicPr>
          <p:cNvPr id="4" name="Picture 3">
            <a:extLst>
              <a:ext uri="{FF2B5EF4-FFF2-40B4-BE49-F238E27FC236}">
                <a16:creationId xmlns:a16="http://schemas.microsoft.com/office/drawing/2014/main" id="{B5BA470A-9793-787A-7727-A04EAB0B7DEE}"/>
              </a:ext>
            </a:extLst>
          </p:cNvPr>
          <p:cNvPicPr>
            <a:picLocks noChangeAspect="1"/>
          </p:cNvPicPr>
          <p:nvPr/>
        </p:nvPicPr>
        <p:blipFill>
          <a:blip r:embed="rId2"/>
          <a:stretch>
            <a:fillRect/>
          </a:stretch>
        </p:blipFill>
        <p:spPr>
          <a:xfrm>
            <a:off x="9661055" y="5225905"/>
            <a:ext cx="2054530" cy="951058"/>
          </a:xfrm>
          <a:prstGeom prst="rect">
            <a:avLst/>
          </a:prstGeom>
        </p:spPr>
      </p:pic>
    </p:spTree>
    <p:extLst>
      <p:ext uri="{BB962C8B-B14F-4D97-AF65-F5344CB8AC3E}">
        <p14:creationId xmlns:p14="http://schemas.microsoft.com/office/powerpoint/2010/main" val="597279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86D03-57C4-A09D-BC40-9AC7367A3082}"/>
              </a:ext>
            </a:extLst>
          </p:cNvPr>
          <p:cNvSpPr>
            <a:spLocks noGrp="1"/>
          </p:cNvSpPr>
          <p:nvPr>
            <p:ph type="title"/>
          </p:nvPr>
        </p:nvSpPr>
        <p:spPr/>
        <p:txBody>
          <a:bodyPr/>
          <a:lstStyle/>
          <a:p>
            <a:r>
              <a:rPr lang="en-GB" dirty="0"/>
              <a:t>Issues…</a:t>
            </a:r>
          </a:p>
        </p:txBody>
      </p:sp>
      <p:sp>
        <p:nvSpPr>
          <p:cNvPr id="3" name="Content Placeholder 2">
            <a:extLst>
              <a:ext uri="{FF2B5EF4-FFF2-40B4-BE49-F238E27FC236}">
                <a16:creationId xmlns:a16="http://schemas.microsoft.com/office/drawing/2014/main" id="{EEA8C642-F852-1388-79C0-A1914AAA936F}"/>
              </a:ext>
            </a:extLst>
          </p:cNvPr>
          <p:cNvSpPr>
            <a:spLocks noGrp="1"/>
          </p:cNvSpPr>
          <p:nvPr>
            <p:ph idx="1"/>
          </p:nvPr>
        </p:nvSpPr>
        <p:spPr/>
        <p:txBody>
          <a:bodyPr/>
          <a:lstStyle/>
          <a:p>
            <a:r>
              <a:rPr lang="en-GB" dirty="0"/>
              <a:t>Regulatory breach</a:t>
            </a:r>
          </a:p>
          <a:p>
            <a:r>
              <a:rPr lang="en-GB" dirty="0"/>
              <a:t>Should link to the overall strategic plan for the home / organisation- lacking one gives the message that you do not hold a strategic view</a:t>
            </a:r>
          </a:p>
          <a:p>
            <a:r>
              <a:rPr lang="en-GB" dirty="0"/>
              <a:t>Absent or incomplete plan shows that you are not making explicit links to your Statement of Purpose</a:t>
            </a:r>
          </a:p>
          <a:p>
            <a:r>
              <a:rPr lang="en-GB" dirty="0"/>
              <a:t>Indicates that you do not have a “joined up approach “ and are being reactive, especially around training</a:t>
            </a:r>
          </a:p>
          <a:p>
            <a:r>
              <a:rPr lang="en-GB" dirty="0"/>
              <a:t>Can show that you are not making consistent links to recruitment – risk of not recruiting a breadth of skills / experience to your team</a:t>
            </a:r>
          </a:p>
        </p:txBody>
      </p:sp>
    </p:spTree>
    <p:extLst>
      <p:ext uri="{BB962C8B-B14F-4D97-AF65-F5344CB8AC3E}">
        <p14:creationId xmlns:p14="http://schemas.microsoft.com/office/powerpoint/2010/main" val="4275450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5C87E-B0DB-E17B-5F4A-24F25D91CC9F}"/>
              </a:ext>
            </a:extLst>
          </p:cNvPr>
          <p:cNvSpPr>
            <a:spLocks noGrp="1"/>
          </p:cNvSpPr>
          <p:nvPr>
            <p:ph type="title"/>
          </p:nvPr>
        </p:nvSpPr>
        <p:spPr/>
        <p:txBody>
          <a:bodyPr/>
          <a:lstStyle/>
          <a:p>
            <a:r>
              <a:rPr lang="en-GB" dirty="0"/>
              <a:t>Issues….</a:t>
            </a:r>
          </a:p>
        </p:txBody>
      </p:sp>
      <p:sp>
        <p:nvSpPr>
          <p:cNvPr id="3" name="Content Placeholder 2">
            <a:extLst>
              <a:ext uri="{FF2B5EF4-FFF2-40B4-BE49-F238E27FC236}">
                <a16:creationId xmlns:a16="http://schemas.microsoft.com/office/drawing/2014/main" id="{1AB9C904-DC3E-E043-49CD-A43333B3ACEF}"/>
              </a:ext>
            </a:extLst>
          </p:cNvPr>
          <p:cNvSpPr>
            <a:spLocks noGrp="1"/>
          </p:cNvSpPr>
          <p:nvPr>
            <p:ph idx="1"/>
          </p:nvPr>
        </p:nvSpPr>
        <p:spPr/>
        <p:txBody>
          <a:bodyPr/>
          <a:lstStyle/>
          <a:p>
            <a:r>
              <a:rPr lang="en-GB" dirty="0"/>
              <a:t>Not matching staff profiles to the needs of the young people and the Statement of Purpose</a:t>
            </a:r>
          </a:p>
          <a:p>
            <a:endParaRPr lang="en-GB" dirty="0"/>
          </a:p>
          <a:p>
            <a:endParaRPr lang="en-GB" dirty="0"/>
          </a:p>
          <a:p>
            <a:endParaRPr lang="en-GB" dirty="0"/>
          </a:p>
          <a:p>
            <a:r>
              <a:rPr lang="en-GB" dirty="0"/>
              <a:t>So a key document which indicates your grasp of a strategic approach, weaving the development plan through all aspects of the service / organisation.   </a:t>
            </a:r>
          </a:p>
        </p:txBody>
      </p:sp>
    </p:spTree>
    <p:extLst>
      <p:ext uri="{BB962C8B-B14F-4D97-AF65-F5344CB8AC3E}">
        <p14:creationId xmlns:p14="http://schemas.microsoft.com/office/powerpoint/2010/main" val="3609311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2BAB1-F7CD-9EF5-B791-36294D4CEF29}"/>
              </a:ext>
            </a:extLst>
          </p:cNvPr>
          <p:cNvSpPr>
            <a:spLocks noGrp="1"/>
          </p:cNvSpPr>
          <p:nvPr>
            <p:ph type="title"/>
          </p:nvPr>
        </p:nvSpPr>
        <p:spPr/>
        <p:txBody>
          <a:bodyPr/>
          <a:lstStyle/>
          <a:p>
            <a:r>
              <a:rPr lang="en-GB" dirty="0"/>
              <a:t>SCIE definition</a:t>
            </a:r>
          </a:p>
        </p:txBody>
      </p:sp>
      <p:sp>
        <p:nvSpPr>
          <p:cNvPr id="3" name="Content Placeholder 2">
            <a:extLst>
              <a:ext uri="{FF2B5EF4-FFF2-40B4-BE49-F238E27FC236}">
                <a16:creationId xmlns:a16="http://schemas.microsoft.com/office/drawing/2014/main" id="{B4B792FB-5C0F-1869-530C-33E2349CFE21}"/>
              </a:ext>
            </a:extLst>
          </p:cNvPr>
          <p:cNvSpPr>
            <a:spLocks noGrp="1"/>
          </p:cNvSpPr>
          <p:nvPr>
            <p:ph idx="1"/>
          </p:nvPr>
        </p:nvSpPr>
        <p:spPr/>
        <p:txBody>
          <a:bodyPr/>
          <a:lstStyle/>
          <a:p>
            <a:r>
              <a:rPr lang="en-US" dirty="0"/>
              <a:t>What is workforce development in social care?</a:t>
            </a:r>
          </a:p>
          <a:p>
            <a:r>
              <a:rPr lang="en-US" dirty="0"/>
              <a:t>Workforce development helps to identify current trends and forecast future workforce structures that can help to meet service delivery requirements. This in turn can lead to the development and implementation of skills sets to raise </a:t>
            </a:r>
            <a:r>
              <a:rPr lang="en-US" dirty="0" err="1"/>
              <a:t>labour</a:t>
            </a:r>
            <a:r>
              <a:rPr lang="en-US" dirty="0"/>
              <a:t> productivity and increase social inclusion</a:t>
            </a:r>
          </a:p>
          <a:p>
            <a:endParaRPr lang="en-US" dirty="0"/>
          </a:p>
          <a:p>
            <a:r>
              <a:rPr lang="en-US" dirty="0"/>
              <a:t>How else may you define it ? </a:t>
            </a:r>
            <a:endParaRPr lang="en-GB" dirty="0"/>
          </a:p>
        </p:txBody>
      </p:sp>
    </p:spTree>
    <p:extLst>
      <p:ext uri="{BB962C8B-B14F-4D97-AF65-F5344CB8AC3E}">
        <p14:creationId xmlns:p14="http://schemas.microsoft.com/office/powerpoint/2010/main" val="2452431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60FEF-0423-E7A7-A6D3-93B99C760E74}"/>
              </a:ext>
            </a:extLst>
          </p:cNvPr>
          <p:cNvSpPr>
            <a:spLocks noGrp="1"/>
          </p:cNvSpPr>
          <p:nvPr>
            <p:ph type="title"/>
          </p:nvPr>
        </p:nvSpPr>
        <p:spPr>
          <a:xfrm>
            <a:off x="838200" y="365125"/>
            <a:ext cx="10515600" cy="6011618"/>
          </a:xfrm>
        </p:spPr>
        <p:txBody>
          <a:bodyPr>
            <a:normAutofit fontScale="90000"/>
          </a:bodyPr>
          <a:lstStyle/>
          <a:p>
            <a:r>
              <a:rPr lang="en-US" dirty="0"/>
              <a:t>The five core workforce planning steps</a:t>
            </a:r>
            <a:br>
              <a:rPr lang="en-US" dirty="0"/>
            </a:br>
            <a:r>
              <a:rPr lang="en-US" dirty="0"/>
              <a:t>1.Deciding strategic direction and goals. Workforce planning is a top-down process requiring clear </a:t>
            </a:r>
            <a:r>
              <a:rPr lang="en-US" dirty="0" err="1"/>
              <a:t>organisational</a:t>
            </a:r>
            <a:r>
              <a:rPr lang="en-US" dirty="0"/>
              <a:t> direction and defined strategic goals to inform and guide future decisions. ...</a:t>
            </a:r>
            <a:br>
              <a:rPr lang="en-US" dirty="0"/>
            </a:br>
            <a:r>
              <a:rPr lang="en-US" dirty="0"/>
              <a:t>2.Analyse existing workforce. ...</a:t>
            </a:r>
            <a:br>
              <a:rPr lang="en-US" dirty="0"/>
            </a:br>
            <a:r>
              <a:rPr lang="en-US" dirty="0"/>
              <a:t>3.Develop your plan. ...</a:t>
            </a:r>
            <a:br>
              <a:rPr lang="en-US" dirty="0"/>
            </a:br>
            <a:r>
              <a:rPr lang="en-US" dirty="0"/>
              <a:t>4.Implement workforce planning. ...</a:t>
            </a:r>
            <a:br>
              <a:rPr lang="en-US" dirty="0"/>
            </a:br>
            <a:r>
              <a:rPr lang="en-US" dirty="0"/>
              <a:t>5.Monitor result and keep monitoring</a:t>
            </a:r>
            <a:endParaRPr lang="en-GB" dirty="0"/>
          </a:p>
        </p:txBody>
      </p:sp>
      <p:pic>
        <p:nvPicPr>
          <p:cNvPr id="5" name="Content Placeholder 4">
            <a:extLst>
              <a:ext uri="{FF2B5EF4-FFF2-40B4-BE49-F238E27FC236}">
                <a16:creationId xmlns:a16="http://schemas.microsoft.com/office/drawing/2014/main" id="{DCF0F433-C22F-9D18-77FE-9385038739B3}"/>
              </a:ext>
            </a:extLst>
          </p:cNvPr>
          <p:cNvPicPr>
            <a:picLocks noGrp="1" noChangeAspect="1"/>
          </p:cNvPicPr>
          <p:nvPr>
            <p:ph idx="1"/>
          </p:nvPr>
        </p:nvPicPr>
        <p:blipFill>
          <a:blip r:embed="rId3"/>
          <a:stretch>
            <a:fillRect/>
          </a:stretch>
        </p:blipFill>
        <p:spPr>
          <a:xfrm>
            <a:off x="9485286" y="5425685"/>
            <a:ext cx="2060627" cy="951058"/>
          </a:xfrm>
          <a:prstGeom prst="rect">
            <a:avLst/>
          </a:prstGeom>
        </p:spPr>
      </p:pic>
    </p:spTree>
    <p:extLst>
      <p:ext uri="{BB962C8B-B14F-4D97-AF65-F5344CB8AC3E}">
        <p14:creationId xmlns:p14="http://schemas.microsoft.com/office/powerpoint/2010/main" val="2204208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10E61-FF7C-2129-9392-31892A8D6ECA}"/>
              </a:ext>
            </a:extLst>
          </p:cNvPr>
          <p:cNvSpPr>
            <a:spLocks noGrp="1"/>
          </p:cNvSpPr>
          <p:nvPr>
            <p:ph type="title"/>
          </p:nvPr>
        </p:nvSpPr>
        <p:spPr>
          <a:xfrm>
            <a:off x="838200" y="365125"/>
            <a:ext cx="10515600" cy="5426075"/>
          </a:xfrm>
        </p:spPr>
        <p:txBody>
          <a:bodyPr>
            <a:normAutofit/>
          </a:bodyPr>
          <a:lstStyle/>
          <a:p>
            <a:r>
              <a:rPr lang="en-GB" dirty="0"/>
              <a:t>What could / should be in the plan ?</a:t>
            </a:r>
            <a:br>
              <a:rPr lang="en-GB" dirty="0"/>
            </a:br>
            <a:br>
              <a:rPr lang="en-GB" dirty="0"/>
            </a:br>
            <a:r>
              <a:rPr lang="en-GB" dirty="0"/>
              <a:t>Small groups- discuss for 10 minutes and feedback </a:t>
            </a:r>
            <a:br>
              <a:rPr lang="en-GB" dirty="0"/>
            </a:br>
            <a:br>
              <a:rPr lang="en-GB" dirty="0"/>
            </a:br>
            <a:endParaRPr lang="en-GB" dirty="0"/>
          </a:p>
        </p:txBody>
      </p:sp>
      <p:pic>
        <p:nvPicPr>
          <p:cNvPr id="4" name="Content Placeholder 3">
            <a:extLst>
              <a:ext uri="{FF2B5EF4-FFF2-40B4-BE49-F238E27FC236}">
                <a16:creationId xmlns:a16="http://schemas.microsoft.com/office/drawing/2014/main" id="{55B70C4F-B6CA-8F89-35F9-D736A2DE1D37}"/>
              </a:ext>
            </a:extLst>
          </p:cNvPr>
          <p:cNvPicPr>
            <a:picLocks noGrp="1" noChangeAspect="1"/>
          </p:cNvPicPr>
          <p:nvPr>
            <p:ph idx="1"/>
          </p:nvPr>
        </p:nvPicPr>
        <p:blipFill>
          <a:blip r:embed="rId2"/>
          <a:stretch>
            <a:fillRect/>
          </a:stretch>
        </p:blipFill>
        <p:spPr>
          <a:xfrm>
            <a:off x="9732175" y="5541817"/>
            <a:ext cx="2054530" cy="951058"/>
          </a:xfrm>
          <a:prstGeom prst="rect">
            <a:avLst/>
          </a:prstGeom>
        </p:spPr>
      </p:pic>
    </p:spTree>
    <p:extLst>
      <p:ext uri="{BB962C8B-B14F-4D97-AF65-F5344CB8AC3E}">
        <p14:creationId xmlns:p14="http://schemas.microsoft.com/office/powerpoint/2010/main" val="4168110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A6CEA-245C-0CB3-F8E5-DD815CE777EA}"/>
              </a:ext>
            </a:extLst>
          </p:cNvPr>
          <p:cNvSpPr>
            <a:spLocks noGrp="1"/>
          </p:cNvSpPr>
          <p:nvPr>
            <p:ph type="title"/>
          </p:nvPr>
        </p:nvSpPr>
        <p:spPr>
          <a:xfrm>
            <a:off x="838200" y="365125"/>
            <a:ext cx="10515600" cy="6577935"/>
          </a:xfrm>
        </p:spPr>
        <p:txBody>
          <a:bodyPr>
            <a:normAutofit/>
          </a:bodyPr>
          <a:lstStyle/>
          <a:p>
            <a:r>
              <a:rPr lang="en-GB" sz="2800" dirty="0"/>
              <a:t>Plan for :</a:t>
            </a:r>
            <a:br>
              <a:rPr lang="en-GB" sz="2800" dirty="0"/>
            </a:br>
            <a:r>
              <a:rPr lang="en-GB" sz="2800" dirty="0"/>
              <a:t>1. narrative around the vision , ethos , values of the home and the strategic link to all aspects of development.</a:t>
            </a:r>
            <a:br>
              <a:rPr lang="en-GB" sz="2800" dirty="0"/>
            </a:br>
            <a:r>
              <a:rPr lang="en-GB" sz="2800" dirty="0"/>
              <a:t>2.ensure that the plan reflects the young people – skills , training , </a:t>
            </a:r>
            <a:r>
              <a:rPr lang="en-GB" sz="2800" dirty="0" err="1"/>
              <a:t>SoP</a:t>
            </a:r>
            <a:r>
              <a:rPr lang="en-GB" sz="2800" dirty="0"/>
              <a:t>, need, etc.  Capturing their voices within it</a:t>
            </a:r>
            <a:br>
              <a:rPr lang="en-GB" sz="2800" dirty="0"/>
            </a:br>
            <a:r>
              <a:rPr lang="en-GB" sz="2800" dirty="0"/>
              <a:t>3. training opportunities for staff from induction and onwards/ expected impact of training </a:t>
            </a:r>
            <a:br>
              <a:rPr lang="en-GB" sz="2800" dirty="0"/>
            </a:br>
            <a:r>
              <a:rPr lang="en-GB" sz="2800" dirty="0"/>
              <a:t>4. staff , quals and skills profile (link to </a:t>
            </a:r>
            <a:r>
              <a:rPr lang="en-GB" sz="2800" dirty="0" err="1"/>
              <a:t>SoP</a:t>
            </a:r>
            <a:r>
              <a:rPr lang="en-GB" sz="2800" dirty="0"/>
              <a:t>)</a:t>
            </a:r>
            <a:br>
              <a:rPr lang="en-GB" sz="2800" dirty="0"/>
            </a:br>
            <a:r>
              <a:rPr lang="en-GB" sz="2800" dirty="0"/>
              <a:t>5. </a:t>
            </a:r>
            <a:r>
              <a:rPr lang="en-GB" sz="2800" dirty="0" err="1"/>
              <a:t>CPD</a:t>
            </a:r>
            <a:r>
              <a:rPr lang="en-GB" sz="2800" dirty="0"/>
              <a:t> opportunities – link to R45, development plan- strategic and operational</a:t>
            </a:r>
            <a:br>
              <a:rPr lang="en-GB" sz="2800" dirty="0"/>
            </a:br>
            <a:br>
              <a:rPr lang="en-GB" sz="2800" dirty="0"/>
            </a:br>
            <a:r>
              <a:rPr lang="en-GB" sz="2800" dirty="0"/>
              <a:t>SKILLS GAP ANALYSIS- useful to carry out   </a:t>
            </a:r>
            <a:br>
              <a:rPr lang="en-GB" sz="2800" dirty="0"/>
            </a:br>
            <a:endParaRPr lang="en-GB" sz="2800" dirty="0"/>
          </a:p>
        </p:txBody>
      </p:sp>
      <p:pic>
        <p:nvPicPr>
          <p:cNvPr id="4" name="Content Placeholder 3">
            <a:extLst>
              <a:ext uri="{FF2B5EF4-FFF2-40B4-BE49-F238E27FC236}">
                <a16:creationId xmlns:a16="http://schemas.microsoft.com/office/drawing/2014/main" id="{5313F013-7B08-D1CE-111F-8BD08D5EB9AF}"/>
              </a:ext>
            </a:extLst>
          </p:cNvPr>
          <p:cNvPicPr>
            <a:picLocks noGrp="1" noChangeAspect="1"/>
          </p:cNvPicPr>
          <p:nvPr>
            <p:ph idx="1"/>
          </p:nvPr>
        </p:nvPicPr>
        <p:blipFill>
          <a:blip r:embed="rId2"/>
          <a:stretch>
            <a:fillRect/>
          </a:stretch>
        </p:blipFill>
        <p:spPr>
          <a:xfrm>
            <a:off x="9744011" y="5541817"/>
            <a:ext cx="2060627" cy="951058"/>
          </a:xfrm>
          <a:prstGeom prst="rect">
            <a:avLst/>
          </a:prstGeom>
        </p:spPr>
      </p:pic>
    </p:spTree>
    <p:extLst>
      <p:ext uri="{BB962C8B-B14F-4D97-AF65-F5344CB8AC3E}">
        <p14:creationId xmlns:p14="http://schemas.microsoft.com/office/powerpoint/2010/main" val="33227094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485</Words>
  <Application>Microsoft Office PowerPoint</Application>
  <PresentationFormat>Widescreen</PresentationFormat>
  <Paragraphs>31</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Residential Leadership Group</vt:lpstr>
      <vt:lpstr>Workforce development plan – why ?  Discussion as a starting point </vt:lpstr>
      <vt:lpstr>Think about it ….</vt:lpstr>
      <vt:lpstr>Issues…</vt:lpstr>
      <vt:lpstr>Issues….</vt:lpstr>
      <vt:lpstr>SCIE definition</vt:lpstr>
      <vt:lpstr>The five core workforce planning steps 1.Deciding strategic direction and goals. Workforce planning is a top-down process requiring clear organisational direction and defined strategic goals to inform and guide future decisions. ... 2.Analyse existing workforce. ... 3.Develop your plan. ... 4.Implement workforce planning. ... 5.Monitor result and keep monitoring</vt:lpstr>
      <vt:lpstr>What could / should be in the plan ?  Small groups- discuss for 10 minutes and feedback   </vt:lpstr>
      <vt:lpstr>Plan for : 1. narrative around the vision , ethos , values of the home and the strategic link to all aspects of development. 2.ensure that the plan reflects the young people – skills , training , SoP, need, etc.  Capturing their voices within it 3. training opportunities for staff from induction and onwards/ expected impact of training  4. staff , quals and skills profile (link to SoP) 5. CPD opportunities – link to R45, development plan- strategic and operational  SKILLS GAP ANALYSIS- useful to carry out    </vt:lpstr>
      <vt:lpstr>Barriers to effective workforce development planning –  - recruitment - finance - cost of living - training and additional costs   anything else?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Residential Leadership Group</dc:title>
  <dc:creator>Christine Freestone</dc:creator>
  <cp:lastModifiedBy>Christine Freestone</cp:lastModifiedBy>
  <cp:revision>2</cp:revision>
  <dcterms:created xsi:type="dcterms:W3CDTF">2022-09-26T08:12:57Z</dcterms:created>
  <dcterms:modified xsi:type="dcterms:W3CDTF">2022-09-26T11:46:53Z</dcterms:modified>
</cp:coreProperties>
</file>