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notesMasterIdLst>
    <p:notesMasterId r:id="rId21"/>
  </p:notesMasterIdLst>
  <p:sldIdLst>
    <p:sldId id="414" r:id="rId2"/>
    <p:sldId id="417" r:id="rId3"/>
    <p:sldId id="419" r:id="rId4"/>
    <p:sldId id="416" r:id="rId5"/>
    <p:sldId id="418" r:id="rId6"/>
    <p:sldId id="420" r:id="rId7"/>
    <p:sldId id="421" r:id="rId8"/>
    <p:sldId id="422" r:id="rId9"/>
    <p:sldId id="423" r:id="rId10"/>
    <p:sldId id="424" r:id="rId11"/>
    <p:sldId id="425" r:id="rId12"/>
    <p:sldId id="426" r:id="rId13"/>
    <p:sldId id="427" r:id="rId14"/>
    <p:sldId id="428" r:id="rId15"/>
    <p:sldId id="429" r:id="rId16"/>
    <p:sldId id="430" r:id="rId17"/>
    <p:sldId id="431" r:id="rId18"/>
    <p:sldId id="432" r:id="rId19"/>
    <p:sldId id="43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64585" autoAdjust="0"/>
  </p:normalViewPr>
  <p:slideViewPr>
    <p:cSldViewPr snapToGrid="0">
      <p:cViewPr varScale="1">
        <p:scale>
          <a:sx n="41" d="100"/>
          <a:sy n="41" d="100"/>
        </p:scale>
        <p:origin x="158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Training required</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3A7-4E8F-B527-19325A1C91B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3A7-4E8F-B527-19325A1C91B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3A7-4E8F-B527-19325A1C91B6}"/>
              </c:ext>
            </c:extLst>
          </c:dPt>
          <c:cat>
            <c:strRef>
              <c:f>Sheet1!$A$2:$A$4</c:f>
              <c:strCache>
                <c:ptCount val="3"/>
                <c:pt idx="0">
                  <c:v>Not offered</c:v>
                </c:pt>
                <c:pt idx="1">
                  <c:v>Mandatory</c:v>
                </c:pt>
                <c:pt idx="2">
                  <c:v>Optional</c:v>
                </c:pt>
              </c:strCache>
            </c:strRef>
          </c:cat>
          <c:val>
            <c:numRef>
              <c:f>Sheet1!$B$2:$B$4</c:f>
              <c:numCache>
                <c:formatCode>General</c:formatCode>
                <c:ptCount val="3"/>
                <c:pt idx="0">
                  <c:v>4</c:v>
                </c:pt>
                <c:pt idx="1">
                  <c:v>7</c:v>
                </c:pt>
                <c:pt idx="2">
                  <c:v>1</c:v>
                </c:pt>
              </c:numCache>
            </c:numRef>
          </c:val>
          <c:extLst>
            <c:ext xmlns:c16="http://schemas.microsoft.com/office/drawing/2014/chart" uri="{C3380CC4-5D6E-409C-BE32-E72D297353CC}">
              <c16:uniqueId val="{00000000-94BB-4FA9-B8E2-F43A2033F972}"/>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Sexual Health training</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F5C-45DE-8A5A-9067EF48187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F5C-45DE-8A5A-9067EF48187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F5C-45DE-8A5A-9067EF481879}"/>
              </c:ext>
            </c:extLst>
          </c:dPt>
          <c:cat>
            <c:strRef>
              <c:f>Sheet1!$A$2:$A$4</c:f>
              <c:strCache>
                <c:ptCount val="3"/>
                <c:pt idx="0">
                  <c:v>Not offered</c:v>
                </c:pt>
                <c:pt idx="1">
                  <c:v>Mandatory</c:v>
                </c:pt>
                <c:pt idx="2">
                  <c:v>Optional</c:v>
                </c:pt>
              </c:strCache>
            </c:strRef>
          </c:cat>
          <c:val>
            <c:numRef>
              <c:f>Sheet1!$B$2:$B$4</c:f>
              <c:numCache>
                <c:formatCode>General</c:formatCode>
                <c:ptCount val="3"/>
                <c:pt idx="0">
                  <c:v>6</c:v>
                </c:pt>
                <c:pt idx="1">
                  <c:v>4</c:v>
                </c:pt>
                <c:pt idx="2">
                  <c:v>2</c:v>
                </c:pt>
              </c:numCache>
            </c:numRef>
          </c:val>
          <c:extLst>
            <c:ext xmlns:c16="http://schemas.microsoft.com/office/drawing/2014/chart" uri="{C3380CC4-5D6E-409C-BE32-E72D297353CC}">
              <c16:uniqueId val="{00000000-3742-469D-9FCD-EBDFA2DFEBBD}"/>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Mental Health Training</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839-4532-BB49-2E0E3C559A0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839-4532-BB49-2E0E3C559A0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839-4532-BB49-2E0E3C559A04}"/>
              </c:ext>
            </c:extLst>
          </c:dPt>
          <c:cat>
            <c:strRef>
              <c:f>Sheet1!$A$2:$A$4</c:f>
              <c:strCache>
                <c:ptCount val="3"/>
                <c:pt idx="0">
                  <c:v>Not offered</c:v>
                </c:pt>
                <c:pt idx="1">
                  <c:v>Mandatory</c:v>
                </c:pt>
                <c:pt idx="2">
                  <c:v>Optional</c:v>
                </c:pt>
              </c:strCache>
            </c:strRef>
          </c:cat>
          <c:val>
            <c:numRef>
              <c:f>Sheet1!$B$2:$B$4</c:f>
              <c:numCache>
                <c:formatCode>General</c:formatCode>
                <c:ptCount val="3"/>
                <c:pt idx="0">
                  <c:v>6</c:v>
                </c:pt>
                <c:pt idx="1">
                  <c:v>3</c:v>
                </c:pt>
                <c:pt idx="2">
                  <c:v>3</c:v>
                </c:pt>
              </c:numCache>
            </c:numRef>
          </c:val>
          <c:extLst>
            <c:ext xmlns:c16="http://schemas.microsoft.com/office/drawing/2014/chart" uri="{C3380CC4-5D6E-409C-BE32-E72D297353CC}">
              <c16:uniqueId val="{00000000-4CB6-45A2-A472-11E5E2F9C747}"/>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Training required</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EB1-4620-8EC0-AED3A71AEF4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EB1-4620-8EC0-AED3A71AEF4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EB1-4620-8EC0-AED3A71AEF42}"/>
              </c:ext>
            </c:extLst>
          </c:dPt>
          <c:cat>
            <c:strRef>
              <c:f>Sheet1!$A$2:$A$4</c:f>
              <c:strCache>
                <c:ptCount val="3"/>
                <c:pt idx="0">
                  <c:v>Not offered</c:v>
                </c:pt>
                <c:pt idx="1">
                  <c:v>Mandatory</c:v>
                </c:pt>
                <c:pt idx="2">
                  <c:v>Optional</c:v>
                </c:pt>
              </c:strCache>
            </c:strRef>
          </c:cat>
          <c:val>
            <c:numRef>
              <c:f>Sheet1!$B$2:$B$4</c:f>
              <c:numCache>
                <c:formatCode>General</c:formatCode>
                <c:ptCount val="3"/>
                <c:pt idx="0">
                  <c:v>8</c:v>
                </c:pt>
                <c:pt idx="1">
                  <c:v>4</c:v>
                </c:pt>
                <c:pt idx="2">
                  <c:v>0</c:v>
                </c:pt>
              </c:numCache>
            </c:numRef>
          </c:val>
          <c:extLst>
            <c:ext xmlns:c16="http://schemas.microsoft.com/office/drawing/2014/chart" uri="{C3380CC4-5D6E-409C-BE32-E72D297353CC}">
              <c16:uniqueId val="{00000000-94BB-4FA9-B8E2-F43A2033F972}"/>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AEF05F-77BD-4328-AE69-DCC958543088}" type="datetimeFigureOut">
              <a:rPr lang="en-GB" smtClean="0"/>
              <a:t>26/09/2022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2A42B0-1994-4742-B319-9BD5902D2030}" type="slidenum">
              <a:rPr lang="en-GB" smtClean="0"/>
              <a:t>‹#›</a:t>
            </a:fld>
            <a:endParaRPr lang="en-GB" dirty="0"/>
          </a:p>
        </p:txBody>
      </p:sp>
    </p:spTree>
    <p:extLst>
      <p:ext uri="{BB962C8B-B14F-4D97-AF65-F5344CB8AC3E}">
        <p14:creationId xmlns:p14="http://schemas.microsoft.com/office/powerpoint/2010/main" val="2856341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We’re including within this some elements of what makes a good workforce plan, </a:t>
            </a:r>
            <a:r>
              <a:rPr lang="en-GB"/>
              <a:t>and we’ll draw these up together in small groups through the afternoon.</a:t>
            </a:r>
          </a:p>
          <a:p>
            <a:endParaRPr lang="en-GB"/>
          </a:p>
          <a:p>
            <a:r>
              <a:rPr lang="en-GB"/>
              <a:t>We’ll then look at the research you asked me to undertake last time.</a:t>
            </a:r>
            <a:endParaRPr lang="en-GB" dirty="0"/>
          </a:p>
        </p:txBody>
      </p:sp>
      <p:sp>
        <p:nvSpPr>
          <p:cNvPr id="4" name="Slide Number Placeholder 3"/>
          <p:cNvSpPr>
            <a:spLocks noGrp="1"/>
          </p:cNvSpPr>
          <p:nvPr>
            <p:ph type="sldNum" sz="quarter" idx="5"/>
          </p:nvPr>
        </p:nvSpPr>
        <p:spPr/>
        <p:txBody>
          <a:bodyPr/>
          <a:lstStyle/>
          <a:p>
            <a:fld id="{C92A42B0-1994-4742-B319-9BD5902D2030}" type="slidenum">
              <a:rPr lang="en-GB" smtClean="0"/>
              <a:t>1</a:t>
            </a:fld>
            <a:endParaRPr lang="en-GB" dirty="0"/>
          </a:p>
        </p:txBody>
      </p:sp>
    </p:spTree>
    <p:extLst>
      <p:ext uri="{BB962C8B-B14F-4D97-AF65-F5344CB8AC3E}">
        <p14:creationId xmlns:p14="http://schemas.microsoft.com/office/powerpoint/2010/main" val="412388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do you think is reasonable??</a:t>
            </a:r>
          </a:p>
        </p:txBody>
      </p:sp>
      <p:sp>
        <p:nvSpPr>
          <p:cNvPr id="4" name="Slide Number Placeholder 3"/>
          <p:cNvSpPr>
            <a:spLocks noGrp="1"/>
          </p:cNvSpPr>
          <p:nvPr>
            <p:ph type="sldNum" sz="quarter" idx="5"/>
          </p:nvPr>
        </p:nvSpPr>
        <p:spPr/>
        <p:txBody>
          <a:bodyPr/>
          <a:lstStyle/>
          <a:p>
            <a:fld id="{C92A42B0-1994-4742-B319-9BD5902D2030}" type="slidenum">
              <a:rPr lang="en-GB" smtClean="0"/>
              <a:t>13</a:t>
            </a:fld>
            <a:endParaRPr lang="en-GB" dirty="0"/>
          </a:p>
        </p:txBody>
      </p:sp>
    </p:spTree>
    <p:extLst>
      <p:ext uri="{BB962C8B-B14F-4D97-AF65-F5344CB8AC3E}">
        <p14:creationId xmlns:p14="http://schemas.microsoft.com/office/powerpoint/2010/main" val="1209801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De-escalation – 9/12 every two years, 3/12 annual</a:t>
            </a:r>
          </a:p>
          <a:p>
            <a:endParaRPr lang="en-GB" dirty="0"/>
          </a:p>
          <a:p>
            <a:r>
              <a:rPr lang="en-GB" dirty="0"/>
              <a:t>However, supervision training varied wildly:</a:t>
            </a:r>
          </a:p>
          <a:p>
            <a:r>
              <a:rPr lang="en-GB" sz="1200" b="0" i="0" u="none" strike="noStrike" kern="1200" dirty="0">
                <a:solidFill>
                  <a:schemeClr val="tx1"/>
                </a:solidFill>
                <a:effectLst/>
                <a:latin typeface="+mn-lt"/>
                <a:ea typeface="+mn-ea"/>
                <a:cs typeface="+mn-cs"/>
              </a:rPr>
              <a:t>1</a:t>
            </a:r>
            <a:r>
              <a:rPr lang="en-GB" dirty="0"/>
              <a:t> </a:t>
            </a:r>
            <a:r>
              <a:rPr lang="en-GB" sz="1200" b="0" i="0" u="none" strike="noStrike" kern="1200" dirty="0">
                <a:solidFill>
                  <a:schemeClr val="tx1"/>
                </a:solidFill>
                <a:effectLst/>
                <a:latin typeface="+mn-lt"/>
                <a:ea typeface="+mn-ea"/>
                <a:cs typeface="+mn-cs"/>
              </a:rPr>
              <a:t>quarter day</a:t>
            </a:r>
            <a:r>
              <a:rPr lang="en-GB" dirty="0"/>
              <a:t> </a:t>
            </a:r>
          </a:p>
          <a:p>
            <a:r>
              <a:rPr lang="en-GB" sz="1200" b="0" i="0" u="none" strike="noStrike" kern="1200" dirty="0">
                <a:solidFill>
                  <a:schemeClr val="tx1"/>
                </a:solidFill>
                <a:effectLst/>
                <a:latin typeface="+mn-lt"/>
                <a:ea typeface="+mn-ea"/>
                <a:cs typeface="+mn-cs"/>
              </a:rPr>
              <a:t>2</a:t>
            </a:r>
            <a:r>
              <a:rPr lang="en-GB" dirty="0"/>
              <a:t> </a:t>
            </a:r>
            <a:r>
              <a:rPr lang="en-GB" sz="1200" b="0" i="0" u="none" strike="noStrike" kern="1200" dirty="0">
                <a:solidFill>
                  <a:schemeClr val="tx1"/>
                </a:solidFill>
                <a:effectLst/>
                <a:latin typeface="+mn-lt"/>
                <a:ea typeface="+mn-ea"/>
                <a:cs typeface="+mn-cs"/>
              </a:rPr>
              <a:t>half day</a:t>
            </a:r>
            <a:r>
              <a:rPr lang="en-GB" dirty="0"/>
              <a:t> </a:t>
            </a:r>
          </a:p>
          <a:p>
            <a:r>
              <a:rPr lang="en-GB" sz="1200" b="0" i="0" u="none" strike="noStrike" kern="1200" dirty="0">
                <a:solidFill>
                  <a:schemeClr val="tx1"/>
                </a:solidFill>
                <a:effectLst/>
                <a:latin typeface="+mn-lt"/>
                <a:ea typeface="+mn-ea"/>
                <a:cs typeface="+mn-cs"/>
              </a:rPr>
              <a:t>1</a:t>
            </a:r>
            <a:r>
              <a:rPr lang="en-GB" dirty="0"/>
              <a:t> </a:t>
            </a:r>
            <a:r>
              <a:rPr lang="en-GB" sz="1200" b="0" i="0" u="none" strike="noStrike" kern="1200" dirty="0">
                <a:solidFill>
                  <a:schemeClr val="tx1"/>
                </a:solidFill>
                <a:effectLst/>
                <a:latin typeface="+mn-lt"/>
                <a:ea typeface="+mn-ea"/>
                <a:cs typeface="+mn-cs"/>
              </a:rPr>
              <a:t>1 day</a:t>
            </a:r>
            <a:r>
              <a:rPr lang="en-GB" dirty="0"/>
              <a:t> </a:t>
            </a:r>
          </a:p>
          <a:p>
            <a:r>
              <a:rPr lang="en-GB" sz="1200" b="0" i="0" u="none" strike="noStrike" kern="1200" dirty="0">
                <a:solidFill>
                  <a:schemeClr val="tx1"/>
                </a:solidFill>
                <a:effectLst/>
                <a:latin typeface="+mn-lt"/>
                <a:ea typeface="+mn-ea"/>
                <a:cs typeface="+mn-cs"/>
              </a:rPr>
              <a:t>7</a:t>
            </a:r>
            <a:r>
              <a:rPr lang="en-GB" dirty="0"/>
              <a:t> </a:t>
            </a:r>
            <a:r>
              <a:rPr lang="en-GB" sz="1200" b="0" i="0" u="none" strike="noStrike" kern="1200" dirty="0">
                <a:solidFill>
                  <a:schemeClr val="tx1"/>
                </a:solidFill>
                <a:effectLst/>
                <a:latin typeface="+mn-lt"/>
                <a:ea typeface="+mn-ea"/>
                <a:cs typeface="+mn-cs"/>
              </a:rPr>
              <a:t>2 days</a:t>
            </a:r>
            <a:r>
              <a:rPr lang="en-GB" dirty="0"/>
              <a:t> </a:t>
            </a:r>
          </a:p>
          <a:p>
            <a:endParaRPr lang="en-GB" dirty="0"/>
          </a:p>
          <a:p>
            <a:r>
              <a:rPr lang="en-GB" dirty="0"/>
              <a:t>Management training (may have been influenced by Well Led…)</a:t>
            </a:r>
          </a:p>
          <a:p>
            <a:r>
              <a:rPr lang="en-GB" sz="1200" b="0" i="0" u="none" strike="noStrike" kern="1200" dirty="0">
                <a:solidFill>
                  <a:schemeClr val="tx1"/>
                </a:solidFill>
                <a:effectLst/>
                <a:latin typeface="+mn-lt"/>
                <a:ea typeface="+mn-ea"/>
                <a:cs typeface="+mn-cs"/>
              </a:rPr>
              <a:t>Not offered</a:t>
            </a:r>
            <a:r>
              <a:rPr lang="en-GB" dirty="0"/>
              <a:t> </a:t>
            </a:r>
            <a:r>
              <a:rPr lang="en-GB" sz="1200" b="0" i="0" u="none" strike="noStrike" kern="1200" dirty="0">
                <a:solidFill>
                  <a:schemeClr val="tx1"/>
                </a:solidFill>
                <a:effectLst/>
                <a:latin typeface="+mn-lt"/>
                <a:ea typeface="+mn-ea"/>
                <a:cs typeface="+mn-cs"/>
              </a:rPr>
              <a:t>4</a:t>
            </a:r>
            <a:r>
              <a:rPr lang="en-GB" dirty="0"/>
              <a:t> </a:t>
            </a:r>
          </a:p>
          <a:p>
            <a:r>
              <a:rPr lang="en-GB" sz="1200" b="0" i="0" u="none" strike="noStrike" kern="1200" dirty="0">
                <a:solidFill>
                  <a:schemeClr val="tx1"/>
                </a:solidFill>
                <a:effectLst/>
                <a:latin typeface="+mn-lt"/>
                <a:ea typeface="+mn-ea"/>
                <a:cs typeface="+mn-cs"/>
              </a:rPr>
              <a:t>Mandatory</a:t>
            </a:r>
            <a:r>
              <a:rPr lang="en-GB" dirty="0"/>
              <a:t> </a:t>
            </a:r>
            <a:r>
              <a:rPr lang="en-GB" sz="1200" b="0" i="0" u="none" strike="noStrike" kern="1200" dirty="0">
                <a:solidFill>
                  <a:schemeClr val="tx1"/>
                </a:solidFill>
                <a:effectLst/>
                <a:latin typeface="+mn-lt"/>
                <a:ea typeface="+mn-ea"/>
                <a:cs typeface="+mn-cs"/>
              </a:rPr>
              <a:t>1</a:t>
            </a:r>
            <a:r>
              <a:rPr lang="en-GB" dirty="0"/>
              <a:t> </a:t>
            </a:r>
          </a:p>
          <a:p>
            <a:r>
              <a:rPr lang="en-GB" sz="1200" b="0" i="0" u="none" strike="noStrike" kern="1200" dirty="0">
                <a:solidFill>
                  <a:schemeClr val="tx1"/>
                </a:solidFill>
                <a:effectLst/>
                <a:latin typeface="+mn-lt"/>
                <a:ea typeface="+mn-ea"/>
                <a:cs typeface="+mn-cs"/>
              </a:rPr>
              <a:t>Optional</a:t>
            </a:r>
            <a:r>
              <a:rPr lang="en-GB" dirty="0"/>
              <a:t> </a:t>
            </a:r>
            <a:r>
              <a:rPr lang="en-GB" sz="1200" b="0" i="0" u="none" strike="noStrike" kern="1200" dirty="0">
                <a:solidFill>
                  <a:schemeClr val="tx1"/>
                </a:solidFill>
                <a:effectLst/>
                <a:latin typeface="+mn-lt"/>
                <a:ea typeface="+mn-ea"/>
                <a:cs typeface="+mn-cs"/>
              </a:rPr>
              <a:t>7</a:t>
            </a:r>
            <a:r>
              <a:rPr lang="en-GB" dirty="0"/>
              <a:t> </a:t>
            </a:r>
          </a:p>
        </p:txBody>
      </p:sp>
      <p:sp>
        <p:nvSpPr>
          <p:cNvPr id="4" name="Slide Number Placeholder 3"/>
          <p:cNvSpPr>
            <a:spLocks noGrp="1"/>
          </p:cNvSpPr>
          <p:nvPr>
            <p:ph type="sldNum" sz="quarter" idx="5"/>
          </p:nvPr>
        </p:nvSpPr>
        <p:spPr/>
        <p:txBody>
          <a:bodyPr/>
          <a:lstStyle/>
          <a:p>
            <a:fld id="{C92A42B0-1994-4742-B319-9BD5902D2030}" type="slidenum">
              <a:rPr lang="en-GB" smtClean="0"/>
              <a:t>15</a:t>
            </a:fld>
            <a:endParaRPr lang="en-GB" dirty="0"/>
          </a:p>
        </p:txBody>
      </p:sp>
    </p:spTree>
    <p:extLst>
      <p:ext uri="{BB962C8B-B14F-4D97-AF65-F5344CB8AC3E}">
        <p14:creationId xmlns:p14="http://schemas.microsoft.com/office/powerpoint/2010/main" val="35597716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First</a:t>
            </a:r>
          </a:p>
        </p:txBody>
      </p:sp>
      <p:sp>
        <p:nvSpPr>
          <p:cNvPr id="4" name="Slide Number Placeholder 3"/>
          <p:cNvSpPr>
            <a:spLocks noGrp="1"/>
          </p:cNvSpPr>
          <p:nvPr>
            <p:ph type="sldNum" sz="quarter" idx="5"/>
          </p:nvPr>
        </p:nvSpPr>
        <p:spPr/>
        <p:txBody>
          <a:bodyPr/>
          <a:lstStyle/>
          <a:p>
            <a:fld id="{C92A42B0-1994-4742-B319-9BD5902D2030}" type="slidenum">
              <a:rPr lang="en-GB" smtClean="0"/>
              <a:t>17</a:t>
            </a:fld>
            <a:endParaRPr lang="en-GB" dirty="0"/>
          </a:p>
        </p:txBody>
      </p:sp>
    </p:spTree>
    <p:extLst>
      <p:ext uri="{BB962C8B-B14F-4D97-AF65-F5344CB8AC3E}">
        <p14:creationId xmlns:p14="http://schemas.microsoft.com/office/powerpoint/2010/main" val="2068752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Workforce plan is set out in the Guide to the Children’s Homes Regulations in paragraph 10.8</a:t>
            </a:r>
          </a:p>
          <a:p>
            <a:r>
              <a:rPr lang="en-GB" dirty="0"/>
              <a:t>It specifies the plan is an integral part of the home’s statement of purpose</a:t>
            </a:r>
          </a:p>
          <a:p>
            <a:r>
              <a:rPr lang="en-GB" dirty="0"/>
              <a:t>It’s crucial then that it is built on what you see as your core task, and so the nature of the workforce plan will vary from home to home.</a:t>
            </a:r>
          </a:p>
          <a:p>
            <a:r>
              <a:rPr lang="en-GB" dirty="0"/>
              <a:t>For example, the level of training required around elements of safeguarding training or even fire safety will vary depending on the nature of the task – if you work with young people with a history of fire-setting the level and type of training should match up accordingly.</a:t>
            </a:r>
          </a:p>
          <a:p>
            <a:endParaRPr lang="en-GB" dirty="0"/>
          </a:p>
        </p:txBody>
      </p:sp>
      <p:sp>
        <p:nvSpPr>
          <p:cNvPr id="4" name="Slide Number Placeholder 3"/>
          <p:cNvSpPr>
            <a:spLocks noGrp="1"/>
          </p:cNvSpPr>
          <p:nvPr>
            <p:ph type="sldNum" sz="quarter" idx="5"/>
          </p:nvPr>
        </p:nvSpPr>
        <p:spPr/>
        <p:txBody>
          <a:bodyPr/>
          <a:lstStyle/>
          <a:p>
            <a:fld id="{C92A42B0-1994-4742-B319-9BD5902D2030}" type="slidenum">
              <a:rPr lang="en-GB" smtClean="0"/>
              <a:t>2</a:t>
            </a:fld>
            <a:endParaRPr lang="en-GB" dirty="0"/>
          </a:p>
        </p:txBody>
      </p:sp>
    </p:spTree>
    <p:extLst>
      <p:ext uri="{BB962C8B-B14F-4D97-AF65-F5344CB8AC3E}">
        <p14:creationId xmlns:p14="http://schemas.microsoft.com/office/powerpoint/2010/main" val="3405973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Workforce plan is set out in the Guide to the Children’s Homes Regulations in paragraph 10.8</a:t>
            </a:r>
          </a:p>
          <a:p>
            <a:r>
              <a:rPr lang="en-GB" dirty="0"/>
              <a:t>It specifies the plan is an integral part of the home’s statement of purpose</a:t>
            </a:r>
          </a:p>
          <a:p>
            <a:r>
              <a:rPr lang="en-GB" dirty="0"/>
              <a:t>It’s crucial then that it is built on what you see as your core task, and so the nature of the workforce plan will vary from home to home.</a:t>
            </a:r>
          </a:p>
          <a:p>
            <a:r>
              <a:rPr lang="en-GB" dirty="0"/>
              <a:t>For example, the level of training required around elements of safeguarding training or even fire safety will vary depending on the nature of the task – if you work with young people with a history of fire-setting the level and type of training should match up accordingly.</a:t>
            </a:r>
          </a:p>
          <a:p>
            <a:endParaRPr lang="en-GB" dirty="0"/>
          </a:p>
        </p:txBody>
      </p:sp>
      <p:sp>
        <p:nvSpPr>
          <p:cNvPr id="4" name="Slide Number Placeholder 3"/>
          <p:cNvSpPr>
            <a:spLocks noGrp="1"/>
          </p:cNvSpPr>
          <p:nvPr>
            <p:ph type="sldNum" sz="quarter" idx="5"/>
          </p:nvPr>
        </p:nvSpPr>
        <p:spPr/>
        <p:txBody>
          <a:bodyPr/>
          <a:lstStyle/>
          <a:p>
            <a:fld id="{C92A42B0-1994-4742-B319-9BD5902D2030}" type="slidenum">
              <a:rPr lang="en-GB" smtClean="0"/>
              <a:t>3</a:t>
            </a:fld>
            <a:endParaRPr lang="en-GB" dirty="0"/>
          </a:p>
        </p:txBody>
      </p:sp>
    </p:spTree>
    <p:extLst>
      <p:ext uri="{BB962C8B-B14F-4D97-AF65-F5344CB8AC3E}">
        <p14:creationId xmlns:p14="http://schemas.microsoft.com/office/powerpoint/2010/main" val="2634492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Regulation 10(8) sets out specifically what you should have in the plan:</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The registered person should have a workforce plan which can fulfil the workforce related requirements of regulation 16, schedule 1 (paragraphs19 and 20) The plan should: • Detail the necessary management and staffing structure, (including any staff commissioned to provide health and education), the experience and qualifications of staff currently working within the staffing structure and any further training required for those staff , to enable the delivery of the homes Statement of Purpose; </a:t>
            </a:r>
          </a:p>
          <a:p>
            <a:r>
              <a:rPr lang="en-GB" sz="1200" b="0" i="0" u="none" strike="noStrike" kern="1200" baseline="0" dirty="0">
                <a:solidFill>
                  <a:schemeClr val="tx1"/>
                </a:solidFill>
                <a:latin typeface="+mn-lt"/>
                <a:ea typeface="+mn-ea"/>
                <a:cs typeface="+mn-cs"/>
              </a:rPr>
              <a:t>• Detail the processes and agreed timescales for staff to achieve induction, probation and any core training (such as safeguarding and health and safety and mandatory qualifications); </a:t>
            </a:r>
          </a:p>
          <a:p>
            <a:r>
              <a:rPr lang="en-GB" sz="1200" b="0" i="0" u="none" strike="noStrike" kern="1200" baseline="0" dirty="0">
                <a:solidFill>
                  <a:schemeClr val="tx1"/>
                </a:solidFill>
                <a:latin typeface="+mn-lt"/>
                <a:ea typeface="+mn-ea"/>
                <a:cs typeface="+mn-cs"/>
              </a:rPr>
              <a:t>• Detail the process for managing and improving poor performance; </a:t>
            </a:r>
          </a:p>
          <a:p>
            <a:r>
              <a:rPr lang="en-GB" sz="1200" b="0" i="0" u="none" strike="noStrike" kern="1200" baseline="0" dirty="0">
                <a:solidFill>
                  <a:schemeClr val="tx1"/>
                </a:solidFill>
                <a:latin typeface="+mn-lt"/>
                <a:ea typeface="+mn-ea"/>
                <a:cs typeface="+mn-cs"/>
              </a:rPr>
              <a:t>• Detail the process and timescales for supervision of practice (see regulation 33 (4) (b)) and keep appropriate records for staff in the home. </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The plan should be updated to include any new training and qualifications completed by staff while working at the home, and used to record the ongoing training and continuing professional development needs of staff – including the home’s manager. </a:t>
            </a:r>
          </a:p>
          <a:p>
            <a:endParaRPr lang="en-GB"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Include your consultants and other professionals for example psychologists, OT, speech therapist, physios and other peripatetic staff who form part of the delivery team. Ensure you have checked and verified health qualifications in particular</a:t>
            </a:r>
          </a:p>
        </p:txBody>
      </p:sp>
      <p:sp>
        <p:nvSpPr>
          <p:cNvPr id="4" name="Slide Number Placeholder 3"/>
          <p:cNvSpPr>
            <a:spLocks noGrp="1"/>
          </p:cNvSpPr>
          <p:nvPr>
            <p:ph type="sldNum" sz="quarter" idx="5"/>
          </p:nvPr>
        </p:nvSpPr>
        <p:spPr/>
        <p:txBody>
          <a:bodyPr/>
          <a:lstStyle/>
          <a:p>
            <a:fld id="{C92A42B0-1994-4742-B319-9BD5902D2030}" type="slidenum">
              <a:rPr lang="en-GB" smtClean="0"/>
              <a:t>4</a:t>
            </a:fld>
            <a:endParaRPr lang="en-GB" dirty="0"/>
          </a:p>
        </p:txBody>
      </p:sp>
    </p:spTree>
    <p:extLst>
      <p:ext uri="{BB962C8B-B14F-4D97-AF65-F5344CB8AC3E}">
        <p14:creationId xmlns:p14="http://schemas.microsoft.com/office/powerpoint/2010/main" val="3449845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Analysis of events</a:t>
            </a:r>
          </a:p>
          <a:p>
            <a:pPr algn="l"/>
            <a:r>
              <a:rPr lang="en-GB" sz="1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Appraisal</a:t>
            </a:r>
          </a:p>
          <a:p>
            <a:pPr algn="l"/>
            <a:r>
              <a:rPr lang="en-GB" sz="1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New research</a:t>
            </a:r>
          </a:p>
          <a:p>
            <a:pPr algn="l"/>
            <a:r>
              <a:rPr lang="en-GB" sz="1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New young people</a:t>
            </a:r>
          </a:p>
          <a:p>
            <a:pPr algn="l"/>
            <a:r>
              <a:rPr lang="en-GB" sz="1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Regulation 44</a:t>
            </a:r>
          </a:p>
          <a:p>
            <a:pPr algn="l"/>
            <a:r>
              <a:rPr lang="en-GB" sz="1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Commissioners visits</a:t>
            </a:r>
          </a:p>
          <a:p>
            <a:pPr algn="l"/>
            <a:r>
              <a:rPr lang="en-GB" sz="1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Ofsted inspections</a:t>
            </a:r>
          </a:p>
          <a:p>
            <a:pPr algn="l"/>
            <a:r>
              <a:rPr lang="en-GB" sz="1200" b="1"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Regulation 45</a:t>
            </a:r>
          </a:p>
          <a:p>
            <a:pPr algn="l"/>
            <a:r>
              <a:rPr lang="en-GB" sz="1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Analysis of events should lead to consideration in the Reg45 of gaps in training, skills or knowledge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mn-lt"/>
                <a:ea typeface="+mn-ea"/>
                <a:cs typeface="+mn-cs"/>
              </a:rPr>
              <a:t>The registered person should ensure that skills in safeguarding are gained, refreshed and recorded in the homes workforce plan.  (9.12)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algn="l"/>
            <a:endParaRPr lang="en-GB" sz="1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endParaRPr>
          </a:p>
        </p:txBody>
      </p:sp>
      <p:sp>
        <p:nvSpPr>
          <p:cNvPr id="4" name="Slide Number Placeholder 3"/>
          <p:cNvSpPr>
            <a:spLocks noGrp="1"/>
          </p:cNvSpPr>
          <p:nvPr>
            <p:ph type="sldNum" sz="quarter" idx="5"/>
          </p:nvPr>
        </p:nvSpPr>
        <p:spPr/>
        <p:txBody>
          <a:bodyPr/>
          <a:lstStyle/>
          <a:p>
            <a:fld id="{C92A42B0-1994-4742-B319-9BD5902D2030}" type="slidenum">
              <a:rPr lang="en-GB" smtClean="0"/>
              <a:t>5</a:t>
            </a:fld>
            <a:endParaRPr lang="en-GB" dirty="0"/>
          </a:p>
        </p:txBody>
      </p:sp>
    </p:spTree>
    <p:extLst>
      <p:ext uri="{BB962C8B-B14F-4D97-AF65-F5344CB8AC3E}">
        <p14:creationId xmlns:p14="http://schemas.microsoft.com/office/powerpoint/2010/main" val="976190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Reg29(4) The registered manager must undertake such continuing professional development as is necessary to ensure that the registered manager has the skills needed for managing the home. Also covers </a:t>
            </a:r>
            <a:r>
              <a:rPr lang="en-GB" sz="1200" b="0" i="0" u="none" strike="noStrike" kern="1200" baseline="0" dirty="0" err="1">
                <a:solidFill>
                  <a:schemeClr val="tx1"/>
                </a:solidFill>
                <a:latin typeface="+mn-lt"/>
                <a:ea typeface="+mn-ea"/>
                <a:cs typeface="+mn-cs"/>
              </a:rPr>
              <a:t>Ris</a:t>
            </a:r>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Reg 33(4)(a) The registered person must ensure that all employees undertake appropriate continuing professional development;</a:t>
            </a:r>
          </a:p>
          <a:p>
            <a:endParaRPr lang="en-GB" sz="1200" b="0" i="0" u="none" strike="noStrike" kern="1200" baseline="0" dirty="0">
              <a:solidFill>
                <a:schemeClr val="tx1"/>
              </a:solidFill>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C92A42B0-1994-4742-B319-9BD5902D2030}" type="slidenum">
              <a:rPr lang="en-GB" smtClean="0"/>
              <a:t>6</a:t>
            </a:fld>
            <a:endParaRPr lang="en-GB" dirty="0"/>
          </a:p>
        </p:txBody>
      </p:sp>
    </p:spTree>
    <p:extLst>
      <p:ext uri="{BB962C8B-B14F-4D97-AF65-F5344CB8AC3E}">
        <p14:creationId xmlns:p14="http://schemas.microsoft.com/office/powerpoint/2010/main" val="1065069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Exercise:</a:t>
            </a:r>
            <a:r>
              <a:rPr lang="en-GB" b="0" dirty="0"/>
              <a:t> On mixed tables share your approaches to the Workforce Plan and how you ensure it is a live and influential document in your home</a:t>
            </a:r>
            <a:endParaRPr lang="en-GB" b="1" dirty="0"/>
          </a:p>
        </p:txBody>
      </p:sp>
      <p:sp>
        <p:nvSpPr>
          <p:cNvPr id="4" name="Slide Number Placeholder 3"/>
          <p:cNvSpPr>
            <a:spLocks noGrp="1"/>
          </p:cNvSpPr>
          <p:nvPr>
            <p:ph type="sldNum" sz="quarter" idx="5"/>
          </p:nvPr>
        </p:nvSpPr>
        <p:spPr/>
        <p:txBody>
          <a:bodyPr/>
          <a:lstStyle/>
          <a:p>
            <a:fld id="{C92A42B0-1994-4742-B319-9BD5902D2030}" type="slidenum">
              <a:rPr lang="en-GB" smtClean="0"/>
              <a:t>7</a:t>
            </a:fld>
            <a:endParaRPr lang="en-GB" dirty="0"/>
          </a:p>
        </p:txBody>
      </p:sp>
    </p:spTree>
    <p:extLst>
      <p:ext uri="{BB962C8B-B14F-4D97-AF65-F5344CB8AC3E}">
        <p14:creationId xmlns:p14="http://schemas.microsoft.com/office/powerpoint/2010/main" val="10908988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Important in thinking about this to remember the PURPOSE of the training plan – there must be an underpinning methodology to what you do, particularly if you are looking towards outstanding judgements.</a:t>
            </a:r>
          </a:p>
        </p:txBody>
      </p:sp>
      <p:sp>
        <p:nvSpPr>
          <p:cNvPr id="4" name="Slide Number Placeholder 3"/>
          <p:cNvSpPr>
            <a:spLocks noGrp="1"/>
          </p:cNvSpPr>
          <p:nvPr>
            <p:ph type="sldNum" sz="quarter" idx="5"/>
          </p:nvPr>
        </p:nvSpPr>
        <p:spPr/>
        <p:txBody>
          <a:bodyPr/>
          <a:lstStyle/>
          <a:p>
            <a:fld id="{C92A42B0-1994-4742-B319-9BD5902D2030}" type="slidenum">
              <a:rPr lang="en-GB" smtClean="0"/>
              <a:t>10</a:t>
            </a:fld>
            <a:endParaRPr lang="en-GB" dirty="0"/>
          </a:p>
        </p:txBody>
      </p:sp>
    </p:spTree>
    <p:extLst>
      <p:ext uri="{BB962C8B-B14F-4D97-AF65-F5344CB8AC3E}">
        <p14:creationId xmlns:p14="http://schemas.microsoft.com/office/powerpoint/2010/main" val="3915011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Mental health</a:t>
            </a:r>
            <a:r>
              <a:rPr lang="en-GB" sz="1200" b="0" i="0" kern="1200" dirty="0">
                <a:solidFill>
                  <a:schemeClr val="tx1"/>
                </a:solidFill>
                <a:effectLst/>
                <a:latin typeface="+mn-lt"/>
                <a:ea typeface="+mn-ea"/>
                <a:cs typeface="+mn-cs"/>
              </a:rPr>
              <a:t> statistics: </a:t>
            </a:r>
            <a:r>
              <a:rPr lang="en-GB" sz="1200" b="1" i="0" kern="1200" dirty="0">
                <a:solidFill>
                  <a:schemeClr val="tx1"/>
                </a:solidFill>
                <a:effectLst/>
                <a:latin typeface="+mn-lt"/>
                <a:ea typeface="+mn-ea"/>
                <a:cs typeface="+mn-cs"/>
              </a:rPr>
              <a:t>children</a:t>
            </a:r>
            <a:r>
              <a:rPr lang="en-GB" sz="1200" b="0" i="0" kern="1200" dirty="0">
                <a:solidFill>
                  <a:schemeClr val="tx1"/>
                </a:solidFill>
                <a:effectLst/>
                <a:latin typeface="+mn-lt"/>
                <a:ea typeface="+mn-ea"/>
                <a:cs typeface="+mn-cs"/>
              </a:rPr>
              <a:t> and young people. 20% of adolescents may experience a </a:t>
            </a:r>
            <a:r>
              <a:rPr lang="en-GB" sz="1200" b="1" i="0" kern="1200" dirty="0">
                <a:solidFill>
                  <a:schemeClr val="tx1"/>
                </a:solidFill>
                <a:effectLst/>
                <a:latin typeface="+mn-lt"/>
                <a:ea typeface="+mn-ea"/>
                <a:cs typeface="+mn-cs"/>
              </a:rPr>
              <a:t>mental health problem in</a:t>
            </a:r>
            <a:r>
              <a:rPr lang="en-GB" sz="1200" b="0" i="0" kern="1200" dirty="0">
                <a:solidFill>
                  <a:schemeClr val="tx1"/>
                </a:solidFill>
                <a:effectLst/>
                <a:latin typeface="+mn-lt"/>
                <a:ea typeface="+mn-ea"/>
                <a:cs typeface="+mn-cs"/>
              </a:rPr>
              <a:t> any given year. 50% of </a:t>
            </a:r>
            <a:r>
              <a:rPr lang="en-GB" sz="1200" b="1" i="0" kern="1200" dirty="0">
                <a:solidFill>
                  <a:schemeClr val="tx1"/>
                </a:solidFill>
                <a:effectLst/>
                <a:latin typeface="+mn-lt"/>
                <a:ea typeface="+mn-ea"/>
                <a:cs typeface="+mn-cs"/>
              </a:rPr>
              <a:t>mental health problems</a:t>
            </a:r>
            <a:r>
              <a:rPr lang="en-GB" sz="1200" b="0" i="0" kern="1200" dirty="0">
                <a:solidFill>
                  <a:schemeClr val="tx1"/>
                </a:solidFill>
                <a:effectLst/>
                <a:latin typeface="+mn-lt"/>
                <a:ea typeface="+mn-ea"/>
                <a:cs typeface="+mn-cs"/>
              </a:rPr>
              <a:t> are established by age 14 and 75% by age 24.</a:t>
            </a:r>
          </a:p>
          <a:p>
            <a:r>
              <a:rPr lang="en-GB" sz="1200" b="0" i="0" kern="1200" dirty="0">
                <a:solidFill>
                  <a:schemeClr val="tx1"/>
                </a:solidFill>
                <a:effectLst/>
                <a:latin typeface="+mn-lt"/>
                <a:ea typeface="+mn-ea"/>
                <a:cs typeface="+mn-cs"/>
              </a:rPr>
              <a:t>https://www.mentalhealth.org.uk/statistics/mental-health-statistics-children-and-young-people</a:t>
            </a:r>
          </a:p>
          <a:p>
            <a:endParaRPr lang="en-GB" sz="1200" b="0" i="0" kern="1200" dirty="0">
              <a:solidFill>
                <a:schemeClr val="tx1"/>
              </a:solidFill>
              <a:effectLst/>
              <a:latin typeface="+mn-lt"/>
              <a:ea typeface="+mn-ea"/>
              <a:cs typeface="+mn-cs"/>
            </a:endParaRPr>
          </a:p>
          <a:p>
            <a:r>
              <a:rPr lang="en-GB" dirty="0"/>
              <a:t>“The overall conclusion that can be reached is that around 45% of looked after children in the UK have a diagnosable disorder and that up to 70-80% have recognisable problems. “</a:t>
            </a:r>
          </a:p>
          <a:p>
            <a:r>
              <a:rPr lang="en-GB" dirty="0"/>
              <a:t>https://www.nice.org.uk/guidance/ph28/evidence/ep22-the-mental-health-of-looked-after-children-under-5-years-joe-sempik-pdf-430133293</a:t>
            </a:r>
          </a:p>
          <a:p>
            <a:endParaRPr lang="en-GB" dirty="0"/>
          </a:p>
        </p:txBody>
      </p:sp>
      <p:sp>
        <p:nvSpPr>
          <p:cNvPr id="4" name="Slide Number Placeholder 3"/>
          <p:cNvSpPr>
            <a:spLocks noGrp="1"/>
          </p:cNvSpPr>
          <p:nvPr>
            <p:ph type="sldNum" sz="quarter" idx="5"/>
          </p:nvPr>
        </p:nvSpPr>
        <p:spPr/>
        <p:txBody>
          <a:bodyPr/>
          <a:lstStyle/>
          <a:p>
            <a:fld id="{C92A42B0-1994-4742-B319-9BD5902D2030}" type="slidenum">
              <a:rPr lang="en-GB" smtClean="0"/>
              <a:t>11</a:t>
            </a:fld>
            <a:endParaRPr lang="en-GB" dirty="0"/>
          </a:p>
        </p:txBody>
      </p:sp>
    </p:spTree>
    <p:extLst>
      <p:ext uri="{BB962C8B-B14F-4D97-AF65-F5344CB8AC3E}">
        <p14:creationId xmlns:p14="http://schemas.microsoft.com/office/powerpoint/2010/main" val="28129379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988743" y="5657190"/>
            <a:ext cx="2319614" cy="1075225"/>
          </a:xfrm>
          <a:prstGeom prst="rect">
            <a:avLst/>
          </a:prstGeom>
        </p:spPr>
      </p:pic>
      <p:sp>
        <p:nvSpPr>
          <p:cNvPr id="2" name="Title 1"/>
          <p:cNvSpPr>
            <a:spLocks noGrp="1"/>
          </p:cNvSpPr>
          <p:nvPr>
            <p:ph type="ctrTitle" hasCustomPrompt="1"/>
          </p:nvPr>
        </p:nvSpPr>
        <p:spPr>
          <a:xfrm>
            <a:off x="914400" y="609606"/>
            <a:ext cx="10363200" cy="4187551"/>
          </a:xfrm>
        </p:spPr>
        <p:txBody>
          <a:bodyPr anchor="b">
            <a:noAutofit/>
          </a:bodyPr>
          <a:lstStyle>
            <a:lvl1pPr algn="ctr">
              <a:lnSpc>
                <a:spcPct val="100000"/>
              </a:lnSpc>
              <a:defRPr sz="5400"/>
            </a:lvl1pPr>
          </a:lstStyle>
          <a:p>
            <a:r>
              <a:rPr lang="en-US" dirty="0"/>
              <a:t>click to edit Master title style</a:t>
            </a:r>
          </a:p>
        </p:txBody>
      </p:sp>
      <p:sp>
        <p:nvSpPr>
          <p:cNvPr id="3" name="Subtitle 2"/>
          <p:cNvSpPr>
            <a:spLocks noGrp="1"/>
          </p:cNvSpPr>
          <p:nvPr>
            <p:ph type="subTitle" idx="1" hasCustomPrompt="1"/>
          </p:nvPr>
        </p:nvSpPr>
        <p:spPr>
          <a:xfrm>
            <a:off x="1828800" y="4953000"/>
            <a:ext cx="8534400" cy="1219200"/>
          </a:xfrm>
        </p:spPr>
        <p:txBody>
          <a:bodyPr>
            <a:normAutofit/>
          </a:bodyPr>
          <a:lstStyle>
            <a:lvl1pPr marL="0" indent="0" algn="ctr">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Date Placeholder 6"/>
          <p:cNvSpPr>
            <a:spLocks noGrp="1"/>
          </p:cNvSpPr>
          <p:nvPr>
            <p:ph type="dt" sz="half" idx="10"/>
          </p:nvPr>
        </p:nvSpPr>
        <p:spPr/>
        <p:txBody>
          <a:bodyPr/>
          <a:lstStyle/>
          <a:p>
            <a:fld id="{A3AE3FF3-4C6A-4D38-BFBC-BCD2B8898745}" type="datetimeFigureOut">
              <a:rPr lang="en-GB" smtClean="0"/>
              <a:t>26/09/2022</a:t>
            </a:fld>
            <a:endParaRPr lang="en-GB" dirty="0"/>
          </a:p>
        </p:txBody>
      </p:sp>
      <p:sp>
        <p:nvSpPr>
          <p:cNvPr id="8" name="Slide Number Placeholder 7"/>
          <p:cNvSpPr>
            <a:spLocks noGrp="1"/>
          </p:cNvSpPr>
          <p:nvPr>
            <p:ph type="sldNum" sz="quarter" idx="11"/>
          </p:nvPr>
        </p:nvSpPr>
        <p:spPr/>
        <p:txBody>
          <a:bodyPr/>
          <a:lstStyle/>
          <a:p>
            <a:fld id="{34A26DDA-0127-4072-9CDE-5C5B5B473E88}" type="slidenum">
              <a:rPr lang="en-GB" smtClean="0"/>
              <a:t>‹#›</a:t>
            </a:fld>
            <a:endParaRPr lang="en-GB" dirty="0"/>
          </a:p>
        </p:txBody>
      </p:sp>
      <p:sp>
        <p:nvSpPr>
          <p:cNvPr id="9" name="Footer Placeholder 8"/>
          <p:cNvSpPr>
            <a:spLocks noGrp="1"/>
          </p:cNvSpPr>
          <p:nvPr>
            <p:ph type="ftr" sz="quarter" idx="12"/>
          </p:nvPr>
        </p:nvSpPr>
        <p:spPr/>
        <p:txBody>
          <a:bodyPr/>
          <a:lstStyle/>
          <a:p>
            <a:endParaRPr lang="en-GB" dirty="0"/>
          </a:p>
        </p:txBody>
      </p:sp>
    </p:spTree>
    <p:extLst>
      <p:ext uri="{BB962C8B-B14F-4D97-AF65-F5344CB8AC3E}">
        <p14:creationId xmlns:p14="http://schemas.microsoft.com/office/powerpoint/2010/main" val="3263850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7980" y="4421288"/>
            <a:ext cx="5889855" cy="3439965"/>
          </a:xfrm>
          <a:prstGeom prst="rect">
            <a:avLst/>
          </a:prstGeom>
          <a:effectLst>
            <a:reflection endPos="0" dir="5400000" sy="-100000" algn="bl" rotWithShape="0"/>
          </a:effectLst>
        </p:spPr>
      </p:pic>
      <p:sp>
        <p:nvSpPr>
          <p:cNvPr id="12" name="Rectangle 11"/>
          <p:cNvSpPr/>
          <p:nvPr/>
        </p:nvSpPr>
        <p:spPr>
          <a:xfrm>
            <a:off x="6503670" y="4329848"/>
            <a:ext cx="9769460" cy="2931877"/>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 name="Title 1"/>
          <p:cNvSpPr>
            <a:spLocks noGrp="1"/>
          </p:cNvSpPr>
          <p:nvPr>
            <p:ph type="title"/>
          </p:nvPr>
        </p:nvSpPr>
        <p:spPr>
          <a:xfrm>
            <a:off x="2239436" y="228600"/>
            <a:ext cx="7615765"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2010836"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239436"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3AE3FF3-4C6A-4D38-BFBC-BCD2B8898745}" type="datetimeFigureOut">
              <a:rPr lang="en-GB" smtClean="0"/>
              <a:t>26/09/2022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4A26DDA-0127-4072-9CDE-5C5B5B473E88}" type="slidenum">
              <a:rPr lang="en-GB" smtClean="0"/>
              <a:t>‹#›</a:t>
            </a:fld>
            <a:endParaRPr lang="en-GB" dirty="0"/>
          </a:p>
        </p:txBody>
      </p:sp>
    </p:spTree>
    <p:extLst>
      <p:ext uri="{BB962C8B-B14F-4D97-AF65-F5344CB8AC3E}">
        <p14:creationId xmlns:p14="http://schemas.microsoft.com/office/powerpoint/2010/main" val="3269107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AE3FF3-4C6A-4D38-BFBC-BCD2B8898745}" type="datetimeFigureOut">
              <a:rPr lang="en-GB" smtClean="0"/>
              <a:t>26/09/2022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4A26DDA-0127-4072-9CDE-5C5B5B473E88}" type="slidenum">
              <a:rPr lang="en-GB" smtClean="0"/>
              <a:t>‹#›</a:t>
            </a:fld>
            <a:endParaRPr lang="en-GB" dirty="0"/>
          </a:p>
        </p:txBody>
      </p:sp>
    </p:spTree>
    <p:extLst>
      <p:ext uri="{BB962C8B-B14F-4D97-AF65-F5344CB8AC3E}">
        <p14:creationId xmlns:p14="http://schemas.microsoft.com/office/powerpoint/2010/main" val="702427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AE3FF3-4C6A-4D38-BFBC-BCD2B8898745}" type="datetimeFigureOut">
              <a:rPr lang="en-GB" smtClean="0"/>
              <a:t>26/09/2022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4A26DDA-0127-4072-9CDE-5C5B5B473E88}" type="slidenum">
              <a:rPr lang="en-GB" smtClean="0"/>
              <a:t>‹#›</a:t>
            </a:fld>
            <a:endParaRPr lang="en-GB" dirty="0"/>
          </a:p>
        </p:txBody>
      </p:sp>
    </p:spTree>
    <p:extLst>
      <p:ext uri="{BB962C8B-B14F-4D97-AF65-F5344CB8AC3E}">
        <p14:creationId xmlns:p14="http://schemas.microsoft.com/office/powerpoint/2010/main" val="1737032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7980" y="4371893"/>
            <a:ext cx="5889855" cy="3439965"/>
          </a:xfrm>
          <a:prstGeom prst="rect">
            <a:avLst/>
          </a:prstGeom>
          <a:effectLst>
            <a:reflection endPos="0" dir="5400000" sy="-100000" algn="bl" rotWithShape="0"/>
          </a:effectLst>
        </p:spPr>
      </p:pic>
      <p:sp>
        <p:nvSpPr>
          <p:cNvPr id="12" name="Rectangle 11"/>
          <p:cNvSpPr/>
          <p:nvPr/>
        </p:nvSpPr>
        <p:spPr>
          <a:xfrm>
            <a:off x="6503670" y="4371893"/>
            <a:ext cx="9769460" cy="2931877"/>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p:txBody>
          <a:bodyPr/>
          <a:lstStyle>
            <a:lvl5pPr>
              <a:defRPr/>
            </a:lvl5pPr>
            <a:lvl6pPr>
              <a:defRPr/>
            </a:lvl6pPr>
            <a:lvl7pPr>
              <a:defRPr/>
            </a:lvl7pPr>
            <a:lvl8pPr>
              <a:defRPr/>
            </a:lvl8pPr>
            <a:lvl9pPr>
              <a:buFont typeface="Arial" pitchFamily="34" charset="0"/>
              <a:buChar cha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3AE3FF3-4C6A-4D38-BFBC-BCD2B8898745}" type="datetimeFigureOut">
              <a:rPr lang="en-GB" smtClean="0"/>
              <a:t>26/09/2022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4A26DDA-0127-4072-9CDE-5C5B5B473E88}" type="slidenum">
              <a:rPr lang="en-GB" smtClean="0"/>
              <a:t>‹#›</a:t>
            </a:fld>
            <a:endParaRPr lang="en-GB" dirty="0"/>
          </a:p>
        </p:txBody>
      </p:sp>
    </p:spTree>
    <p:extLst>
      <p:ext uri="{BB962C8B-B14F-4D97-AF65-F5344CB8AC3E}">
        <p14:creationId xmlns:p14="http://schemas.microsoft.com/office/powerpoint/2010/main" val="3911027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quotation">
    <p:spTree>
      <p:nvGrpSpPr>
        <p:cNvPr id="1" name=""/>
        <p:cNvGrpSpPr/>
        <p:nvPr/>
      </p:nvGrpSpPr>
      <p:grpSpPr>
        <a:xfrm>
          <a:off x="0" y="0"/>
          <a:ext cx="0" cy="0"/>
          <a:chOff x="0" y="0"/>
          <a:chExt cx="0" cy="0"/>
        </a:xfrm>
      </p:grpSpPr>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7980" y="4421288"/>
            <a:ext cx="5889855" cy="3439965"/>
          </a:xfrm>
          <a:prstGeom prst="rect">
            <a:avLst/>
          </a:prstGeom>
          <a:effectLst>
            <a:reflection endPos="0" dir="5400000" sy="-100000" algn="bl" rotWithShape="0"/>
          </a:effectLst>
        </p:spPr>
      </p:pic>
      <p:sp>
        <p:nvSpPr>
          <p:cNvPr id="15" name="Rectangle 14"/>
          <p:cNvSpPr/>
          <p:nvPr/>
        </p:nvSpPr>
        <p:spPr>
          <a:xfrm>
            <a:off x="6503670" y="4329848"/>
            <a:ext cx="9769460" cy="2931877"/>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2" name="TextBox 11"/>
          <p:cNvSpPr txBox="1"/>
          <p:nvPr/>
        </p:nvSpPr>
        <p:spPr>
          <a:xfrm rot="10800000" flipH="1" flipV="1">
            <a:off x="9784903" y="2420888"/>
            <a:ext cx="2167751" cy="5386090"/>
          </a:xfrm>
          <a:prstGeom prst="rect">
            <a:avLst/>
          </a:prstGeom>
          <a:noFill/>
        </p:spPr>
        <p:txBody>
          <a:bodyPr wrap="square" rtlCol="0">
            <a:spAutoFit/>
          </a:bodyPr>
          <a:lstStyle/>
          <a:p>
            <a:pPr algn="ctr"/>
            <a:r>
              <a:rPr lang="en-GB" sz="34400" dirty="0">
                <a:solidFill>
                  <a:schemeClr val="bg1">
                    <a:lumMod val="65000"/>
                  </a:schemeClr>
                </a:solidFill>
                <a:latin typeface="Baskerville Old Face" panose="02020602080505020303" pitchFamily="18" charset="0"/>
                <a:cs typeface="Times New Roman" panose="02020603050405020304" pitchFamily="18" charset="0"/>
              </a:rPr>
              <a:t>”</a:t>
            </a:r>
            <a:endParaRPr lang="en-GB" sz="3200" dirty="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10" name="TextBox 9"/>
          <p:cNvSpPr txBox="1"/>
          <p:nvPr/>
        </p:nvSpPr>
        <p:spPr>
          <a:xfrm rot="10800000" flipH="1" flipV="1">
            <a:off x="183835" y="275158"/>
            <a:ext cx="2167751" cy="5386090"/>
          </a:xfrm>
          <a:prstGeom prst="rect">
            <a:avLst/>
          </a:prstGeom>
          <a:noFill/>
        </p:spPr>
        <p:txBody>
          <a:bodyPr wrap="square" rtlCol="0">
            <a:spAutoFit/>
          </a:bodyPr>
          <a:lstStyle/>
          <a:p>
            <a:pPr algn="ctr"/>
            <a:r>
              <a:rPr lang="en-GB" sz="34400" dirty="0">
                <a:solidFill>
                  <a:schemeClr val="bg1">
                    <a:lumMod val="65000"/>
                  </a:schemeClr>
                </a:solidFill>
                <a:latin typeface="Baskerville Old Face" panose="02020602080505020303" pitchFamily="18" charset="0"/>
                <a:cs typeface="Times New Roman" panose="02020603050405020304" pitchFamily="18" charset="0"/>
              </a:rPr>
              <a:t>“</a:t>
            </a:r>
            <a:endParaRPr lang="en-GB" sz="3200" dirty="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a:xfrm>
            <a:off x="1007435" y="1593543"/>
            <a:ext cx="10258328" cy="2736305"/>
          </a:xfrm>
          <a:solidFill>
            <a:srgbClr val="95BECA">
              <a:alpha val="30196"/>
            </a:srgbClr>
          </a:solidFill>
          <a:ln>
            <a:noFill/>
          </a:ln>
        </p:spPr>
        <p:txBody>
          <a:bodyPr anchor="ctr"/>
          <a:lstStyle>
            <a:lvl1pPr marL="0" indent="0">
              <a:buNone/>
              <a:defRPr>
                <a:solidFill>
                  <a:srgbClr val="498091"/>
                </a:solidFill>
                <a:latin typeface="My Underwood" pitchFamily="2" charset="0"/>
                <a:ea typeface="My Underwood" pitchFamily="2" charset="0"/>
              </a:defRPr>
            </a:lvl1pPr>
            <a:lvl5pPr>
              <a:defRPr/>
            </a:lvl5pPr>
            <a:lvl6pPr>
              <a:defRPr/>
            </a:lvl6pPr>
            <a:lvl7pPr>
              <a:defRPr/>
            </a:lvl7pPr>
            <a:lvl8pPr>
              <a:defRPr/>
            </a:lvl8pPr>
            <a:lvl9pPr>
              <a:buFont typeface="Arial" pitchFamily="34" charset="0"/>
              <a:buChar char="•"/>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A3AE3FF3-4C6A-4D38-BFBC-BCD2B8898745}" type="datetimeFigureOut">
              <a:rPr lang="en-GB" smtClean="0"/>
              <a:t>26/09/2022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4A26DDA-0127-4072-9CDE-5C5B5B473E88}" type="slidenum">
              <a:rPr lang="en-GB" smtClean="0"/>
              <a:t>‹#›</a:t>
            </a:fld>
            <a:endParaRPr lang="en-GB" dirty="0"/>
          </a:p>
        </p:txBody>
      </p:sp>
    </p:spTree>
    <p:extLst>
      <p:ext uri="{BB962C8B-B14F-4D97-AF65-F5344CB8AC3E}">
        <p14:creationId xmlns:p14="http://schemas.microsoft.com/office/powerpoint/2010/main" val="4293040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00194" y="2039135"/>
            <a:ext cx="10363200" cy="2505075"/>
          </a:xfrm>
        </p:spPr>
        <p:txBody>
          <a:bodyPr anchor="b"/>
          <a:lstStyle>
            <a:lvl1pPr algn="l" defTabSz="914400" rtl="0" eaLnBrk="1" latinLnBrk="0" hangingPunct="1">
              <a:lnSpc>
                <a:spcPct val="100000"/>
              </a:lnSpc>
              <a:spcBef>
                <a:spcPct val="0"/>
              </a:spcBef>
              <a:buNone/>
              <a:defRPr lang="en-US" sz="4400" kern="1200" dirty="0" smtClean="0">
                <a:solidFill>
                  <a:schemeClr val="tx2"/>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a:lstStyle>
          <a:p>
            <a:r>
              <a:rPr lang="en-US" dirty="0"/>
              <a:t>click to edit Master title style</a:t>
            </a:r>
          </a:p>
        </p:txBody>
      </p:sp>
      <p:sp>
        <p:nvSpPr>
          <p:cNvPr id="3" name="Text Placeholder 2"/>
          <p:cNvSpPr>
            <a:spLocks noGrp="1"/>
          </p:cNvSpPr>
          <p:nvPr>
            <p:ph type="body" idx="1" hasCustomPrompt="1"/>
          </p:nvPr>
        </p:nvSpPr>
        <p:spPr>
          <a:xfrm>
            <a:off x="800194" y="4736298"/>
            <a:ext cx="10363200" cy="1131887"/>
          </a:xfrm>
        </p:spPr>
        <p:txBody>
          <a:bodyPr anchor="t"/>
          <a:lstStyle>
            <a:lvl1pPr marL="0" indent="0" algn="l">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A3AE3FF3-4C6A-4D38-BFBC-BCD2B8898745}" type="datetimeFigureOut">
              <a:rPr lang="en-GB" smtClean="0"/>
              <a:t>26/09/2022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4A26DDA-0127-4072-9CDE-5C5B5B473E88}" type="slidenum">
              <a:rPr lang="en-GB" smtClean="0"/>
              <a:t>‹#›</a:t>
            </a:fld>
            <a:endParaRPr lang="en-GB"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38310" y="354018"/>
            <a:ext cx="2582209" cy="1196948"/>
          </a:xfrm>
          <a:prstGeom prst="rect">
            <a:avLst/>
          </a:prstGeom>
        </p:spPr>
      </p:pic>
      <p:cxnSp>
        <p:nvCxnSpPr>
          <p:cNvPr id="16" name="Straight Connector 15"/>
          <p:cNvCxnSpPr/>
          <p:nvPr/>
        </p:nvCxnSpPr>
        <p:spPr>
          <a:xfrm>
            <a:off x="800194" y="4640580"/>
            <a:ext cx="10363200" cy="11430"/>
          </a:xfrm>
          <a:prstGeom prst="line">
            <a:avLst/>
          </a:prstGeom>
          <a:ln>
            <a:solidFill>
              <a:srgbClr val="8EBC64"/>
            </a:solidFill>
          </a:ln>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2915007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0262" y="6103308"/>
            <a:ext cx="5889855" cy="3439965"/>
          </a:xfrm>
          <a:prstGeom prst="rect">
            <a:avLst/>
          </a:prstGeom>
          <a:effectLst>
            <a:reflection endPos="0" dir="5400000" sy="-100000" algn="bl" rotWithShape="0"/>
          </a:effectLst>
        </p:spPr>
      </p:pic>
      <p:sp>
        <p:nvSpPr>
          <p:cNvPr id="13" name="Rectangle 12"/>
          <p:cNvSpPr/>
          <p:nvPr/>
        </p:nvSpPr>
        <p:spPr>
          <a:xfrm>
            <a:off x="2895952" y="6011868"/>
            <a:ext cx="9769460" cy="2931877"/>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 name="Title 1"/>
          <p:cNvSpPr>
            <a:spLocks noGrp="1"/>
          </p:cNvSpPr>
          <p:nvPr>
            <p:ph type="title" hasCustomPrompt="1"/>
          </p:nvPr>
        </p:nvSpPr>
        <p:spPr/>
        <p:txBody>
          <a:bodyPr/>
          <a:lstStyle/>
          <a:p>
            <a:r>
              <a:rPr lang="en-US" dirty="0"/>
              <a:t>click to edit Master title style</a:t>
            </a:r>
          </a:p>
        </p:txBody>
      </p:sp>
      <p:sp>
        <p:nvSpPr>
          <p:cNvPr id="4" name="Content Placeholder 3"/>
          <p:cNvSpPr>
            <a:spLocks noGrp="1"/>
          </p:cNvSpPr>
          <p:nvPr>
            <p:ph sz="half" idx="2" hasCustomPrompt="1"/>
          </p:nvPr>
        </p:nvSpPr>
        <p:spPr>
          <a:xfrm>
            <a:off x="6197600" y="1600205"/>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A3AE3FF3-4C6A-4D38-BFBC-BCD2B8898745}" type="datetimeFigureOut">
              <a:rPr lang="en-GB" smtClean="0"/>
              <a:t>26/09/2022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4A26DDA-0127-4072-9CDE-5C5B5B473E88}" type="slidenum">
              <a:rPr lang="en-GB" smtClean="0"/>
              <a:t>‹#›</a:t>
            </a:fld>
            <a:endParaRPr lang="en-GB" dirty="0"/>
          </a:p>
        </p:txBody>
      </p:sp>
      <p:sp>
        <p:nvSpPr>
          <p:cNvPr id="9" name="Content Placeholder 8"/>
          <p:cNvSpPr>
            <a:spLocks noGrp="1"/>
          </p:cNvSpPr>
          <p:nvPr>
            <p:ph sz="quarter" idx="13" hasCustomPrompt="1"/>
          </p:nvPr>
        </p:nvSpPr>
        <p:spPr>
          <a:xfrm>
            <a:off x="487680" y="1600200"/>
            <a:ext cx="5388864" cy="4526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22571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1589" y="6126040"/>
            <a:ext cx="5889855" cy="3439965"/>
          </a:xfrm>
          <a:prstGeom prst="rect">
            <a:avLst/>
          </a:prstGeom>
          <a:effectLst>
            <a:reflection endPos="0" dir="5400000" sy="-100000" algn="bl" rotWithShape="0"/>
          </a:effectLst>
        </p:spPr>
      </p:pic>
      <p:sp>
        <p:nvSpPr>
          <p:cNvPr id="16" name="Rectangle 15"/>
          <p:cNvSpPr/>
          <p:nvPr/>
        </p:nvSpPr>
        <p:spPr>
          <a:xfrm>
            <a:off x="2895952" y="6011868"/>
            <a:ext cx="9769460" cy="2931877"/>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 name="Title 1"/>
          <p:cNvSpPr>
            <a:spLocks noGrp="1"/>
          </p:cNvSpPr>
          <p:nvPr>
            <p:ph type="title" hasCustomPrompt="1"/>
          </p:nvPr>
        </p:nvSpPr>
        <p:spPr/>
        <p:txBody>
          <a:bodyPr/>
          <a:lstStyle>
            <a:lvl1pPr>
              <a:defRPr/>
            </a:lvl1pPr>
          </a:lstStyle>
          <a:p>
            <a:r>
              <a:rPr lang="en-US" dirty="0"/>
              <a:t>click to edit Master title style</a:t>
            </a:r>
          </a:p>
        </p:txBody>
      </p:sp>
      <p:sp>
        <p:nvSpPr>
          <p:cNvPr id="3" name="Text Placeholder 2"/>
          <p:cNvSpPr>
            <a:spLocks noGrp="1"/>
          </p:cNvSpPr>
          <p:nvPr>
            <p:ph type="body" idx="1" hasCustomPrompt="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hasCustomPrompt="1"/>
          </p:nvPr>
        </p:nvSpPr>
        <p:spPr>
          <a:xfrm>
            <a:off x="6197604"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Date Placeholder 6"/>
          <p:cNvSpPr>
            <a:spLocks noGrp="1"/>
          </p:cNvSpPr>
          <p:nvPr>
            <p:ph type="dt" sz="half" idx="10"/>
          </p:nvPr>
        </p:nvSpPr>
        <p:spPr/>
        <p:txBody>
          <a:bodyPr/>
          <a:lstStyle/>
          <a:p>
            <a:fld id="{A3AE3FF3-4C6A-4D38-BFBC-BCD2B8898745}" type="datetimeFigureOut">
              <a:rPr lang="en-GB" smtClean="0"/>
              <a:t>26/09/2022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4A26DDA-0127-4072-9CDE-5C5B5B473E88}" type="slidenum">
              <a:rPr lang="en-GB" smtClean="0"/>
              <a:t>‹#›</a:t>
            </a:fld>
            <a:endParaRPr lang="en-GB" dirty="0"/>
          </a:p>
        </p:txBody>
      </p:sp>
      <p:sp>
        <p:nvSpPr>
          <p:cNvPr id="11" name="Content Placeholder 10"/>
          <p:cNvSpPr>
            <a:spLocks noGrp="1"/>
          </p:cNvSpPr>
          <p:nvPr>
            <p:ph sz="quarter" idx="13" hasCustomPrompt="1"/>
          </p:nvPr>
        </p:nvSpPr>
        <p:spPr>
          <a:xfrm>
            <a:off x="609600" y="2212848"/>
            <a:ext cx="5388864" cy="39136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14" hasCustomPrompt="1"/>
          </p:nvPr>
        </p:nvSpPr>
        <p:spPr>
          <a:xfrm>
            <a:off x="6230112" y="2212853"/>
            <a:ext cx="5388864" cy="39131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57265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7980" y="4421288"/>
            <a:ext cx="5889855" cy="3439965"/>
          </a:xfrm>
          <a:prstGeom prst="rect">
            <a:avLst/>
          </a:prstGeom>
          <a:effectLst>
            <a:reflection endPos="0" dir="5400000" sy="-100000" algn="bl" rotWithShape="0"/>
          </a:effectLst>
        </p:spPr>
      </p:pic>
      <p:sp>
        <p:nvSpPr>
          <p:cNvPr id="10" name="Rectangle 9"/>
          <p:cNvSpPr/>
          <p:nvPr/>
        </p:nvSpPr>
        <p:spPr>
          <a:xfrm>
            <a:off x="6503670" y="4329848"/>
            <a:ext cx="9769460" cy="2931877"/>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 name="Title 1"/>
          <p:cNvSpPr>
            <a:spLocks noGrp="1"/>
          </p:cNvSpPr>
          <p:nvPr>
            <p:ph type="title" hasCustomPrompt="1"/>
          </p:nvPr>
        </p:nvSpPr>
        <p:spPr/>
        <p:txBody>
          <a:bodyPr/>
          <a:lstStyle>
            <a:lvl1pPr>
              <a:defRPr baseline="0"/>
            </a:lvl1pPr>
          </a:lstStyle>
          <a:p>
            <a:r>
              <a:rPr lang="en-US" dirty="0"/>
              <a:t>click to edit Master title style</a:t>
            </a:r>
          </a:p>
        </p:txBody>
      </p:sp>
      <p:sp>
        <p:nvSpPr>
          <p:cNvPr id="3" name="Date Placeholder 2"/>
          <p:cNvSpPr>
            <a:spLocks noGrp="1"/>
          </p:cNvSpPr>
          <p:nvPr>
            <p:ph type="dt" sz="half" idx="10"/>
          </p:nvPr>
        </p:nvSpPr>
        <p:spPr/>
        <p:txBody>
          <a:bodyPr/>
          <a:lstStyle/>
          <a:p>
            <a:fld id="{A3AE3FF3-4C6A-4D38-BFBC-BCD2B8898745}" type="datetimeFigureOut">
              <a:rPr lang="en-GB" smtClean="0"/>
              <a:t>26/09/2022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4A26DDA-0127-4072-9CDE-5C5B5B473E88}" type="slidenum">
              <a:rPr lang="en-GB" smtClean="0"/>
              <a:t>‹#›</a:t>
            </a:fld>
            <a:endParaRPr lang="en-GB" dirty="0"/>
          </a:p>
        </p:txBody>
      </p:sp>
    </p:spTree>
    <p:extLst>
      <p:ext uri="{BB962C8B-B14F-4D97-AF65-F5344CB8AC3E}">
        <p14:creationId xmlns:p14="http://schemas.microsoft.com/office/powerpoint/2010/main" val="206098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AE3FF3-4C6A-4D38-BFBC-BCD2B8898745}" type="datetimeFigureOut">
              <a:rPr lang="en-GB" smtClean="0"/>
              <a:t>26/09/2022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4A26DDA-0127-4072-9CDE-5C5B5B473E88}" type="slidenum">
              <a:rPr lang="en-GB" smtClean="0"/>
              <a:t>‹#›</a:t>
            </a:fld>
            <a:endParaRPr lang="en-GB" dirty="0"/>
          </a:p>
        </p:txBody>
      </p:sp>
    </p:spTree>
    <p:extLst>
      <p:ext uri="{BB962C8B-B14F-4D97-AF65-F5344CB8AC3E}">
        <p14:creationId xmlns:p14="http://schemas.microsoft.com/office/powerpoint/2010/main" val="502828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7980" y="4465166"/>
            <a:ext cx="5889855" cy="3439965"/>
          </a:xfrm>
          <a:prstGeom prst="rect">
            <a:avLst/>
          </a:prstGeom>
          <a:effectLst>
            <a:reflection endPos="0" dir="5400000" sy="-100000" algn="bl" rotWithShape="0"/>
          </a:effectLst>
        </p:spPr>
      </p:pic>
      <p:sp>
        <p:nvSpPr>
          <p:cNvPr id="12" name="Rectangle 11"/>
          <p:cNvSpPr/>
          <p:nvPr/>
        </p:nvSpPr>
        <p:spPr>
          <a:xfrm>
            <a:off x="6503670" y="4282286"/>
            <a:ext cx="9769460" cy="2931877"/>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 name="Title 1"/>
          <p:cNvSpPr>
            <a:spLocks noGrp="1"/>
          </p:cNvSpPr>
          <p:nvPr>
            <p:ph type="title" hasCustomPrompt="1"/>
          </p:nvPr>
        </p:nvSpPr>
        <p:spPr>
          <a:xfrm>
            <a:off x="7876119"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dirty="0"/>
              <a:t>click to edit Master title style</a:t>
            </a:r>
          </a:p>
        </p:txBody>
      </p:sp>
      <p:sp>
        <p:nvSpPr>
          <p:cNvPr id="3" name="Content Placeholder 2"/>
          <p:cNvSpPr>
            <a:spLocks noGrp="1"/>
          </p:cNvSpPr>
          <p:nvPr>
            <p:ph idx="1" hasCustomPrompt="1"/>
          </p:nvPr>
        </p:nvSpPr>
        <p:spPr>
          <a:xfrm>
            <a:off x="958853" y="273055"/>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hasCustomPrompt="1"/>
          </p:nvPr>
        </p:nvSpPr>
        <p:spPr>
          <a:xfrm>
            <a:off x="7876119" y="2438405"/>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A3AE3FF3-4C6A-4D38-BFBC-BCD2B8898745}" type="datetimeFigureOut">
              <a:rPr lang="en-GB" smtClean="0"/>
              <a:t>26/09/2022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4A26DDA-0127-4072-9CDE-5C5B5B473E88}" type="slidenum">
              <a:rPr lang="en-GB" smtClean="0"/>
              <a:t>‹#›</a:t>
            </a:fld>
            <a:endParaRPr lang="en-GB" dirty="0"/>
          </a:p>
        </p:txBody>
      </p:sp>
    </p:spTree>
    <p:extLst>
      <p:ext uri="{BB962C8B-B14F-4D97-AF65-F5344CB8AC3E}">
        <p14:creationId xmlns:p14="http://schemas.microsoft.com/office/powerpoint/2010/main" val="1093343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6024"/>
            <a:ext cx="10972800" cy="764704"/>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124747"/>
            <a:ext cx="10972800" cy="500141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484463" y="6356355"/>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A3AE3FF3-4C6A-4D38-BFBC-BCD2B8898745}" type="datetimeFigureOut">
              <a:rPr lang="en-GB" smtClean="0"/>
              <a:t>26/09/2022</a:t>
            </a:fld>
            <a:endParaRPr lang="en-GB" dirty="0"/>
          </a:p>
        </p:txBody>
      </p:sp>
      <p:sp>
        <p:nvSpPr>
          <p:cNvPr id="5" name="Footer Placeholder 4"/>
          <p:cNvSpPr>
            <a:spLocks noGrp="1"/>
          </p:cNvSpPr>
          <p:nvPr>
            <p:ph type="ftr" sz="quarter" idx="3"/>
          </p:nvPr>
        </p:nvSpPr>
        <p:spPr>
          <a:xfrm>
            <a:off x="878887" y="6356355"/>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GB" dirty="0"/>
          </a:p>
        </p:txBody>
      </p:sp>
      <p:sp>
        <p:nvSpPr>
          <p:cNvPr id="6" name="Slide Number Placeholder 5"/>
          <p:cNvSpPr>
            <a:spLocks noGrp="1"/>
          </p:cNvSpPr>
          <p:nvPr>
            <p:ph type="sldNum" sz="quarter" idx="4"/>
          </p:nvPr>
        </p:nvSpPr>
        <p:spPr>
          <a:xfrm>
            <a:off x="11391039" y="6356355"/>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4A26DDA-0127-4072-9CDE-5C5B5B473E88}" type="slidenum">
              <a:rPr lang="en-GB" smtClean="0"/>
              <a:t>‹#›</a:t>
            </a:fld>
            <a:endParaRPr lang="en-GB" dirty="0"/>
          </a:p>
        </p:txBody>
      </p:sp>
      <p:sp>
        <p:nvSpPr>
          <p:cNvPr id="7" name="Oval 6"/>
          <p:cNvSpPr/>
          <p:nvPr/>
        </p:nvSpPr>
        <p:spPr>
          <a:xfrm>
            <a:off x="1127701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758828"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96144265"/>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ts val="5800"/>
        </a:lnSpc>
        <a:spcBef>
          <a:spcPct val="0"/>
        </a:spcBef>
        <a:buNone/>
        <a:defRPr sz="4000" kern="1200">
          <a:solidFill>
            <a:srgbClr val="04A034"/>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2400" kern="1200">
          <a:solidFill>
            <a:schemeClr val="tx1">
              <a:lumMod val="65000"/>
              <a:lumOff val="35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2000" kern="1200">
          <a:solidFill>
            <a:schemeClr val="tx1">
              <a:lumMod val="65000"/>
              <a:lumOff val="35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756A8-B6B6-4BE7-B12A-D34005FFDB90}"/>
              </a:ext>
            </a:extLst>
          </p:cNvPr>
          <p:cNvSpPr>
            <a:spLocks noGrp="1"/>
          </p:cNvSpPr>
          <p:nvPr>
            <p:ph type="ctrTitle"/>
          </p:nvPr>
        </p:nvSpPr>
        <p:spPr>
          <a:xfrm>
            <a:off x="790222" y="564444"/>
            <a:ext cx="10622845" cy="3889223"/>
          </a:xfrm>
        </p:spPr>
        <p:txBody>
          <a:bodyPr>
            <a:normAutofit/>
          </a:bodyPr>
          <a:lstStyle/>
          <a:p>
            <a:r>
              <a:rPr lang="en-GB" sz="3600" dirty="0">
                <a:solidFill>
                  <a:schemeClr val="bg1">
                    <a:lumMod val="65000"/>
                  </a:schemeClr>
                </a:solidFill>
              </a:rPr>
              <a:t>Residential Leadership Group</a:t>
            </a:r>
            <a:br>
              <a:rPr lang="en-GB" sz="3600" dirty="0">
                <a:solidFill>
                  <a:schemeClr val="bg1">
                    <a:lumMod val="65000"/>
                  </a:schemeClr>
                </a:solidFill>
              </a:rPr>
            </a:br>
            <a:br>
              <a:rPr lang="en-GB" sz="3600" dirty="0">
                <a:solidFill>
                  <a:schemeClr val="bg1">
                    <a:lumMod val="65000"/>
                  </a:schemeClr>
                </a:solidFill>
              </a:rPr>
            </a:br>
            <a:br>
              <a:rPr lang="en-GB" sz="5000" dirty="0"/>
            </a:br>
            <a:br>
              <a:rPr lang="en-GB" sz="5000" dirty="0"/>
            </a:br>
            <a:r>
              <a:rPr lang="en-GB" sz="5000" b="1" dirty="0"/>
              <a:t>workforce </a:t>
            </a:r>
            <a:r>
              <a:rPr lang="en-GB" sz="5000" dirty="0"/>
              <a:t>development</a:t>
            </a:r>
          </a:p>
        </p:txBody>
      </p:sp>
      <p:sp>
        <p:nvSpPr>
          <p:cNvPr id="3" name="Subtitle 2">
            <a:extLst>
              <a:ext uri="{FF2B5EF4-FFF2-40B4-BE49-F238E27FC236}">
                <a16:creationId xmlns:a16="http://schemas.microsoft.com/office/drawing/2014/main" id="{65746240-6373-4351-BBC9-16B7099DC156}"/>
              </a:ext>
            </a:extLst>
          </p:cNvPr>
          <p:cNvSpPr>
            <a:spLocks noGrp="1"/>
          </p:cNvSpPr>
          <p:nvPr>
            <p:ph type="subTitle" idx="1"/>
          </p:nvPr>
        </p:nvSpPr>
        <p:spPr>
          <a:xfrm>
            <a:off x="3509788" y="4453667"/>
            <a:ext cx="5148792" cy="1096899"/>
          </a:xfrm>
        </p:spPr>
        <p:txBody>
          <a:bodyPr>
            <a:normAutofit/>
          </a:bodyPr>
          <a:lstStyle/>
          <a:p>
            <a:r>
              <a:rPr lang="en-GB" sz="2800" dirty="0">
                <a:solidFill>
                  <a:schemeClr val="bg1">
                    <a:lumMod val="65000"/>
                  </a:schemeClr>
                </a:solidFill>
              </a:rPr>
              <a:t>John Woodhouse </a:t>
            </a:r>
          </a:p>
          <a:p>
            <a:r>
              <a:rPr lang="en-GB" sz="2800" dirty="0">
                <a:solidFill>
                  <a:schemeClr val="bg1">
                    <a:lumMod val="65000"/>
                  </a:schemeClr>
                </a:solidFill>
              </a:rPr>
              <a:t>&amp; Christine Freestone</a:t>
            </a:r>
          </a:p>
        </p:txBody>
      </p:sp>
    </p:spTree>
    <p:extLst>
      <p:ext uri="{BB962C8B-B14F-4D97-AF65-F5344CB8AC3E}">
        <p14:creationId xmlns:p14="http://schemas.microsoft.com/office/powerpoint/2010/main" val="73696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20BFA-B96E-4CAC-BBF3-E8BCA4249D27}"/>
              </a:ext>
            </a:extLst>
          </p:cNvPr>
          <p:cNvSpPr>
            <a:spLocks noGrp="1"/>
          </p:cNvSpPr>
          <p:nvPr>
            <p:ph type="title"/>
          </p:nvPr>
        </p:nvSpPr>
        <p:spPr/>
        <p:txBody>
          <a:bodyPr/>
          <a:lstStyle/>
          <a:p>
            <a:r>
              <a:rPr lang="en-GB" b="1" dirty="0"/>
              <a:t>attachment</a:t>
            </a:r>
            <a:r>
              <a:rPr lang="en-GB" dirty="0"/>
              <a:t> training</a:t>
            </a:r>
            <a:endParaRPr lang="en-GB" b="1" dirty="0"/>
          </a:p>
        </p:txBody>
      </p:sp>
      <p:graphicFrame>
        <p:nvGraphicFramePr>
          <p:cNvPr id="6" name="Content Placeholder 5">
            <a:extLst>
              <a:ext uri="{FF2B5EF4-FFF2-40B4-BE49-F238E27FC236}">
                <a16:creationId xmlns:a16="http://schemas.microsoft.com/office/drawing/2014/main" id="{C4437CB1-FD8C-4C54-9191-ED53326542EC}"/>
              </a:ext>
            </a:extLst>
          </p:cNvPr>
          <p:cNvGraphicFramePr>
            <a:graphicFrameLocks noGrp="1"/>
          </p:cNvGraphicFramePr>
          <p:nvPr>
            <p:ph idx="1"/>
            <p:extLst>
              <p:ext uri="{D42A27DB-BD31-4B8C-83A1-F6EECF244321}">
                <p14:modId xmlns:p14="http://schemas.microsoft.com/office/powerpoint/2010/main" val="2700961463"/>
              </p:ext>
            </p:extLst>
          </p:nvPr>
        </p:nvGraphicFramePr>
        <p:xfrm>
          <a:off x="609600" y="1125538"/>
          <a:ext cx="5921829" cy="5000625"/>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a:extLst>
              <a:ext uri="{FF2B5EF4-FFF2-40B4-BE49-F238E27FC236}">
                <a16:creationId xmlns:a16="http://schemas.microsoft.com/office/drawing/2014/main" id="{34123FEB-1888-4788-80E1-CE94065B2BB7}"/>
              </a:ext>
            </a:extLst>
          </p:cNvPr>
          <p:cNvSpPr/>
          <p:nvPr/>
        </p:nvSpPr>
        <p:spPr>
          <a:xfrm>
            <a:off x="6866164" y="2041071"/>
            <a:ext cx="4589923" cy="37106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3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4 day training (5)</a:t>
            </a:r>
          </a:p>
          <a:p>
            <a:r>
              <a:rPr lang="en-GB" sz="3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2 day training (2)</a:t>
            </a:r>
          </a:p>
          <a:p>
            <a:r>
              <a:rPr lang="en-GB" sz="3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1 day training (1)</a:t>
            </a:r>
            <a:endPar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722416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467EF-15FC-4447-8F79-7D8CAFF8E119}"/>
              </a:ext>
            </a:extLst>
          </p:cNvPr>
          <p:cNvSpPr>
            <a:spLocks noGrp="1"/>
          </p:cNvSpPr>
          <p:nvPr>
            <p:ph type="title"/>
          </p:nvPr>
        </p:nvSpPr>
        <p:spPr/>
        <p:txBody>
          <a:bodyPr/>
          <a:lstStyle/>
          <a:p>
            <a:r>
              <a:rPr lang="en-GB" dirty="0"/>
              <a:t>YP Mental health			    YP Sexual Health</a:t>
            </a:r>
          </a:p>
        </p:txBody>
      </p:sp>
      <p:graphicFrame>
        <p:nvGraphicFramePr>
          <p:cNvPr id="10" name="Content Placeholder 9">
            <a:extLst>
              <a:ext uri="{FF2B5EF4-FFF2-40B4-BE49-F238E27FC236}">
                <a16:creationId xmlns:a16="http://schemas.microsoft.com/office/drawing/2014/main" id="{8A55DB00-4C2E-45E6-B495-9A7C7D15A101}"/>
              </a:ext>
            </a:extLst>
          </p:cNvPr>
          <p:cNvGraphicFramePr>
            <a:graphicFrameLocks noGrp="1"/>
          </p:cNvGraphicFramePr>
          <p:nvPr>
            <p:ph sz="half" idx="2"/>
            <p:extLst>
              <p:ext uri="{D42A27DB-BD31-4B8C-83A1-F6EECF244321}">
                <p14:modId xmlns:p14="http://schemas.microsoft.com/office/powerpoint/2010/main" val="2618360399"/>
              </p:ext>
            </p:extLst>
          </p:nvPr>
        </p:nvGraphicFramePr>
        <p:xfrm>
          <a:off x="6197600" y="1600200"/>
          <a:ext cx="5384800" cy="45259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ontent Placeholder 6">
            <a:extLst>
              <a:ext uri="{FF2B5EF4-FFF2-40B4-BE49-F238E27FC236}">
                <a16:creationId xmlns:a16="http://schemas.microsoft.com/office/drawing/2014/main" id="{012A1FE5-7919-4D96-8993-4CB114A0AFBA}"/>
              </a:ext>
            </a:extLst>
          </p:cNvPr>
          <p:cNvGraphicFramePr>
            <a:graphicFrameLocks noGrp="1"/>
          </p:cNvGraphicFramePr>
          <p:nvPr>
            <p:ph sz="quarter" idx="13"/>
            <p:extLst>
              <p:ext uri="{D42A27DB-BD31-4B8C-83A1-F6EECF244321}">
                <p14:modId xmlns:p14="http://schemas.microsoft.com/office/powerpoint/2010/main" val="1658547162"/>
              </p:ext>
            </p:extLst>
          </p:nvPr>
        </p:nvGraphicFramePr>
        <p:xfrm>
          <a:off x="487363" y="1600200"/>
          <a:ext cx="5389562"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82635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BC0EF-A200-4118-B5A0-AABA63DF029E}"/>
              </a:ext>
            </a:extLst>
          </p:cNvPr>
          <p:cNvSpPr>
            <a:spLocks noGrp="1"/>
          </p:cNvSpPr>
          <p:nvPr>
            <p:ph type="title"/>
          </p:nvPr>
        </p:nvSpPr>
        <p:spPr/>
        <p:txBody>
          <a:bodyPr/>
          <a:lstStyle/>
          <a:p>
            <a:r>
              <a:rPr lang="en-GB" dirty="0"/>
              <a:t>Other child development training</a:t>
            </a:r>
          </a:p>
        </p:txBody>
      </p:sp>
      <p:sp>
        <p:nvSpPr>
          <p:cNvPr id="3" name="Content Placeholder 2">
            <a:extLst>
              <a:ext uri="{FF2B5EF4-FFF2-40B4-BE49-F238E27FC236}">
                <a16:creationId xmlns:a16="http://schemas.microsoft.com/office/drawing/2014/main" id="{5A5A41AC-9546-4CC7-BB35-7701AF18AF34}"/>
              </a:ext>
            </a:extLst>
          </p:cNvPr>
          <p:cNvSpPr>
            <a:spLocks noGrp="1"/>
          </p:cNvSpPr>
          <p:nvPr>
            <p:ph idx="1"/>
          </p:nvPr>
        </p:nvSpPr>
        <p:spPr/>
        <p:txBody>
          <a:bodyPr>
            <a:normAutofit lnSpcReduction="10000"/>
          </a:bodyPr>
          <a:lstStyle/>
          <a:p>
            <a:r>
              <a:rPr lang="en-GB" dirty="0"/>
              <a:t>Autism x7</a:t>
            </a:r>
          </a:p>
          <a:p>
            <a:r>
              <a:rPr lang="en-GB" dirty="0"/>
              <a:t>Epilepsy x2</a:t>
            </a:r>
          </a:p>
          <a:p>
            <a:r>
              <a:rPr lang="en-GB" dirty="0"/>
              <a:t>Introduction to attachment x2</a:t>
            </a:r>
          </a:p>
          <a:p>
            <a:r>
              <a:rPr lang="en-GB" dirty="0"/>
              <a:t>PTSD</a:t>
            </a:r>
          </a:p>
          <a:p>
            <a:r>
              <a:rPr lang="en-GB" dirty="0"/>
              <a:t>Smoking Cessation x2</a:t>
            </a:r>
          </a:p>
          <a:p>
            <a:r>
              <a:rPr lang="en-GB" dirty="0"/>
              <a:t>Substance misuse x2</a:t>
            </a:r>
          </a:p>
          <a:p>
            <a:r>
              <a:rPr lang="en-GB" dirty="0"/>
              <a:t>Makaton</a:t>
            </a:r>
          </a:p>
          <a:p>
            <a:r>
              <a:rPr lang="en-GB" dirty="0"/>
              <a:t>Level 2 Nutrition &amp; Health</a:t>
            </a:r>
          </a:p>
          <a:p>
            <a:r>
              <a:rPr lang="en-GB" dirty="0"/>
              <a:t>Therapeutic Parenting</a:t>
            </a:r>
          </a:p>
          <a:p>
            <a:endParaRPr lang="en-GB" dirty="0"/>
          </a:p>
        </p:txBody>
      </p:sp>
    </p:spTree>
    <p:extLst>
      <p:ext uri="{BB962C8B-B14F-4D97-AF65-F5344CB8AC3E}">
        <p14:creationId xmlns:p14="http://schemas.microsoft.com/office/powerpoint/2010/main" val="115541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ECCE2-7CA6-40A6-9078-4E884D9E6B2B}"/>
              </a:ext>
            </a:extLst>
          </p:cNvPr>
          <p:cNvSpPr>
            <a:spLocks noGrp="1"/>
          </p:cNvSpPr>
          <p:nvPr>
            <p:ph type="title"/>
          </p:nvPr>
        </p:nvSpPr>
        <p:spPr/>
        <p:txBody>
          <a:bodyPr/>
          <a:lstStyle/>
          <a:p>
            <a:r>
              <a:rPr lang="en-GB" dirty="0"/>
              <a:t>safeguarding</a:t>
            </a:r>
          </a:p>
        </p:txBody>
      </p:sp>
      <p:sp>
        <p:nvSpPr>
          <p:cNvPr id="3" name="Content Placeholder 2">
            <a:extLst>
              <a:ext uri="{FF2B5EF4-FFF2-40B4-BE49-F238E27FC236}">
                <a16:creationId xmlns:a16="http://schemas.microsoft.com/office/drawing/2014/main" id="{F3541689-6A44-4981-95A1-B2C59520B04A}"/>
              </a:ext>
            </a:extLst>
          </p:cNvPr>
          <p:cNvSpPr>
            <a:spLocks noGrp="1"/>
          </p:cNvSpPr>
          <p:nvPr>
            <p:ph idx="1"/>
          </p:nvPr>
        </p:nvSpPr>
        <p:spPr/>
        <p:txBody>
          <a:bodyPr>
            <a:normAutofit/>
          </a:bodyPr>
          <a:lstStyle/>
          <a:p>
            <a:r>
              <a:rPr lang="en-GB" dirty="0"/>
              <a:t>Every organisation had mandatory safeguarding training at induction (phew!)</a:t>
            </a:r>
          </a:p>
          <a:p>
            <a:r>
              <a:rPr lang="en-GB" dirty="0"/>
              <a:t>Almost all organisations followed up with level 3 training</a:t>
            </a:r>
          </a:p>
          <a:p>
            <a:r>
              <a:rPr lang="en-GB" dirty="0"/>
              <a:t>¾ organisations had mandatory level 5 management training</a:t>
            </a:r>
          </a:p>
          <a:p>
            <a:r>
              <a:rPr lang="en-GB" dirty="0"/>
              <a:t>10/12 had mandatory CSE training, though 3 of these were online</a:t>
            </a:r>
          </a:p>
        </p:txBody>
      </p:sp>
    </p:spTree>
    <p:extLst>
      <p:ext uri="{BB962C8B-B14F-4D97-AF65-F5344CB8AC3E}">
        <p14:creationId xmlns:p14="http://schemas.microsoft.com/office/powerpoint/2010/main" val="2031666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361F3-F126-496B-AEB2-7BB44A532FC8}"/>
              </a:ext>
            </a:extLst>
          </p:cNvPr>
          <p:cNvSpPr>
            <a:spLocks noGrp="1"/>
          </p:cNvSpPr>
          <p:nvPr>
            <p:ph type="title"/>
          </p:nvPr>
        </p:nvSpPr>
        <p:spPr/>
        <p:txBody>
          <a:bodyPr/>
          <a:lstStyle/>
          <a:p>
            <a:r>
              <a:rPr lang="en-GB" dirty="0"/>
              <a:t>safeguarding</a:t>
            </a:r>
          </a:p>
        </p:txBody>
      </p:sp>
      <p:sp>
        <p:nvSpPr>
          <p:cNvPr id="3" name="Content Placeholder 2">
            <a:extLst>
              <a:ext uri="{FF2B5EF4-FFF2-40B4-BE49-F238E27FC236}">
                <a16:creationId xmlns:a16="http://schemas.microsoft.com/office/drawing/2014/main" id="{03586346-78B0-4218-9C52-59D77A6390D1}"/>
              </a:ext>
            </a:extLst>
          </p:cNvPr>
          <p:cNvSpPr>
            <a:spLocks noGrp="1"/>
          </p:cNvSpPr>
          <p:nvPr>
            <p:ph idx="1"/>
          </p:nvPr>
        </p:nvSpPr>
        <p:spPr/>
        <p:txBody>
          <a:bodyPr>
            <a:normAutofit/>
          </a:bodyPr>
          <a:lstStyle/>
          <a:p>
            <a:r>
              <a:rPr lang="en-GB" dirty="0"/>
              <a:t>Everyone had mandatory online safety training (from 2 hours online to a day face to face)</a:t>
            </a:r>
          </a:p>
          <a:p>
            <a:r>
              <a:rPr lang="en-GB" dirty="0"/>
              <a:t>Two thirds covered FGM, Forced Marriage &amp; Prevent</a:t>
            </a:r>
          </a:p>
          <a:p>
            <a:r>
              <a:rPr lang="en-GB" dirty="0"/>
              <a:t>¾ had mandatory managing allegations training</a:t>
            </a:r>
          </a:p>
          <a:p>
            <a:r>
              <a:rPr lang="en-GB" dirty="0"/>
              <a:t>Less than half had training on bullying</a:t>
            </a:r>
          </a:p>
          <a:p>
            <a:r>
              <a:rPr lang="en-GB" dirty="0"/>
              <a:t>Other courses included:</a:t>
            </a:r>
          </a:p>
          <a:p>
            <a:pPr marL="400050" lvl="1" indent="0">
              <a:buNone/>
            </a:pPr>
            <a:r>
              <a:rPr lang="en-GB" sz="2200" dirty="0"/>
              <a:t>Working with disguised compliance, Train the trainer, Neglect &amp; Emotional Abuse, Safeguarding adults x2, Suicide prevention, Parental substance misuse, Behaviour Management x2, MCA/</a:t>
            </a:r>
            <a:r>
              <a:rPr lang="en-GB" sz="2200" dirty="0" err="1"/>
              <a:t>DoLS</a:t>
            </a:r>
            <a:r>
              <a:rPr lang="en-GB" sz="2200" dirty="0"/>
              <a:t> x2</a:t>
            </a:r>
          </a:p>
          <a:p>
            <a:endParaRPr lang="en-GB" dirty="0"/>
          </a:p>
        </p:txBody>
      </p:sp>
    </p:spTree>
    <p:extLst>
      <p:ext uri="{BB962C8B-B14F-4D97-AF65-F5344CB8AC3E}">
        <p14:creationId xmlns:p14="http://schemas.microsoft.com/office/powerpoint/2010/main" val="3643340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20BFA-B96E-4CAC-BBF3-E8BCA4249D27}"/>
              </a:ext>
            </a:extLst>
          </p:cNvPr>
          <p:cNvSpPr>
            <a:spLocks noGrp="1"/>
          </p:cNvSpPr>
          <p:nvPr>
            <p:ph type="title"/>
          </p:nvPr>
        </p:nvSpPr>
        <p:spPr/>
        <p:txBody>
          <a:bodyPr/>
          <a:lstStyle/>
          <a:p>
            <a:r>
              <a:rPr lang="en-GB" b="1" dirty="0"/>
              <a:t>personnel issues</a:t>
            </a:r>
            <a:r>
              <a:rPr lang="en-GB" dirty="0"/>
              <a:t> and other training</a:t>
            </a:r>
            <a:endParaRPr lang="en-GB" b="1" dirty="0"/>
          </a:p>
        </p:txBody>
      </p:sp>
      <p:graphicFrame>
        <p:nvGraphicFramePr>
          <p:cNvPr id="6" name="Content Placeholder 5">
            <a:extLst>
              <a:ext uri="{FF2B5EF4-FFF2-40B4-BE49-F238E27FC236}">
                <a16:creationId xmlns:a16="http://schemas.microsoft.com/office/drawing/2014/main" id="{C4437CB1-FD8C-4C54-9191-ED53326542EC}"/>
              </a:ext>
            </a:extLst>
          </p:cNvPr>
          <p:cNvGraphicFramePr>
            <a:graphicFrameLocks noGrp="1"/>
          </p:cNvGraphicFramePr>
          <p:nvPr>
            <p:ph idx="1"/>
            <p:extLst>
              <p:ext uri="{D42A27DB-BD31-4B8C-83A1-F6EECF244321}">
                <p14:modId xmlns:p14="http://schemas.microsoft.com/office/powerpoint/2010/main" val="1403919437"/>
              </p:ext>
            </p:extLst>
          </p:nvPr>
        </p:nvGraphicFramePr>
        <p:xfrm>
          <a:off x="609600" y="1125538"/>
          <a:ext cx="5921829" cy="5000625"/>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a:extLst>
              <a:ext uri="{FF2B5EF4-FFF2-40B4-BE49-F238E27FC236}">
                <a16:creationId xmlns:a16="http://schemas.microsoft.com/office/drawing/2014/main" id="{34123FEB-1888-4788-80E1-CE94065B2BB7}"/>
              </a:ext>
            </a:extLst>
          </p:cNvPr>
          <p:cNvSpPr/>
          <p:nvPr/>
        </p:nvSpPr>
        <p:spPr>
          <a:xfrm>
            <a:off x="6866164" y="1232807"/>
            <a:ext cx="5102679" cy="37106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3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12/12 de-escalation/PI</a:t>
            </a:r>
          </a:p>
          <a:p>
            <a:r>
              <a:rPr lang="en-GB" sz="3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10/12 policies training</a:t>
            </a:r>
          </a:p>
          <a:p>
            <a:r>
              <a:rPr lang="en-GB" sz="3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9/12 safer recruitment</a:t>
            </a:r>
          </a:p>
          <a:p>
            <a:r>
              <a:rPr lang="en-GB" sz="3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10/12 equality &amp; diversity</a:t>
            </a:r>
          </a:p>
          <a:p>
            <a:r>
              <a:rPr lang="en-GB" sz="3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11/12 supervision training</a:t>
            </a:r>
          </a:p>
          <a:p>
            <a:r>
              <a:rPr lang="en-GB" sz="3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1/12 mandatory leadership</a:t>
            </a:r>
            <a:endPar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396370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6E0E-3911-4CF4-BD38-E0501B53EFAE}"/>
              </a:ext>
            </a:extLst>
          </p:cNvPr>
          <p:cNvSpPr>
            <a:spLocks noGrp="1"/>
          </p:cNvSpPr>
          <p:nvPr>
            <p:ph type="title"/>
          </p:nvPr>
        </p:nvSpPr>
        <p:spPr/>
        <p:txBody>
          <a:bodyPr/>
          <a:lstStyle/>
          <a:p>
            <a:r>
              <a:rPr lang="en-GB" dirty="0"/>
              <a:t>Other leadership/organisational training</a:t>
            </a:r>
          </a:p>
        </p:txBody>
      </p:sp>
      <p:sp>
        <p:nvSpPr>
          <p:cNvPr id="3" name="Content Placeholder 2">
            <a:extLst>
              <a:ext uri="{FF2B5EF4-FFF2-40B4-BE49-F238E27FC236}">
                <a16:creationId xmlns:a16="http://schemas.microsoft.com/office/drawing/2014/main" id="{E7DF622E-A8D3-4E93-8D45-C5AE8DC93EF4}"/>
              </a:ext>
            </a:extLst>
          </p:cNvPr>
          <p:cNvSpPr>
            <a:spLocks noGrp="1"/>
          </p:cNvSpPr>
          <p:nvPr>
            <p:ph idx="1"/>
          </p:nvPr>
        </p:nvSpPr>
        <p:spPr/>
        <p:txBody>
          <a:bodyPr/>
          <a:lstStyle/>
          <a:p>
            <a:r>
              <a:rPr lang="en-GB" dirty="0"/>
              <a:t>Coaching x2</a:t>
            </a:r>
          </a:p>
          <a:p>
            <a:r>
              <a:rPr lang="en-GB" dirty="0"/>
              <a:t>Performance Management</a:t>
            </a:r>
          </a:p>
          <a:p>
            <a:r>
              <a:rPr lang="en-GB" dirty="0"/>
              <a:t>Roles &amp; responsibilities</a:t>
            </a:r>
          </a:p>
          <a:p>
            <a:r>
              <a:rPr lang="en-GB" dirty="0"/>
              <a:t>ACAS training</a:t>
            </a:r>
          </a:p>
          <a:p>
            <a:r>
              <a:rPr lang="en-GB" dirty="0"/>
              <a:t>Mindfulness</a:t>
            </a:r>
          </a:p>
          <a:p>
            <a:r>
              <a:rPr lang="en-GB" dirty="0"/>
              <a:t>data protection</a:t>
            </a:r>
          </a:p>
          <a:p>
            <a:r>
              <a:rPr lang="en-GB" dirty="0"/>
              <a:t>disciplinary &amp; grievance workshop</a:t>
            </a:r>
          </a:p>
          <a:p>
            <a:endParaRPr lang="en-GB" dirty="0"/>
          </a:p>
        </p:txBody>
      </p:sp>
    </p:spTree>
    <p:extLst>
      <p:ext uri="{BB962C8B-B14F-4D97-AF65-F5344CB8AC3E}">
        <p14:creationId xmlns:p14="http://schemas.microsoft.com/office/powerpoint/2010/main" val="2854978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E7DDB-1F7F-444D-AE7F-50F3391082B1}"/>
              </a:ext>
            </a:extLst>
          </p:cNvPr>
          <p:cNvSpPr>
            <a:spLocks noGrp="1"/>
          </p:cNvSpPr>
          <p:nvPr>
            <p:ph type="title"/>
          </p:nvPr>
        </p:nvSpPr>
        <p:spPr/>
        <p:txBody>
          <a:bodyPr/>
          <a:lstStyle/>
          <a:p>
            <a:r>
              <a:rPr lang="en-GB" dirty="0"/>
              <a:t>health &amp; safety</a:t>
            </a:r>
          </a:p>
        </p:txBody>
      </p:sp>
      <p:sp>
        <p:nvSpPr>
          <p:cNvPr id="3" name="Content Placeholder 2">
            <a:extLst>
              <a:ext uri="{FF2B5EF4-FFF2-40B4-BE49-F238E27FC236}">
                <a16:creationId xmlns:a16="http://schemas.microsoft.com/office/drawing/2014/main" id="{5F485F1B-0A74-451F-904D-1B6F55BB5F45}"/>
              </a:ext>
            </a:extLst>
          </p:cNvPr>
          <p:cNvSpPr>
            <a:spLocks noGrp="1"/>
          </p:cNvSpPr>
          <p:nvPr>
            <p:ph idx="1"/>
          </p:nvPr>
        </p:nvSpPr>
        <p:spPr>
          <a:xfrm>
            <a:off x="609599" y="1124747"/>
            <a:ext cx="11261271" cy="5001419"/>
          </a:xfrm>
        </p:spPr>
        <p:txBody>
          <a:bodyPr>
            <a:normAutofit/>
          </a:bodyPr>
          <a:lstStyle/>
          <a:p>
            <a:r>
              <a:rPr lang="en-GB" dirty="0"/>
              <a:t>12/12 medicines training, although intensity varied:</a:t>
            </a:r>
          </a:p>
          <a:p>
            <a:pPr lvl="1"/>
            <a:r>
              <a:rPr lang="en-GB" dirty="0"/>
              <a:t>4	 2 hours</a:t>
            </a:r>
          </a:p>
          <a:p>
            <a:pPr lvl="1"/>
            <a:r>
              <a:rPr lang="en-GB" dirty="0"/>
              <a:t>5	 half day</a:t>
            </a:r>
          </a:p>
          <a:p>
            <a:pPr lvl="1"/>
            <a:r>
              <a:rPr lang="en-GB" dirty="0"/>
              <a:t>2	 full day</a:t>
            </a:r>
          </a:p>
          <a:p>
            <a:pPr lvl="1"/>
            <a:r>
              <a:rPr lang="en-GB" dirty="0"/>
              <a:t>1	 other</a:t>
            </a:r>
          </a:p>
          <a:p>
            <a:r>
              <a:rPr lang="en-GB" dirty="0"/>
              <a:t>11/12 Emergency First Aid</a:t>
            </a:r>
          </a:p>
          <a:p>
            <a:r>
              <a:rPr lang="en-GB" dirty="0"/>
              <a:t>First aid at work – we are advised mandatory at least 1</a:t>
            </a:r>
          </a:p>
          <a:p>
            <a:pPr lvl="1"/>
            <a:r>
              <a:rPr lang="en-GB" dirty="0"/>
              <a:t>5 mandatory</a:t>
            </a:r>
          </a:p>
          <a:p>
            <a:pPr lvl="1"/>
            <a:r>
              <a:rPr lang="en-GB" dirty="0"/>
              <a:t>5 optional</a:t>
            </a:r>
          </a:p>
          <a:p>
            <a:pPr lvl="1"/>
            <a:r>
              <a:rPr lang="en-GB" dirty="0"/>
              <a:t>2 not offered</a:t>
            </a:r>
          </a:p>
        </p:txBody>
      </p:sp>
    </p:spTree>
    <p:extLst>
      <p:ext uri="{BB962C8B-B14F-4D97-AF65-F5344CB8AC3E}">
        <p14:creationId xmlns:p14="http://schemas.microsoft.com/office/powerpoint/2010/main" val="829778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8B660-59F0-490A-BA09-ABB2DF205CFB}"/>
              </a:ext>
            </a:extLst>
          </p:cNvPr>
          <p:cNvSpPr>
            <a:spLocks noGrp="1"/>
          </p:cNvSpPr>
          <p:nvPr>
            <p:ph type="title"/>
          </p:nvPr>
        </p:nvSpPr>
        <p:spPr/>
        <p:txBody>
          <a:bodyPr/>
          <a:lstStyle/>
          <a:p>
            <a:r>
              <a:rPr lang="en-GB" dirty="0"/>
              <a:t>health &amp; safety</a:t>
            </a:r>
          </a:p>
        </p:txBody>
      </p:sp>
      <p:sp>
        <p:nvSpPr>
          <p:cNvPr id="3" name="Content Placeholder 2">
            <a:extLst>
              <a:ext uri="{FF2B5EF4-FFF2-40B4-BE49-F238E27FC236}">
                <a16:creationId xmlns:a16="http://schemas.microsoft.com/office/drawing/2014/main" id="{FBBC63A9-4B0D-4E00-8E28-9F7EBD1A7EBE}"/>
              </a:ext>
            </a:extLst>
          </p:cNvPr>
          <p:cNvSpPr>
            <a:spLocks noGrp="1"/>
          </p:cNvSpPr>
          <p:nvPr>
            <p:ph idx="1"/>
          </p:nvPr>
        </p:nvSpPr>
        <p:spPr/>
        <p:txBody>
          <a:bodyPr>
            <a:normAutofit/>
          </a:bodyPr>
          <a:lstStyle/>
          <a:p>
            <a:r>
              <a:rPr lang="en-GB" dirty="0"/>
              <a:t>12/12 fire safety (varied 2 hours to a day)</a:t>
            </a:r>
          </a:p>
          <a:p>
            <a:r>
              <a:rPr lang="en-GB" dirty="0"/>
              <a:t>12/12 food hygiene (again similar variance but also method differed – </a:t>
            </a:r>
            <a:r>
              <a:rPr lang="en-GB" sz="2800" dirty="0"/>
              <a:t>9 face to face, 2 </a:t>
            </a:r>
            <a:r>
              <a:rPr lang="en-GB" sz="2800" dirty="0" err="1"/>
              <a:t>elearning</a:t>
            </a:r>
            <a:r>
              <a:rPr lang="en-GB" sz="2800" dirty="0"/>
              <a:t>, 1 other</a:t>
            </a:r>
            <a:r>
              <a:rPr lang="en-GB" dirty="0"/>
              <a:t>)</a:t>
            </a:r>
          </a:p>
          <a:p>
            <a:r>
              <a:rPr lang="en-GB" dirty="0"/>
              <a:t>12/12 health &amp; safety (4/12 online)</a:t>
            </a:r>
          </a:p>
          <a:p>
            <a:r>
              <a:rPr lang="en-GB" dirty="0"/>
              <a:t>10/12 infection control</a:t>
            </a:r>
          </a:p>
          <a:p>
            <a:r>
              <a:rPr lang="en-GB" dirty="0"/>
              <a:t>Other H&amp;S training:</a:t>
            </a:r>
          </a:p>
          <a:p>
            <a:pPr marL="400050" lvl="1" indent="0">
              <a:buNone/>
            </a:pPr>
            <a:r>
              <a:rPr lang="en-GB" dirty="0"/>
              <a:t>Specific medicine training, COSHH, Manual handling, fire evac training with fire brigade</a:t>
            </a:r>
          </a:p>
          <a:p>
            <a:pPr marL="0" indent="0">
              <a:buNone/>
            </a:pPr>
            <a:endParaRPr lang="en-GB" dirty="0"/>
          </a:p>
        </p:txBody>
      </p:sp>
    </p:spTree>
    <p:extLst>
      <p:ext uri="{BB962C8B-B14F-4D97-AF65-F5344CB8AC3E}">
        <p14:creationId xmlns:p14="http://schemas.microsoft.com/office/powerpoint/2010/main" val="3405560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7AB7B-F78B-4025-B4EB-B40357C5CD63}"/>
              </a:ext>
            </a:extLst>
          </p:cNvPr>
          <p:cNvSpPr>
            <a:spLocks noGrp="1"/>
          </p:cNvSpPr>
          <p:nvPr>
            <p:ph type="title"/>
          </p:nvPr>
        </p:nvSpPr>
        <p:spPr/>
        <p:txBody>
          <a:bodyPr/>
          <a:lstStyle/>
          <a:p>
            <a:r>
              <a:rPr lang="en-GB" dirty="0"/>
              <a:t>exercise</a:t>
            </a:r>
          </a:p>
        </p:txBody>
      </p:sp>
      <p:sp>
        <p:nvSpPr>
          <p:cNvPr id="3" name="Content Placeholder 2">
            <a:extLst>
              <a:ext uri="{FF2B5EF4-FFF2-40B4-BE49-F238E27FC236}">
                <a16:creationId xmlns:a16="http://schemas.microsoft.com/office/drawing/2014/main" id="{218ECE52-D6A3-4E25-BAA3-4B0B12F3CFE3}"/>
              </a:ext>
            </a:extLst>
          </p:cNvPr>
          <p:cNvSpPr>
            <a:spLocks noGrp="1"/>
          </p:cNvSpPr>
          <p:nvPr>
            <p:ph idx="1"/>
          </p:nvPr>
        </p:nvSpPr>
        <p:spPr/>
        <p:txBody>
          <a:bodyPr/>
          <a:lstStyle/>
          <a:p>
            <a:pPr marL="0" indent="0">
              <a:buNone/>
            </a:pPr>
            <a:endParaRPr lang="en-GB" dirty="0"/>
          </a:p>
          <a:p>
            <a:pPr marL="0" indent="0">
              <a:buNone/>
            </a:pPr>
            <a:r>
              <a:rPr lang="en-GB" dirty="0"/>
              <a:t>In groups, what do these findings tell us</a:t>
            </a:r>
            <a:r>
              <a:rPr lang="en-GB" b="1" dirty="0"/>
              <a:t>?</a:t>
            </a:r>
          </a:p>
          <a:p>
            <a:pPr marL="0" indent="0">
              <a:buNone/>
            </a:pPr>
            <a:r>
              <a:rPr lang="en-GB" dirty="0"/>
              <a:t>What actions might you need to take</a:t>
            </a:r>
            <a:r>
              <a:rPr lang="en-GB" b="1" dirty="0"/>
              <a:t>?</a:t>
            </a:r>
          </a:p>
          <a:p>
            <a:pPr marL="0" indent="0">
              <a:buNone/>
            </a:pPr>
            <a:endParaRPr lang="en-GB" dirty="0"/>
          </a:p>
          <a:p>
            <a:pPr marL="0" indent="0">
              <a:buNone/>
            </a:pPr>
            <a:r>
              <a:rPr lang="en-GB" dirty="0"/>
              <a:t>11/12 want to share training opportunities… </a:t>
            </a:r>
          </a:p>
          <a:p>
            <a:pPr lvl="1"/>
            <a:r>
              <a:rPr lang="en-GB" sz="3200" dirty="0"/>
              <a:t>how might this work</a:t>
            </a:r>
            <a:r>
              <a:rPr lang="en-GB" sz="3200" b="1" dirty="0"/>
              <a:t>?</a:t>
            </a:r>
            <a:r>
              <a:rPr lang="en-GB" sz="3200" dirty="0"/>
              <a:t> </a:t>
            </a:r>
          </a:p>
          <a:p>
            <a:pPr lvl="1"/>
            <a:r>
              <a:rPr lang="en-GB" sz="3200" dirty="0"/>
              <a:t>how can we help</a:t>
            </a:r>
            <a:r>
              <a:rPr lang="en-GB" sz="3200" b="1" dirty="0"/>
              <a:t>?</a:t>
            </a:r>
            <a:endParaRPr lang="en-GB" sz="3200" dirty="0"/>
          </a:p>
        </p:txBody>
      </p:sp>
    </p:spTree>
    <p:extLst>
      <p:ext uri="{BB962C8B-B14F-4D97-AF65-F5344CB8AC3E}">
        <p14:creationId xmlns:p14="http://schemas.microsoft.com/office/powerpoint/2010/main" val="2224424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8D7ABAAE-1412-455F-A718-93ED6E2CFC15}"/>
              </a:ext>
            </a:extLst>
          </p:cNvPr>
          <p:cNvCxnSpPr/>
          <p:nvPr/>
        </p:nvCxnSpPr>
        <p:spPr>
          <a:xfrm flipV="1">
            <a:off x="52039" y="59473"/>
            <a:ext cx="12073054" cy="6698166"/>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22731FDE-10A4-4089-A272-4A380D6091DB}"/>
              </a:ext>
            </a:extLst>
          </p:cNvPr>
          <p:cNvCxnSpPr>
            <a:cxnSpLocks/>
          </p:cNvCxnSpPr>
          <p:nvPr/>
        </p:nvCxnSpPr>
        <p:spPr>
          <a:xfrm>
            <a:off x="52039" y="66907"/>
            <a:ext cx="12087922" cy="6724186"/>
          </a:xfrm>
          <a:prstGeom prst="line">
            <a:avLst/>
          </a:prstGeom>
        </p:spPr>
        <p:style>
          <a:lnRef idx="1">
            <a:schemeClr val="accent1"/>
          </a:lnRef>
          <a:fillRef idx="0">
            <a:schemeClr val="accent1"/>
          </a:fillRef>
          <a:effectRef idx="0">
            <a:schemeClr val="accent1"/>
          </a:effectRef>
          <a:fontRef idx="minor">
            <a:schemeClr val="tx1"/>
          </a:fontRef>
        </p:style>
      </p:cxnSp>
      <p:sp>
        <p:nvSpPr>
          <p:cNvPr id="10" name="Isosceles Triangle 9">
            <a:extLst>
              <a:ext uri="{FF2B5EF4-FFF2-40B4-BE49-F238E27FC236}">
                <a16:creationId xmlns:a16="http://schemas.microsoft.com/office/drawing/2014/main" id="{41BBA045-0C9E-4393-8FA6-1AA1145EA8EB}"/>
              </a:ext>
            </a:extLst>
          </p:cNvPr>
          <p:cNvSpPr/>
          <p:nvPr/>
        </p:nvSpPr>
        <p:spPr>
          <a:xfrm>
            <a:off x="0" y="3298372"/>
            <a:ext cx="12192000" cy="3558034"/>
          </a:xfrm>
          <a:prstGeom prst="triangle">
            <a:avLst>
              <a:gd name="adj" fmla="val 49728"/>
            </a:avLst>
          </a:prstGeom>
        </p:spPr>
        <p:style>
          <a:lnRef idx="1">
            <a:schemeClr val="accent5"/>
          </a:lnRef>
          <a:fillRef idx="2">
            <a:schemeClr val="accent5"/>
          </a:fillRef>
          <a:effectRef idx="1">
            <a:schemeClr val="accent5"/>
          </a:effectRef>
          <a:fontRef idx="minor">
            <a:schemeClr val="dk1"/>
          </a:fontRef>
        </p:style>
        <p:txBody>
          <a:bodyPr rtlCol="0" anchor="b" anchorCtr="0"/>
          <a:lstStyle/>
          <a:p>
            <a:pPr algn="ctr"/>
            <a:r>
              <a:rPr lang="en-GB" sz="4800" dirty="0">
                <a:solidFill>
                  <a:schemeClr val="bg1">
                    <a:lumMod val="95000"/>
                  </a:schemeClr>
                </a:solidFill>
                <a:latin typeface="Arial Black" panose="020B0A04020102020204" pitchFamily="34" charset="0"/>
              </a:rPr>
              <a:t>PURPOSE</a:t>
            </a:r>
            <a:endParaRPr lang="en-GB" dirty="0">
              <a:solidFill>
                <a:schemeClr val="bg1">
                  <a:lumMod val="95000"/>
                </a:schemeClr>
              </a:solidFill>
              <a:latin typeface="Arial Black" panose="020B0A04020102020204" pitchFamily="34" charset="0"/>
            </a:endParaRPr>
          </a:p>
        </p:txBody>
      </p:sp>
      <p:sp>
        <p:nvSpPr>
          <p:cNvPr id="2" name="Rectangle 1">
            <a:extLst>
              <a:ext uri="{FF2B5EF4-FFF2-40B4-BE49-F238E27FC236}">
                <a16:creationId xmlns:a16="http://schemas.microsoft.com/office/drawing/2014/main" id="{AA47EFB5-5C36-4B72-BF66-ACC00FB0380F}"/>
              </a:ext>
            </a:extLst>
          </p:cNvPr>
          <p:cNvSpPr/>
          <p:nvPr/>
        </p:nvSpPr>
        <p:spPr>
          <a:xfrm>
            <a:off x="4464205" y="2191215"/>
            <a:ext cx="3263590" cy="24458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a:latin typeface="Ebrima" panose="02000000000000000000" pitchFamily="2" charset="0"/>
                <a:ea typeface="Ebrima" panose="02000000000000000000" pitchFamily="2" charset="0"/>
                <a:cs typeface="Ebrima" panose="02000000000000000000" pitchFamily="2" charset="0"/>
              </a:rPr>
              <a:t>Workforce Plan</a:t>
            </a:r>
          </a:p>
        </p:txBody>
      </p:sp>
    </p:spTree>
    <p:extLst>
      <p:ext uri="{BB962C8B-B14F-4D97-AF65-F5344CB8AC3E}">
        <p14:creationId xmlns:p14="http://schemas.microsoft.com/office/powerpoint/2010/main" val="2916542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out)">
                                      <p:cBhvr>
                                        <p:cTn id="7" dur="2000"/>
                                        <p:tgtEl>
                                          <p:spTgt spid="5"/>
                                        </p:tgtEl>
                                      </p:cBhvr>
                                    </p:animEffect>
                                  </p:childTnLst>
                                </p:cTn>
                              </p:par>
                              <p:par>
                                <p:cTn id="8" presetID="6" presetClass="entr" presetSubtype="32"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ircle(out)">
                                      <p:cBhvr>
                                        <p:cTn id="10" dur="2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8D7ABAAE-1412-455F-A718-93ED6E2CFC15}"/>
              </a:ext>
            </a:extLst>
          </p:cNvPr>
          <p:cNvCxnSpPr/>
          <p:nvPr/>
        </p:nvCxnSpPr>
        <p:spPr>
          <a:xfrm flipV="1">
            <a:off x="52039" y="59473"/>
            <a:ext cx="12073054" cy="6698166"/>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22731FDE-10A4-4089-A272-4A380D6091DB}"/>
              </a:ext>
            </a:extLst>
          </p:cNvPr>
          <p:cNvCxnSpPr>
            <a:cxnSpLocks/>
          </p:cNvCxnSpPr>
          <p:nvPr/>
        </p:nvCxnSpPr>
        <p:spPr>
          <a:xfrm>
            <a:off x="52039" y="66907"/>
            <a:ext cx="12087922" cy="6724186"/>
          </a:xfrm>
          <a:prstGeom prst="line">
            <a:avLst/>
          </a:prstGeom>
        </p:spPr>
        <p:style>
          <a:lnRef idx="1">
            <a:schemeClr val="accent1"/>
          </a:lnRef>
          <a:fillRef idx="0">
            <a:schemeClr val="accent1"/>
          </a:fillRef>
          <a:effectRef idx="0">
            <a:schemeClr val="accent1"/>
          </a:effectRef>
          <a:fontRef idx="minor">
            <a:schemeClr val="tx1"/>
          </a:fontRef>
        </p:style>
      </p:cxnSp>
      <p:sp>
        <p:nvSpPr>
          <p:cNvPr id="10" name="Isosceles Triangle 9">
            <a:extLst>
              <a:ext uri="{FF2B5EF4-FFF2-40B4-BE49-F238E27FC236}">
                <a16:creationId xmlns:a16="http://schemas.microsoft.com/office/drawing/2014/main" id="{41BBA045-0C9E-4393-8FA6-1AA1145EA8EB}"/>
              </a:ext>
            </a:extLst>
          </p:cNvPr>
          <p:cNvSpPr/>
          <p:nvPr/>
        </p:nvSpPr>
        <p:spPr>
          <a:xfrm>
            <a:off x="0" y="3298372"/>
            <a:ext cx="12192000" cy="3558034"/>
          </a:xfrm>
          <a:prstGeom prst="triangle">
            <a:avLst>
              <a:gd name="adj" fmla="val 49728"/>
            </a:avLst>
          </a:prstGeom>
        </p:spPr>
        <p:style>
          <a:lnRef idx="1">
            <a:schemeClr val="accent5"/>
          </a:lnRef>
          <a:fillRef idx="2">
            <a:schemeClr val="accent5"/>
          </a:fillRef>
          <a:effectRef idx="1">
            <a:schemeClr val="accent5"/>
          </a:effectRef>
          <a:fontRef idx="minor">
            <a:schemeClr val="dk1"/>
          </a:fontRef>
        </p:style>
        <p:txBody>
          <a:bodyPr rtlCol="0" anchor="b" anchorCtr="0"/>
          <a:lstStyle/>
          <a:p>
            <a:pPr algn="ctr"/>
            <a:r>
              <a:rPr lang="en-GB" sz="4800" dirty="0">
                <a:solidFill>
                  <a:schemeClr val="bg1">
                    <a:lumMod val="95000"/>
                  </a:schemeClr>
                </a:solidFill>
                <a:latin typeface="Arial Black" panose="020B0A04020102020204" pitchFamily="34" charset="0"/>
              </a:rPr>
              <a:t>PURPOSE</a:t>
            </a:r>
            <a:endParaRPr lang="en-GB" dirty="0">
              <a:solidFill>
                <a:schemeClr val="bg1">
                  <a:lumMod val="95000"/>
                </a:schemeClr>
              </a:solidFill>
              <a:latin typeface="Arial Black" panose="020B0A04020102020204" pitchFamily="34" charset="0"/>
            </a:endParaRPr>
          </a:p>
        </p:txBody>
      </p:sp>
      <p:sp>
        <p:nvSpPr>
          <p:cNvPr id="2" name="Rectangle 1">
            <a:extLst>
              <a:ext uri="{FF2B5EF4-FFF2-40B4-BE49-F238E27FC236}">
                <a16:creationId xmlns:a16="http://schemas.microsoft.com/office/drawing/2014/main" id="{AA47EFB5-5C36-4B72-BF66-ACC00FB0380F}"/>
              </a:ext>
            </a:extLst>
          </p:cNvPr>
          <p:cNvSpPr/>
          <p:nvPr/>
        </p:nvSpPr>
        <p:spPr>
          <a:xfrm>
            <a:off x="4464205" y="2191215"/>
            <a:ext cx="3263590" cy="24458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a:latin typeface="Ebrima" panose="02000000000000000000" pitchFamily="2" charset="0"/>
                <a:ea typeface="Ebrima" panose="02000000000000000000" pitchFamily="2" charset="0"/>
                <a:cs typeface="Ebrima" panose="02000000000000000000" pitchFamily="2" charset="0"/>
              </a:rPr>
              <a:t>Workforce Plan</a:t>
            </a:r>
          </a:p>
        </p:txBody>
      </p:sp>
      <p:sp>
        <p:nvSpPr>
          <p:cNvPr id="6" name="Rectangle 5">
            <a:extLst>
              <a:ext uri="{FF2B5EF4-FFF2-40B4-BE49-F238E27FC236}">
                <a16:creationId xmlns:a16="http://schemas.microsoft.com/office/drawing/2014/main" id="{513A0B7F-5949-48EA-AF15-D66188876389}"/>
              </a:ext>
            </a:extLst>
          </p:cNvPr>
          <p:cNvSpPr/>
          <p:nvPr/>
        </p:nvSpPr>
        <p:spPr>
          <a:xfrm>
            <a:off x="1289957" y="881743"/>
            <a:ext cx="9625693" cy="5053693"/>
          </a:xfrm>
          <a:prstGeom prst="rect">
            <a:avLst/>
          </a:prstGeom>
          <a:solidFill>
            <a:schemeClr val="accent5">
              <a:alpha val="88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GB" sz="4000" b="1" dirty="0">
                <a:solidFill>
                  <a:schemeClr val="bg1">
                    <a:lumMod val="95000"/>
                  </a:schemeClr>
                </a:solidFill>
                <a:latin typeface="Ebrima" panose="02000000000000000000" pitchFamily="2" charset="0"/>
                <a:ea typeface="Ebrima" panose="02000000000000000000" pitchFamily="2" charset="0"/>
                <a:cs typeface="Ebrima" panose="02000000000000000000" pitchFamily="2" charset="0"/>
              </a:rPr>
              <a:t>Reg13(2)(g)(</a:t>
            </a:r>
            <a:r>
              <a:rPr lang="en-GB" sz="4000" b="1" dirty="0" err="1">
                <a:solidFill>
                  <a:schemeClr val="bg1">
                    <a:lumMod val="95000"/>
                  </a:schemeClr>
                </a:solidFill>
                <a:latin typeface="Ebrima" panose="02000000000000000000" pitchFamily="2" charset="0"/>
                <a:ea typeface="Ebrima" panose="02000000000000000000" pitchFamily="2" charset="0"/>
                <a:cs typeface="Ebrima" panose="02000000000000000000" pitchFamily="2" charset="0"/>
              </a:rPr>
              <a:t>i</a:t>
            </a:r>
            <a:r>
              <a:rPr lang="en-GB" sz="4000" b="1" dirty="0">
                <a:solidFill>
                  <a:schemeClr val="bg1">
                    <a:lumMod val="95000"/>
                  </a:schemeClr>
                </a:solidFill>
                <a:latin typeface="Ebrima" panose="02000000000000000000" pitchFamily="2" charset="0"/>
                <a:ea typeface="Ebrima" panose="02000000000000000000" pitchFamily="2" charset="0"/>
                <a:cs typeface="Ebrima" panose="02000000000000000000" pitchFamily="2" charset="0"/>
              </a:rPr>
              <a:t>) </a:t>
            </a:r>
          </a:p>
          <a:p>
            <a:r>
              <a:rPr lang="en-GB" sz="4000" dirty="0">
                <a:solidFill>
                  <a:schemeClr val="bg1">
                    <a:lumMod val="95000"/>
                  </a:schemeClr>
                </a:solidFill>
                <a:latin typeface="Ebrima" panose="02000000000000000000" pitchFamily="2" charset="0"/>
                <a:ea typeface="Ebrima" panose="02000000000000000000" pitchFamily="2" charset="0"/>
                <a:cs typeface="Ebrima" panose="02000000000000000000" pitchFamily="2" charset="0"/>
              </a:rPr>
              <a:t>The Registered Person must demonstrate that practice in the home is informed and improved by taking into account and acting on research and developments in relation to the ways in which the needs of children are best met;</a:t>
            </a:r>
          </a:p>
        </p:txBody>
      </p:sp>
    </p:spTree>
    <p:extLst>
      <p:ext uri="{BB962C8B-B14F-4D97-AF65-F5344CB8AC3E}">
        <p14:creationId xmlns:p14="http://schemas.microsoft.com/office/powerpoint/2010/main" val="421483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8D7ABAAE-1412-455F-A718-93ED6E2CFC15}"/>
              </a:ext>
            </a:extLst>
          </p:cNvPr>
          <p:cNvCxnSpPr/>
          <p:nvPr/>
        </p:nvCxnSpPr>
        <p:spPr>
          <a:xfrm flipV="1">
            <a:off x="52039" y="59473"/>
            <a:ext cx="12073054" cy="6698166"/>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22731FDE-10A4-4089-A272-4A380D6091DB}"/>
              </a:ext>
            </a:extLst>
          </p:cNvPr>
          <p:cNvCxnSpPr>
            <a:cxnSpLocks/>
          </p:cNvCxnSpPr>
          <p:nvPr/>
        </p:nvCxnSpPr>
        <p:spPr>
          <a:xfrm>
            <a:off x="52039" y="66907"/>
            <a:ext cx="12087922" cy="6724186"/>
          </a:xfrm>
          <a:prstGeom prst="line">
            <a:avLst/>
          </a:prstGeom>
        </p:spPr>
        <p:style>
          <a:lnRef idx="1">
            <a:schemeClr val="accent1"/>
          </a:lnRef>
          <a:fillRef idx="0">
            <a:schemeClr val="accent1"/>
          </a:fillRef>
          <a:effectRef idx="0">
            <a:schemeClr val="accent1"/>
          </a:effectRef>
          <a:fontRef idx="minor">
            <a:schemeClr val="tx1"/>
          </a:fontRef>
        </p:style>
      </p:cxnSp>
      <p:sp>
        <p:nvSpPr>
          <p:cNvPr id="10" name="Isosceles Triangle 9">
            <a:extLst>
              <a:ext uri="{FF2B5EF4-FFF2-40B4-BE49-F238E27FC236}">
                <a16:creationId xmlns:a16="http://schemas.microsoft.com/office/drawing/2014/main" id="{41BBA045-0C9E-4393-8FA6-1AA1145EA8EB}"/>
              </a:ext>
            </a:extLst>
          </p:cNvPr>
          <p:cNvSpPr/>
          <p:nvPr/>
        </p:nvSpPr>
        <p:spPr>
          <a:xfrm>
            <a:off x="0" y="3298372"/>
            <a:ext cx="12192000" cy="3558034"/>
          </a:xfrm>
          <a:prstGeom prst="triangle">
            <a:avLst>
              <a:gd name="adj" fmla="val 49728"/>
            </a:avLst>
          </a:prstGeom>
        </p:spPr>
        <p:style>
          <a:lnRef idx="1">
            <a:schemeClr val="accent5"/>
          </a:lnRef>
          <a:fillRef idx="2">
            <a:schemeClr val="accent5"/>
          </a:fillRef>
          <a:effectRef idx="1">
            <a:schemeClr val="accent5"/>
          </a:effectRef>
          <a:fontRef idx="minor">
            <a:schemeClr val="dk1"/>
          </a:fontRef>
        </p:style>
        <p:txBody>
          <a:bodyPr rtlCol="0" anchor="b" anchorCtr="0"/>
          <a:lstStyle/>
          <a:p>
            <a:pPr algn="ctr"/>
            <a:r>
              <a:rPr lang="en-GB" sz="4800" dirty="0">
                <a:solidFill>
                  <a:schemeClr val="bg1">
                    <a:lumMod val="95000"/>
                  </a:schemeClr>
                </a:solidFill>
                <a:latin typeface="Arial Black" panose="020B0A04020102020204" pitchFamily="34" charset="0"/>
              </a:rPr>
              <a:t>PURPOSE</a:t>
            </a:r>
            <a:endParaRPr lang="en-GB" dirty="0">
              <a:solidFill>
                <a:schemeClr val="bg1">
                  <a:lumMod val="95000"/>
                </a:schemeClr>
              </a:solidFill>
              <a:latin typeface="Arial Black" panose="020B0A04020102020204" pitchFamily="34" charset="0"/>
            </a:endParaRPr>
          </a:p>
        </p:txBody>
      </p:sp>
      <p:sp>
        <p:nvSpPr>
          <p:cNvPr id="11" name="Isosceles Triangle 10">
            <a:extLst>
              <a:ext uri="{FF2B5EF4-FFF2-40B4-BE49-F238E27FC236}">
                <a16:creationId xmlns:a16="http://schemas.microsoft.com/office/drawing/2014/main" id="{FBF34ADB-3DD1-49F2-AFD0-5B5FA759140A}"/>
              </a:ext>
            </a:extLst>
          </p:cNvPr>
          <p:cNvSpPr/>
          <p:nvPr/>
        </p:nvSpPr>
        <p:spPr>
          <a:xfrm rot="5400000">
            <a:off x="-330819" y="431179"/>
            <a:ext cx="6757640" cy="6096002"/>
          </a:xfrm>
          <a:prstGeom prst="triangle">
            <a:avLst>
              <a:gd name="adj" fmla="val 49728"/>
            </a:avLst>
          </a:prstGeom>
        </p:spPr>
        <p:style>
          <a:lnRef idx="1">
            <a:schemeClr val="accent4"/>
          </a:lnRef>
          <a:fillRef idx="2">
            <a:schemeClr val="accent4"/>
          </a:fillRef>
          <a:effectRef idx="1">
            <a:schemeClr val="accent4"/>
          </a:effectRef>
          <a:fontRef idx="minor">
            <a:schemeClr val="dk1"/>
          </a:fontRef>
        </p:style>
        <p:txBody>
          <a:bodyPr rtlCol="0" anchor="b" anchorCtr="0"/>
          <a:lstStyle/>
          <a:p>
            <a:pPr algn="ctr"/>
            <a:r>
              <a:rPr lang="en-GB" sz="4800" dirty="0">
                <a:solidFill>
                  <a:schemeClr val="bg1">
                    <a:lumMod val="95000"/>
                  </a:schemeClr>
                </a:solidFill>
                <a:latin typeface="Arial Black" panose="020B0A04020102020204" pitchFamily="34" charset="0"/>
              </a:rPr>
              <a:t>HOME</a:t>
            </a:r>
            <a:endParaRPr lang="en-GB" dirty="0">
              <a:solidFill>
                <a:schemeClr val="bg1">
                  <a:lumMod val="95000"/>
                </a:schemeClr>
              </a:solidFill>
              <a:latin typeface="Arial Black" panose="020B0A04020102020204" pitchFamily="34" charset="0"/>
            </a:endParaRPr>
          </a:p>
        </p:txBody>
      </p:sp>
      <p:sp>
        <p:nvSpPr>
          <p:cNvPr id="2" name="Rectangle 1">
            <a:extLst>
              <a:ext uri="{FF2B5EF4-FFF2-40B4-BE49-F238E27FC236}">
                <a16:creationId xmlns:a16="http://schemas.microsoft.com/office/drawing/2014/main" id="{AA47EFB5-5C36-4B72-BF66-ACC00FB0380F}"/>
              </a:ext>
            </a:extLst>
          </p:cNvPr>
          <p:cNvSpPr/>
          <p:nvPr/>
        </p:nvSpPr>
        <p:spPr>
          <a:xfrm>
            <a:off x="4464205" y="2191215"/>
            <a:ext cx="3263590" cy="24458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a:latin typeface="Ebrima" panose="02000000000000000000" pitchFamily="2" charset="0"/>
                <a:ea typeface="Ebrima" panose="02000000000000000000" pitchFamily="2" charset="0"/>
                <a:cs typeface="Ebrima" panose="02000000000000000000" pitchFamily="2" charset="0"/>
              </a:rPr>
              <a:t>Workforce Plan</a:t>
            </a:r>
          </a:p>
        </p:txBody>
      </p:sp>
      <p:sp>
        <p:nvSpPr>
          <p:cNvPr id="12" name="Rectangle 11">
            <a:extLst>
              <a:ext uri="{FF2B5EF4-FFF2-40B4-BE49-F238E27FC236}">
                <a16:creationId xmlns:a16="http://schemas.microsoft.com/office/drawing/2014/main" id="{C2F81649-334D-4DC2-8B88-F3C56905E5D1}"/>
              </a:ext>
            </a:extLst>
          </p:cNvPr>
          <p:cNvSpPr/>
          <p:nvPr/>
        </p:nvSpPr>
        <p:spPr>
          <a:xfrm>
            <a:off x="626327" y="1477735"/>
            <a:ext cx="4166110" cy="42903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Experience &amp; qualifications</a:t>
            </a:r>
          </a:p>
          <a:p>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Management/staffing structure, </a:t>
            </a:r>
          </a:p>
          <a:p>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Supervision arrangements</a:t>
            </a:r>
          </a:p>
          <a:p>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Include your consultants and other professionals</a:t>
            </a:r>
          </a:p>
          <a:p>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Induction &amp; probation</a:t>
            </a:r>
          </a:p>
          <a:p>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Core training (and timescales, such as safeguarding, H&amp;S &amp; mandatory qualifications)</a:t>
            </a:r>
          </a:p>
          <a:p>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Performance/capability</a:t>
            </a:r>
          </a:p>
          <a:p>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New training</a:t>
            </a:r>
          </a:p>
          <a:p>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Training </a:t>
            </a:r>
            <a:r>
              <a:rPr lang="en-GB" sz="2200" b="1"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needs</a:t>
            </a:r>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 (link from appraisal)</a:t>
            </a:r>
          </a:p>
          <a:p>
            <a:endPar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endParaRPr>
          </a:p>
          <a:p>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 </a:t>
            </a:r>
          </a:p>
        </p:txBody>
      </p:sp>
    </p:spTree>
    <p:extLst>
      <p:ext uri="{BB962C8B-B14F-4D97-AF65-F5344CB8AC3E}">
        <p14:creationId xmlns:p14="http://schemas.microsoft.com/office/powerpoint/2010/main" val="960233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100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8D7ABAAE-1412-455F-A718-93ED6E2CFC15}"/>
              </a:ext>
            </a:extLst>
          </p:cNvPr>
          <p:cNvCxnSpPr/>
          <p:nvPr/>
        </p:nvCxnSpPr>
        <p:spPr>
          <a:xfrm flipV="1">
            <a:off x="52039" y="59473"/>
            <a:ext cx="12073054" cy="6698166"/>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22731FDE-10A4-4089-A272-4A380D6091DB}"/>
              </a:ext>
            </a:extLst>
          </p:cNvPr>
          <p:cNvCxnSpPr>
            <a:cxnSpLocks/>
          </p:cNvCxnSpPr>
          <p:nvPr/>
        </p:nvCxnSpPr>
        <p:spPr>
          <a:xfrm>
            <a:off x="52039" y="66907"/>
            <a:ext cx="12087922" cy="6724186"/>
          </a:xfrm>
          <a:prstGeom prst="line">
            <a:avLst/>
          </a:prstGeom>
        </p:spPr>
        <p:style>
          <a:lnRef idx="1">
            <a:schemeClr val="accent1"/>
          </a:lnRef>
          <a:fillRef idx="0">
            <a:schemeClr val="accent1"/>
          </a:fillRef>
          <a:effectRef idx="0">
            <a:schemeClr val="accent1"/>
          </a:effectRef>
          <a:fontRef idx="minor">
            <a:schemeClr val="tx1"/>
          </a:fontRef>
        </p:style>
      </p:cxnSp>
      <p:sp>
        <p:nvSpPr>
          <p:cNvPr id="10" name="Isosceles Triangle 9">
            <a:extLst>
              <a:ext uri="{FF2B5EF4-FFF2-40B4-BE49-F238E27FC236}">
                <a16:creationId xmlns:a16="http://schemas.microsoft.com/office/drawing/2014/main" id="{41BBA045-0C9E-4393-8FA6-1AA1145EA8EB}"/>
              </a:ext>
            </a:extLst>
          </p:cNvPr>
          <p:cNvSpPr/>
          <p:nvPr/>
        </p:nvSpPr>
        <p:spPr>
          <a:xfrm>
            <a:off x="0" y="3298372"/>
            <a:ext cx="12192000" cy="3558034"/>
          </a:xfrm>
          <a:prstGeom prst="triangle">
            <a:avLst>
              <a:gd name="adj" fmla="val 49728"/>
            </a:avLst>
          </a:prstGeom>
        </p:spPr>
        <p:style>
          <a:lnRef idx="1">
            <a:schemeClr val="accent5"/>
          </a:lnRef>
          <a:fillRef idx="2">
            <a:schemeClr val="accent5"/>
          </a:fillRef>
          <a:effectRef idx="1">
            <a:schemeClr val="accent5"/>
          </a:effectRef>
          <a:fontRef idx="minor">
            <a:schemeClr val="dk1"/>
          </a:fontRef>
        </p:style>
        <p:txBody>
          <a:bodyPr rtlCol="0" anchor="b" anchorCtr="0"/>
          <a:lstStyle/>
          <a:p>
            <a:pPr algn="ctr"/>
            <a:r>
              <a:rPr lang="en-GB" sz="4800" dirty="0">
                <a:solidFill>
                  <a:schemeClr val="bg1">
                    <a:lumMod val="95000"/>
                  </a:schemeClr>
                </a:solidFill>
                <a:latin typeface="Arial Black" panose="020B0A04020102020204" pitchFamily="34" charset="0"/>
              </a:rPr>
              <a:t>PURPOSE</a:t>
            </a:r>
            <a:endParaRPr lang="en-GB" dirty="0">
              <a:solidFill>
                <a:schemeClr val="bg1">
                  <a:lumMod val="95000"/>
                </a:schemeClr>
              </a:solidFill>
              <a:latin typeface="Arial Black" panose="020B0A04020102020204" pitchFamily="34" charset="0"/>
            </a:endParaRPr>
          </a:p>
        </p:txBody>
      </p:sp>
      <p:sp>
        <p:nvSpPr>
          <p:cNvPr id="11" name="Isosceles Triangle 10">
            <a:extLst>
              <a:ext uri="{FF2B5EF4-FFF2-40B4-BE49-F238E27FC236}">
                <a16:creationId xmlns:a16="http://schemas.microsoft.com/office/drawing/2014/main" id="{FBF34ADB-3DD1-49F2-AFD0-5B5FA759140A}"/>
              </a:ext>
            </a:extLst>
          </p:cNvPr>
          <p:cNvSpPr/>
          <p:nvPr/>
        </p:nvSpPr>
        <p:spPr>
          <a:xfrm rot="5400000">
            <a:off x="-330819" y="431179"/>
            <a:ext cx="6757640" cy="6096002"/>
          </a:xfrm>
          <a:prstGeom prst="triangle">
            <a:avLst>
              <a:gd name="adj" fmla="val 49728"/>
            </a:avLst>
          </a:prstGeom>
        </p:spPr>
        <p:style>
          <a:lnRef idx="1">
            <a:schemeClr val="accent4"/>
          </a:lnRef>
          <a:fillRef idx="2">
            <a:schemeClr val="accent4"/>
          </a:fillRef>
          <a:effectRef idx="1">
            <a:schemeClr val="accent4"/>
          </a:effectRef>
          <a:fontRef idx="minor">
            <a:schemeClr val="dk1"/>
          </a:fontRef>
        </p:style>
        <p:txBody>
          <a:bodyPr rtlCol="0" anchor="b" anchorCtr="0"/>
          <a:lstStyle/>
          <a:p>
            <a:pPr algn="ctr"/>
            <a:r>
              <a:rPr lang="en-GB" sz="4800" dirty="0">
                <a:solidFill>
                  <a:schemeClr val="bg1">
                    <a:lumMod val="95000"/>
                  </a:schemeClr>
                </a:solidFill>
                <a:latin typeface="Arial Black" panose="020B0A04020102020204" pitchFamily="34" charset="0"/>
              </a:rPr>
              <a:t>HOME</a:t>
            </a:r>
            <a:endParaRPr lang="en-GB" dirty="0">
              <a:solidFill>
                <a:schemeClr val="bg1">
                  <a:lumMod val="95000"/>
                </a:schemeClr>
              </a:solidFill>
              <a:latin typeface="Arial Black" panose="020B0A04020102020204" pitchFamily="34" charset="0"/>
            </a:endParaRPr>
          </a:p>
        </p:txBody>
      </p:sp>
      <p:sp>
        <p:nvSpPr>
          <p:cNvPr id="8" name="Isosceles Triangle 7">
            <a:extLst>
              <a:ext uri="{FF2B5EF4-FFF2-40B4-BE49-F238E27FC236}">
                <a16:creationId xmlns:a16="http://schemas.microsoft.com/office/drawing/2014/main" id="{B3CF591F-04CB-404F-831E-7E10CE94BCC9}"/>
              </a:ext>
            </a:extLst>
          </p:cNvPr>
          <p:cNvSpPr/>
          <p:nvPr/>
        </p:nvSpPr>
        <p:spPr>
          <a:xfrm rot="16200000">
            <a:off x="5739092" y="364272"/>
            <a:ext cx="6757640" cy="6096002"/>
          </a:xfrm>
          <a:prstGeom prst="triangle">
            <a:avLst>
              <a:gd name="adj" fmla="val 49728"/>
            </a:avLst>
          </a:prstGeom>
        </p:spPr>
        <p:style>
          <a:lnRef idx="1">
            <a:schemeClr val="accent4"/>
          </a:lnRef>
          <a:fillRef idx="2">
            <a:schemeClr val="accent4"/>
          </a:fillRef>
          <a:effectRef idx="1">
            <a:schemeClr val="accent4"/>
          </a:effectRef>
          <a:fontRef idx="minor">
            <a:schemeClr val="dk1"/>
          </a:fontRef>
        </p:style>
        <p:txBody>
          <a:bodyPr rtlCol="0" anchor="b" anchorCtr="0"/>
          <a:lstStyle/>
          <a:p>
            <a:pPr algn="ctr"/>
            <a:r>
              <a:rPr lang="en-GB" sz="4300" dirty="0">
                <a:solidFill>
                  <a:schemeClr val="bg1">
                    <a:lumMod val="95000"/>
                  </a:schemeClr>
                </a:solidFill>
                <a:latin typeface="Arial Black" panose="020B0A04020102020204" pitchFamily="34" charset="0"/>
              </a:rPr>
              <a:t>LEARNING</a:t>
            </a:r>
          </a:p>
        </p:txBody>
      </p:sp>
      <p:sp>
        <p:nvSpPr>
          <p:cNvPr id="2" name="Rectangle 1">
            <a:extLst>
              <a:ext uri="{FF2B5EF4-FFF2-40B4-BE49-F238E27FC236}">
                <a16:creationId xmlns:a16="http://schemas.microsoft.com/office/drawing/2014/main" id="{AA47EFB5-5C36-4B72-BF66-ACC00FB0380F}"/>
              </a:ext>
            </a:extLst>
          </p:cNvPr>
          <p:cNvSpPr/>
          <p:nvPr/>
        </p:nvSpPr>
        <p:spPr>
          <a:xfrm>
            <a:off x="4464205" y="2191215"/>
            <a:ext cx="3263590" cy="24458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a:latin typeface="Ebrima" panose="02000000000000000000" pitchFamily="2" charset="0"/>
                <a:ea typeface="Ebrima" panose="02000000000000000000" pitchFamily="2" charset="0"/>
                <a:cs typeface="Ebrima" panose="02000000000000000000" pitchFamily="2" charset="0"/>
              </a:rPr>
              <a:t>Workforce Plan</a:t>
            </a:r>
          </a:p>
        </p:txBody>
      </p:sp>
      <p:sp>
        <p:nvSpPr>
          <p:cNvPr id="12" name="Rectangle 11">
            <a:extLst>
              <a:ext uri="{FF2B5EF4-FFF2-40B4-BE49-F238E27FC236}">
                <a16:creationId xmlns:a16="http://schemas.microsoft.com/office/drawing/2014/main" id="{C2F81649-334D-4DC2-8B88-F3C56905E5D1}"/>
              </a:ext>
            </a:extLst>
          </p:cNvPr>
          <p:cNvSpPr/>
          <p:nvPr/>
        </p:nvSpPr>
        <p:spPr>
          <a:xfrm>
            <a:off x="7289977" y="2036095"/>
            <a:ext cx="4166110" cy="37156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r"/>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Analysis of events</a:t>
            </a:r>
          </a:p>
          <a:p>
            <a:pPr algn="r"/>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Appraisal</a:t>
            </a:r>
          </a:p>
          <a:p>
            <a:pPr algn="r"/>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New research</a:t>
            </a:r>
          </a:p>
          <a:p>
            <a:pPr algn="r"/>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New young people</a:t>
            </a:r>
          </a:p>
          <a:p>
            <a:pPr algn="r"/>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Regulation 44</a:t>
            </a:r>
          </a:p>
          <a:p>
            <a:pPr algn="r"/>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Commissioners visits</a:t>
            </a:r>
          </a:p>
          <a:p>
            <a:pPr algn="r"/>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Ofsted inspections</a:t>
            </a:r>
          </a:p>
          <a:p>
            <a:pPr algn="r"/>
            <a:r>
              <a:rPr lang="en-GB" sz="2200" b="1"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Regulation 45</a:t>
            </a:r>
          </a:p>
          <a:p>
            <a:pPr algn="r"/>
            <a:r>
              <a:rPr lang="en-GB" sz="2200" dirty="0">
                <a:solidFill>
                  <a:schemeClr val="tx1">
                    <a:lumMod val="65000"/>
                    <a:lumOff val="35000"/>
                  </a:schemeClr>
                </a:solidFill>
                <a:latin typeface="Ebrima" panose="02000000000000000000" pitchFamily="2" charset="0"/>
                <a:ea typeface="Ebrima" panose="02000000000000000000" pitchFamily="2" charset="0"/>
                <a:cs typeface="Ebrima" panose="02000000000000000000" pitchFamily="2" charset="0"/>
              </a:rPr>
              <a:t> </a:t>
            </a:r>
          </a:p>
        </p:txBody>
      </p:sp>
    </p:spTree>
    <p:extLst>
      <p:ext uri="{BB962C8B-B14F-4D97-AF65-F5344CB8AC3E}">
        <p14:creationId xmlns:p14="http://schemas.microsoft.com/office/powerpoint/2010/main" val="4242960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sosceles Triangle 8">
            <a:extLst>
              <a:ext uri="{FF2B5EF4-FFF2-40B4-BE49-F238E27FC236}">
                <a16:creationId xmlns:a16="http://schemas.microsoft.com/office/drawing/2014/main" id="{FC8444AA-0EEF-4FA6-95DF-D6C8FB3CA908}"/>
              </a:ext>
            </a:extLst>
          </p:cNvPr>
          <p:cNvSpPr/>
          <p:nvPr/>
        </p:nvSpPr>
        <p:spPr>
          <a:xfrm rot="10800000">
            <a:off x="-52039" y="-31861"/>
            <a:ext cx="12192000" cy="3558034"/>
          </a:xfrm>
          <a:prstGeom prst="triangle">
            <a:avLst>
              <a:gd name="adj" fmla="val 49728"/>
            </a:avLst>
          </a:prstGeom>
        </p:spPr>
        <p:style>
          <a:lnRef idx="1">
            <a:schemeClr val="accent1"/>
          </a:lnRef>
          <a:fillRef idx="2">
            <a:schemeClr val="accent1"/>
          </a:fillRef>
          <a:effectRef idx="1">
            <a:schemeClr val="accent1"/>
          </a:effectRef>
          <a:fontRef idx="minor">
            <a:schemeClr val="dk1"/>
          </a:fontRef>
        </p:style>
        <p:txBody>
          <a:bodyPr vert="horz" rtlCol="0" anchor="b" anchorCtr="0"/>
          <a:lstStyle/>
          <a:p>
            <a:pPr algn="ctr"/>
            <a:endParaRPr lang="en-GB" dirty="0">
              <a:solidFill>
                <a:schemeClr val="bg1">
                  <a:lumMod val="95000"/>
                </a:schemeClr>
              </a:solidFill>
              <a:latin typeface="Arial Black" panose="020B0A04020102020204" pitchFamily="34" charset="0"/>
            </a:endParaRPr>
          </a:p>
        </p:txBody>
      </p:sp>
      <p:cxnSp>
        <p:nvCxnSpPr>
          <p:cNvPr id="4" name="Straight Connector 3">
            <a:extLst>
              <a:ext uri="{FF2B5EF4-FFF2-40B4-BE49-F238E27FC236}">
                <a16:creationId xmlns:a16="http://schemas.microsoft.com/office/drawing/2014/main" id="{8D7ABAAE-1412-455F-A718-93ED6E2CFC15}"/>
              </a:ext>
            </a:extLst>
          </p:cNvPr>
          <p:cNvCxnSpPr/>
          <p:nvPr/>
        </p:nvCxnSpPr>
        <p:spPr>
          <a:xfrm flipV="1">
            <a:off x="52039" y="59473"/>
            <a:ext cx="12073054" cy="6698166"/>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22731FDE-10A4-4089-A272-4A380D6091DB}"/>
              </a:ext>
            </a:extLst>
          </p:cNvPr>
          <p:cNvCxnSpPr>
            <a:cxnSpLocks/>
          </p:cNvCxnSpPr>
          <p:nvPr/>
        </p:nvCxnSpPr>
        <p:spPr>
          <a:xfrm>
            <a:off x="52039" y="66907"/>
            <a:ext cx="12087922" cy="6724186"/>
          </a:xfrm>
          <a:prstGeom prst="line">
            <a:avLst/>
          </a:prstGeom>
        </p:spPr>
        <p:style>
          <a:lnRef idx="1">
            <a:schemeClr val="accent1"/>
          </a:lnRef>
          <a:fillRef idx="0">
            <a:schemeClr val="accent1"/>
          </a:fillRef>
          <a:effectRef idx="0">
            <a:schemeClr val="accent1"/>
          </a:effectRef>
          <a:fontRef idx="minor">
            <a:schemeClr val="tx1"/>
          </a:fontRef>
        </p:style>
      </p:cxnSp>
      <p:sp>
        <p:nvSpPr>
          <p:cNvPr id="10" name="Isosceles Triangle 9">
            <a:extLst>
              <a:ext uri="{FF2B5EF4-FFF2-40B4-BE49-F238E27FC236}">
                <a16:creationId xmlns:a16="http://schemas.microsoft.com/office/drawing/2014/main" id="{41BBA045-0C9E-4393-8FA6-1AA1145EA8EB}"/>
              </a:ext>
            </a:extLst>
          </p:cNvPr>
          <p:cNvSpPr/>
          <p:nvPr/>
        </p:nvSpPr>
        <p:spPr>
          <a:xfrm>
            <a:off x="0" y="3298372"/>
            <a:ext cx="12192000" cy="3558034"/>
          </a:xfrm>
          <a:prstGeom prst="triangle">
            <a:avLst>
              <a:gd name="adj" fmla="val 49728"/>
            </a:avLst>
          </a:prstGeom>
        </p:spPr>
        <p:style>
          <a:lnRef idx="1">
            <a:schemeClr val="accent5"/>
          </a:lnRef>
          <a:fillRef idx="2">
            <a:schemeClr val="accent5"/>
          </a:fillRef>
          <a:effectRef idx="1">
            <a:schemeClr val="accent5"/>
          </a:effectRef>
          <a:fontRef idx="minor">
            <a:schemeClr val="dk1"/>
          </a:fontRef>
        </p:style>
        <p:txBody>
          <a:bodyPr rtlCol="0" anchor="b" anchorCtr="0"/>
          <a:lstStyle/>
          <a:p>
            <a:pPr algn="ctr"/>
            <a:r>
              <a:rPr lang="en-GB" sz="4800" dirty="0">
                <a:solidFill>
                  <a:schemeClr val="bg1">
                    <a:lumMod val="95000"/>
                  </a:schemeClr>
                </a:solidFill>
                <a:latin typeface="Arial Black" panose="020B0A04020102020204" pitchFamily="34" charset="0"/>
              </a:rPr>
              <a:t>PURPOSE</a:t>
            </a:r>
            <a:endParaRPr lang="en-GB" dirty="0">
              <a:solidFill>
                <a:schemeClr val="bg1">
                  <a:lumMod val="95000"/>
                </a:schemeClr>
              </a:solidFill>
              <a:latin typeface="Arial Black" panose="020B0A04020102020204" pitchFamily="34" charset="0"/>
            </a:endParaRPr>
          </a:p>
        </p:txBody>
      </p:sp>
      <p:sp>
        <p:nvSpPr>
          <p:cNvPr id="11" name="Isosceles Triangle 10">
            <a:extLst>
              <a:ext uri="{FF2B5EF4-FFF2-40B4-BE49-F238E27FC236}">
                <a16:creationId xmlns:a16="http://schemas.microsoft.com/office/drawing/2014/main" id="{FBF34ADB-3DD1-49F2-AFD0-5B5FA759140A}"/>
              </a:ext>
            </a:extLst>
          </p:cNvPr>
          <p:cNvSpPr/>
          <p:nvPr/>
        </p:nvSpPr>
        <p:spPr>
          <a:xfrm rot="5400000">
            <a:off x="-330819" y="431179"/>
            <a:ext cx="6757640" cy="6096002"/>
          </a:xfrm>
          <a:prstGeom prst="triangle">
            <a:avLst>
              <a:gd name="adj" fmla="val 49728"/>
            </a:avLst>
          </a:prstGeom>
        </p:spPr>
        <p:style>
          <a:lnRef idx="1">
            <a:schemeClr val="accent4"/>
          </a:lnRef>
          <a:fillRef idx="2">
            <a:schemeClr val="accent4"/>
          </a:fillRef>
          <a:effectRef idx="1">
            <a:schemeClr val="accent4"/>
          </a:effectRef>
          <a:fontRef idx="minor">
            <a:schemeClr val="dk1"/>
          </a:fontRef>
        </p:style>
        <p:txBody>
          <a:bodyPr rtlCol="0" anchor="b" anchorCtr="0"/>
          <a:lstStyle/>
          <a:p>
            <a:pPr algn="ctr"/>
            <a:r>
              <a:rPr lang="en-GB" sz="4800" dirty="0">
                <a:solidFill>
                  <a:schemeClr val="bg1">
                    <a:lumMod val="95000"/>
                  </a:schemeClr>
                </a:solidFill>
                <a:latin typeface="Arial Black" panose="020B0A04020102020204" pitchFamily="34" charset="0"/>
              </a:rPr>
              <a:t>HOME</a:t>
            </a:r>
            <a:endParaRPr lang="en-GB" dirty="0">
              <a:solidFill>
                <a:schemeClr val="bg1">
                  <a:lumMod val="95000"/>
                </a:schemeClr>
              </a:solidFill>
              <a:latin typeface="Arial Black" panose="020B0A04020102020204" pitchFamily="34" charset="0"/>
            </a:endParaRPr>
          </a:p>
        </p:txBody>
      </p:sp>
      <p:sp>
        <p:nvSpPr>
          <p:cNvPr id="8" name="Isosceles Triangle 7">
            <a:extLst>
              <a:ext uri="{FF2B5EF4-FFF2-40B4-BE49-F238E27FC236}">
                <a16:creationId xmlns:a16="http://schemas.microsoft.com/office/drawing/2014/main" id="{B3CF591F-04CB-404F-831E-7E10CE94BCC9}"/>
              </a:ext>
            </a:extLst>
          </p:cNvPr>
          <p:cNvSpPr/>
          <p:nvPr/>
        </p:nvSpPr>
        <p:spPr>
          <a:xfrm rot="16200000">
            <a:off x="5739092" y="364272"/>
            <a:ext cx="6757640" cy="6096002"/>
          </a:xfrm>
          <a:prstGeom prst="triangle">
            <a:avLst>
              <a:gd name="adj" fmla="val 49728"/>
            </a:avLst>
          </a:prstGeom>
        </p:spPr>
        <p:style>
          <a:lnRef idx="1">
            <a:schemeClr val="accent4"/>
          </a:lnRef>
          <a:fillRef idx="2">
            <a:schemeClr val="accent4"/>
          </a:fillRef>
          <a:effectRef idx="1">
            <a:schemeClr val="accent4"/>
          </a:effectRef>
          <a:fontRef idx="minor">
            <a:schemeClr val="dk1"/>
          </a:fontRef>
        </p:style>
        <p:txBody>
          <a:bodyPr rtlCol="0" anchor="b" anchorCtr="0"/>
          <a:lstStyle/>
          <a:p>
            <a:pPr algn="ctr"/>
            <a:r>
              <a:rPr lang="en-GB" sz="4300" dirty="0">
                <a:solidFill>
                  <a:schemeClr val="bg1">
                    <a:lumMod val="95000"/>
                  </a:schemeClr>
                </a:solidFill>
                <a:latin typeface="Arial Black" panose="020B0A04020102020204" pitchFamily="34" charset="0"/>
              </a:rPr>
              <a:t>LEARNING</a:t>
            </a:r>
          </a:p>
        </p:txBody>
      </p:sp>
      <p:sp>
        <p:nvSpPr>
          <p:cNvPr id="2" name="Rectangle 1">
            <a:extLst>
              <a:ext uri="{FF2B5EF4-FFF2-40B4-BE49-F238E27FC236}">
                <a16:creationId xmlns:a16="http://schemas.microsoft.com/office/drawing/2014/main" id="{AA47EFB5-5C36-4B72-BF66-ACC00FB0380F}"/>
              </a:ext>
            </a:extLst>
          </p:cNvPr>
          <p:cNvSpPr/>
          <p:nvPr/>
        </p:nvSpPr>
        <p:spPr>
          <a:xfrm>
            <a:off x="4464205" y="2191215"/>
            <a:ext cx="3263590" cy="24458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a:latin typeface="Ebrima" panose="02000000000000000000" pitchFamily="2" charset="0"/>
                <a:ea typeface="Ebrima" panose="02000000000000000000" pitchFamily="2" charset="0"/>
                <a:cs typeface="Ebrima" panose="02000000000000000000" pitchFamily="2" charset="0"/>
              </a:rPr>
              <a:t>Workforce Plan</a:t>
            </a:r>
          </a:p>
        </p:txBody>
      </p:sp>
      <p:sp>
        <p:nvSpPr>
          <p:cNvPr id="13" name="Rectangle 12">
            <a:extLst>
              <a:ext uri="{FF2B5EF4-FFF2-40B4-BE49-F238E27FC236}">
                <a16:creationId xmlns:a16="http://schemas.microsoft.com/office/drawing/2014/main" id="{F8E02B48-0C36-491E-84FD-01ED577FDD5F}"/>
              </a:ext>
            </a:extLst>
          </p:cNvPr>
          <p:cNvSpPr/>
          <p:nvPr/>
        </p:nvSpPr>
        <p:spPr>
          <a:xfrm>
            <a:off x="3371850" y="-20060"/>
            <a:ext cx="5314949" cy="42903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4800" dirty="0">
                <a:solidFill>
                  <a:schemeClr val="bg1">
                    <a:lumMod val="95000"/>
                  </a:schemeClr>
                </a:solidFill>
                <a:latin typeface="Arial Black" panose="020B0A04020102020204" pitchFamily="34" charset="0"/>
                <a:ea typeface="Ebrima" panose="02000000000000000000" pitchFamily="2" charset="0"/>
                <a:cs typeface="Ebrima" panose="02000000000000000000" pitchFamily="2" charset="0"/>
              </a:rPr>
              <a:t>LEADERSHIP</a:t>
            </a:r>
          </a:p>
        </p:txBody>
      </p:sp>
    </p:spTree>
    <p:extLst>
      <p:ext uri="{BB962C8B-B14F-4D97-AF65-F5344CB8AC3E}">
        <p14:creationId xmlns:p14="http://schemas.microsoft.com/office/powerpoint/2010/main" val="1074795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15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sosceles Triangle 8">
            <a:extLst>
              <a:ext uri="{FF2B5EF4-FFF2-40B4-BE49-F238E27FC236}">
                <a16:creationId xmlns:a16="http://schemas.microsoft.com/office/drawing/2014/main" id="{FC8444AA-0EEF-4FA6-95DF-D6C8FB3CA908}"/>
              </a:ext>
            </a:extLst>
          </p:cNvPr>
          <p:cNvSpPr/>
          <p:nvPr/>
        </p:nvSpPr>
        <p:spPr>
          <a:xfrm rot="10800000">
            <a:off x="-52039" y="-31861"/>
            <a:ext cx="12192000" cy="3558034"/>
          </a:xfrm>
          <a:prstGeom prst="triangle">
            <a:avLst>
              <a:gd name="adj" fmla="val 49728"/>
            </a:avLst>
          </a:prstGeom>
        </p:spPr>
        <p:style>
          <a:lnRef idx="1">
            <a:schemeClr val="accent1"/>
          </a:lnRef>
          <a:fillRef idx="2">
            <a:schemeClr val="accent1"/>
          </a:fillRef>
          <a:effectRef idx="1">
            <a:schemeClr val="accent1"/>
          </a:effectRef>
          <a:fontRef idx="minor">
            <a:schemeClr val="dk1"/>
          </a:fontRef>
        </p:style>
        <p:txBody>
          <a:bodyPr vert="horz" rtlCol="0" anchor="b" anchorCtr="0"/>
          <a:lstStyle/>
          <a:p>
            <a:pPr algn="ctr"/>
            <a:endParaRPr lang="en-GB" dirty="0">
              <a:solidFill>
                <a:schemeClr val="bg1">
                  <a:lumMod val="95000"/>
                </a:schemeClr>
              </a:solidFill>
              <a:latin typeface="Arial Black" panose="020B0A04020102020204" pitchFamily="34" charset="0"/>
            </a:endParaRPr>
          </a:p>
        </p:txBody>
      </p:sp>
      <p:cxnSp>
        <p:nvCxnSpPr>
          <p:cNvPr id="4" name="Straight Connector 3">
            <a:extLst>
              <a:ext uri="{FF2B5EF4-FFF2-40B4-BE49-F238E27FC236}">
                <a16:creationId xmlns:a16="http://schemas.microsoft.com/office/drawing/2014/main" id="{8D7ABAAE-1412-455F-A718-93ED6E2CFC15}"/>
              </a:ext>
            </a:extLst>
          </p:cNvPr>
          <p:cNvCxnSpPr/>
          <p:nvPr/>
        </p:nvCxnSpPr>
        <p:spPr>
          <a:xfrm flipV="1">
            <a:off x="52039" y="59473"/>
            <a:ext cx="12073054" cy="6698166"/>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22731FDE-10A4-4089-A272-4A380D6091DB}"/>
              </a:ext>
            </a:extLst>
          </p:cNvPr>
          <p:cNvCxnSpPr>
            <a:cxnSpLocks/>
          </p:cNvCxnSpPr>
          <p:nvPr/>
        </p:nvCxnSpPr>
        <p:spPr>
          <a:xfrm>
            <a:off x="52039" y="66907"/>
            <a:ext cx="12087922" cy="6724186"/>
          </a:xfrm>
          <a:prstGeom prst="line">
            <a:avLst/>
          </a:prstGeom>
        </p:spPr>
        <p:style>
          <a:lnRef idx="1">
            <a:schemeClr val="accent1"/>
          </a:lnRef>
          <a:fillRef idx="0">
            <a:schemeClr val="accent1"/>
          </a:fillRef>
          <a:effectRef idx="0">
            <a:schemeClr val="accent1"/>
          </a:effectRef>
          <a:fontRef idx="minor">
            <a:schemeClr val="tx1"/>
          </a:fontRef>
        </p:style>
      </p:cxnSp>
      <p:sp>
        <p:nvSpPr>
          <p:cNvPr id="10" name="Isosceles Triangle 9">
            <a:extLst>
              <a:ext uri="{FF2B5EF4-FFF2-40B4-BE49-F238E27FC236}">
                <a16:creationId xmlns:a16="http://schemas.microsoft.com/office/drawing/2014/main" id="{41BBA045-0C9E-4393-8FA6-1AA1145EA8EB}"/>
              </a:ext>
            </a:extLst>
          </p:cNvPr>
          <p:cNvSpPr/>
          <p:nvPr/>
        </p:nvSpPr>
        <p:spPr>
          <a:xfrm>
            <a:off x="0" y="3298372"/>
            <a:ext cx="12192000" cy="3558034"/>
          </a:xfrm>
          <a:prstGeom prst="triangle">
            <a:avLst>
              <a:gd name="adj" fmla="val 49728"/>
            </a:avLst>
          </a:prstGeom>
        </p:spPr>
        <p:style>
          <a:lnRef idx="1">
            <a:schemeClr val="accent5"/>
          </a:lnRef>
          <a:fillRef idx="2">
            <a:schemeClr val="accent5"/>
          </a:fillRef>
          <a:effectRef idx="1">
            <a:schemeClr val="accent5"/>
          </a:effectRef>
          <a:fontRef idx="minor">
            <a:schemeClr val="dk1"/>
          </a:fontRef>
        </p:style>
        <p:txBody>
          <a:bodyPr rtlCol="0" anchor="b" anchorCtr="0"/>
          <a:lstStyle/>
          <a:p>
            <a:pPr algn="ctr"/>
            <a:r>
              <a:rPr lang="en-GB" sz="4800" dirty="0">
                <a:solidFill>
                  <a:schemeClr val="bg1">
                    <a:lumMod val="95000"/>
                  </a:schemeClr>
                </a:solidFill>
                <a:latin typeface="Arial Black" panose="020B0A04020102020204" pitchFamily="34" charset="0"/>
              </a:rPr>
              <a:t>PURPOSE</a:t>
            </a:r>
            <a:endParaRPr lang="en-GB" dirty="0">
              <a:solidFill>
                <a:schemeClr val="bg1">
                  <a:lumMod val="95000"/>
                </a:schemeClr>
              </a:solidFill>
              <a:latin typeface="Arial Black" panose="020B0A04020102020204" pitchFamily="34" charset="0"/>
            </a:endParaRPr>
          </a:p>
        </p:txBody>
      </p:sp>
      <p:sp>
        <p:nvSpPr>
          <p:cNvPr id="11" name="Isosceles Triangle 10">
            <a:extLst>
              <a:ext uri="{FF2B5EF4-FFF2-40B4-BE49-F238E27FC236}">
                <a16:creationId xmlns:a16="http://schemas.microsoft.com/office/drawing/2014/main" id="{FBF34ADB-3DD1-49F2-AFD0-5B5FA759140A}"/>
              </a:ext>
            </a:extLst>
          </p:cNvPr>
          <p:cNvSpPr/>
          <p:nvPr/>
        </p:nvSpPr>
        <p:spPr>
          <a:xfrm rot="5400000">
            <a:off x="-330819" y="431179"/>
            <a:ext cx="6757640" cy="6096002"/>
          </a:xfrm>
          <a:prstGeom prst="triangle">
            <a:avLst>
              <a:gd name="adj" fmla="val 49728"/>
            </a:avLst>
          </a:prstGeom>
        </p:spPr>
        <p:style>
          <a:lnRef idx="1">
            <a:schemeClr val="accent4"/>
          </a:lnRef>
          <a:fillRef idx="2">
            <a:schemeClr val="accent4"/>
          </a:fillRef>
          <a:effectRef idx="1">
            <a:schemeClr val="accent4"/>
          </a:effectRef>
          <a:fontRef idx="minor">
            <a:schemeClr val="dk1"/>
          </a:fontRef>
        </p:style>
        <p:txBody>
          <a:bodyPr rtlCol="0" anchor="b" anchorCtr="0"/>
          <a:lstStyle/>
          <a:p>
            <a:pPr algn="ctr"/>
            <a:r>
              <a:rPr lang="en-GB" sz="4800" dirty="0">
                <a:solidFill>
                  <a:schemeClr val="bg1">
                    <a:lumMod val="95000"/>
                  </a:schemeClr>
                </a:solidFill>
                <a:latin typeface="Arial Black" panose="020B0A04020102020204" pitchFamily="34" charset="0"/>
              </a:rPr>
              <a:t>HOME</a:t>
            </a:r>
            <a:endParaRPr lang="en-GB" dirty="0">
              <a:solidFill>
                <a:schemeClr val="bg1">
                  <a:lumMod val="95000"/>
                </a:schemeClr>
              </a:solidFill>
              <a:latin typeface="Arial Black" panose="020B0A04020102020204" pitchFamily="34" charset="0"/>
            </a:endParaRPr>
          </a:p>
        </p:txBody>
      </p:sp>
      <p:sp>
        <p:nvSpPr>
          <p:cNvPr id="8" name="Isosceles Triangle 7">
            <a:extLst>
              <a:ext uri="{FF2B5EF4-FFF2-40B4-BE49-F238E27FC236}">
                <a16:creationId xmlns:a16="http://schemas.microsoft.com/office/drawing/2014/main" id="{B3CF591F-04CB-404F-831E-7E10CE94BCC9}"/>
              </a:ext>
            </a:extLst>
          </p:cNvPr>
          <p:cNvSpPr/>
          <p:nvPr/>
        </p:nvSpPr>
        <p:spPr>
          <a:xfrm rot="16200000">
            <a:off x="5739092" y="364272"/>
            <a:ext cx="6757640" cy="6096002"/>
          </a:xfrm>
          <a:prstGeom prst="triangle">
            <a:avLst>
              <a:gd name="adj" fmla="val 49728"/>
            </a:avLst>
          </a:prstGeom>
        </p:spPr>
        <p:style>
          <a:lnRef idx="1">
            <a:schemeClr val="accent4"/>
          </a:lnRef>
          <a:fillRef idx="2">
            <a:schemeClr val="accent4"/>
          </a:fillRef>
          <a:effectRef idx="1">
            <a:schemeClr val="accent4"/>
          </a:effectRef>
          <a:fontRef idx="minor">
            <a:schemeClr val="dk1"/>
          </a:fontRef>
        </p:style>
        <p:txBody>
          <a:bodyPr rtlCol="0" anchor="b" anchorCtr="0"/>
          <a:lstStyle/>
          <a:p>
            <a:pPr algn="ctr"/>
            <a:r>
              <a:rPr lang="en-GB" sz="4300" dirty="0">
                <a:solidFill>
                  <a:schemeClr val="bg1">
                    <a:lumMod val="95000"/>
                  </a:schemeClr>
                </a:solidFill>
                <a:latin typeface="Arial Black" panose="020B0A04020102020204" pitchFamily="34" charset="0"/>
              </a:rPr>
              <a:t>LEARNING</a:t>
            </a:r>
          </a:p>
        </p:txBody>
      </p:sp>
      <p:sp>
        <p:nvSpPr>
          <p:cNvPr id="2" name="Rectangle 1">
            <a:extLst>
              <a:ext uri="{FF2B5EF4-FFF2-40B4-BE49-F238E27FC236}">
                <a16:creationId xmlns:a16="http://schemas.microsoft.com/office/drawing/2014/main" id="{AA47EFB5-5C36-4B72-BF66-ACC00FB0380F}"/>
              </a:ext>
            </a:extLst>
          </p:cNvPr>
          <p:cNvSpPr/>
          <p:nvPr/>
        </p:nvSpPr>
        <p:spPr>
          <a:xfrm>
            <a:off x="4464205" y="2191215"/>
            <a:ext cx="3263590" cy="24458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dirty="0">
                <a:latin typeface="Ebrima" panose="02000000000000000000" pitchFamily="2" charset="0"/>
                <a:ea typeface="Ebrima" panose="02000000000000000000" pitchFamily="2" charset="0"/>
                <a:cs typeface="Ebrima" panose="02000000000000000000" pitchFamily="2" charset="0"/>
              </a:rPr>
              <a:t>Workforce Plan</a:t>
            </a:r>
          </a:p>
        </p:txBody>
      </p:sp>
      <p:sp>
        <p:nvSpPr>
          <p:cNvPr id="13" name="Rectangle 12">
            <a:extLst>
              <a:ext uri="{FF2B5EF4-FFF2-40B4-BE49-F238E27FC236}">
                <a16:creationId xmlns:a16="http://schemas.microsoft.com/office/drawing/2014/main" id="{F8E02B48-0C36-491E-84FD-01ED577FDD5F}"/>
              </a:ext>
            </a:extLst>
          </p:cNvPr>
          <p:cNvSpPr/>
          <p:nvPr/>
        </p:nvSpPr>
        <p:spPr>
          <a:xfrm>
            <a:off x="3371850" y="-20060"/>
            <a:ext cx="5314949" cy="42903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sz="4800" dirty="0">
                <a:solidFill>
                  <a:schemeClr val="bg1">
                    <a:lumMod val="95000"/>
                  </a:schemeClr>
                </a:solidFill>
                <a:latin typeface="Arial Black" panose="020B0A04020102020204" pitchFamily="34" charset="0"/>
                <a:ea typeface="Ebrima" panose="02000000000000000000" pitchFamily="2" charset="0"/>
                <a:cs typeface="Ebrima" panose="02000000000000000000" pitchFamily="2" charset="0"/>
              </a:rPr>
              <a:t>LEADERSHIP</a:t>
            </a:r>
          </a:p>
        </p:txBody>
      </p:sp>
      <p:sp>
        <p:nvSpPr>
          <p:cNvPr id="14" name="Rectangle 13">
            <a:extLst>
              <a:ext uri="{FF2B5EF4-FFF2-40B4-BE49-F238E27FC236}">
                <a16:creationId xmlns:a16="http://schemas.microsoft.com/office/drawing/2014/main" id="{E1F8620E-F849-4DED-8DD2-5931A553AB3F}"/>
              </a:ext>
            </a:extLst>
          </p:cNvPr>
          <p:cNvSpPr/>
          <p:nvPr/>
        </p:nvSpPr>
        <p:spPr>
          <a:xfrm>
            <a:off x="1289957" y="881743"/>
            <a:ext cx="9625693" cy="5053693"/>
          </a:xfrm>
          <a:prstGeom prst="rect">
            <a:avLst/>
          </a:prstGeom>
          <a:solidFill>
            <a:schemeClr val="accent5">
              <a:alpha val="88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GB" sz="4000" b="1" dirty="0">
                <a:solidFill>
                  <a:schemeClr val="bg1">
                    <a:lumMod val="95000"/>
                  </a:schemeClr>
                </a:solidFill>
                <a:latin typeface="Ebrima" panose="02000000000000000000" pitchFamily="2" charset="0"/>
                <a:ea typeface="Ebrima" panose="02000000000000000000" pitchFamily="2" charset="0"/>
                <a:cs typeface="Ebrima" panose="02000000000000000000" pitchFamily="2" charset="0"/>
              </a:rPr>
              <a:t>Guide to the regs, para 10.11</a:t>
            </a:r>
          </a:p>
          <a:p>
            <a:r>
              <a:rPr lang="en-GB" sz="4000" dirty="0">
                <a:solidFill>
                  <a:schemeClr val="bg1">
                    <a:lumMod val="95000"/>
                  </a:schemeClr>
                </a:solidFill>
                <a:latin typeface="Ebrima" panose="02000000000000000000" pitchFamily="2" charset="0"/>
                <a:ea typeface="Ebrima" panose="02000000000000000000" pitchFamily="2" charset="0"/>
                <a:cs typeface="Ebrima" panose="02000000000000000000" pitchFamily="2" charset="0"/>
              </a:rPr>
              <a:t>The registered person should ensure that staff can access appropriate facilities and resources to support their training needs, and </a:t>
            </a:r>
            <a:r>
              <a:rPr lang="en-GB" sz="4000" b="1" dirty="0">
                <a:solidFill>
                  <a:schemeClr val="bg1">
                    <a:lumMod val="95000"/>
                  </a:schemeClr>
                </a:solidFill>
                <a:latin typeface="Ebrima" panose="02000000000000000000" pitchFamily="2" charset="0"/>
                <a:ea typeface="Ebrima" panose="02000000000000000000" pitchFamily="2" charset="0"/>
                <a:cs typeface="Ebrima" panose="02000000000000000000" pitchFamily="2" charset="0"/>
              </a:rPr>
              <a:t>should understand the key role they play in the training and development of staff in the home</a:t>
            </a:r>
          </a:p>
        </p:txBody>
      </p:sp>
    </p:spTree>
    <p:extLst>
      <p:ext uri="{BB962C8B-B14F-4D97-AF65-F5344CB8AC3E}">
        <p14:creationId xmlns:p14="http://schemas.microsoft.com/office/powerpoint/2010/main" val="3296943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15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0-#ppt_h/2"/>
                                          </p:val>
                                        </p:tav>
                                        <p:tav tm="100000">
                                          <p:val>
                                            <p:strVal val="#ppt_y"/>
                                          </p:val>
                                        </p:tav>
                                      </p:tavLst>
                                    </p:anim>
                                  </p:childTnLst>
                                </p:cTn>
                              </p:par>
                              <p:par>
                                <p:cTn id="13" presetID="10"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8EB0CA-D45C-42F4-B91F-50D276540D43}"/>
              </a:ext>
            </a:extLst>
          </p:cNvPr>
          <p:cNvSpPr>
            <a:spLocks noGrp="1"/>
          </p:cNvSpPr>
          <p:nvPr>
            <p:ph type="title"/>
          </p:nvPr>
        </p:nvSpPr>
        <p:spPr/>
        <p:txBody>
          <a:bodyPr/>
          <a:lstStyle/>
          <a:p>
            <a:r>
              <a:rPr lang="en-GB" b="1" dirty="0"/>
              <a:t>research</a:t>
            </a:r>
            <a:r>
              <a:rPr lang="en-GB" dirty="0"/>
              <a:t> into training in SW homes</a:t>
            </a:r>
            <a:endParaRPr lang="en-GB" b="1" dirty="0"/>
          </a:p>
        </p:txBody>
      </p:sp>
      <p:sp>
        <p:nvSpPr>
          <p:cNvPr id="6" name="Content Placeholder 5">
            <a:extLst>
              <a:ext uri="{FF2B5EF4-FFF2-40B4-BE49-F238E27FC236}">
                <a16:creationId xmlns:a16="http://schemas.microsoft.com/office/drawing/2014/main" id="{58EB460B-ADD3-4D5F-8CBF-51886671F7D1}"/>
              </a:ext>
            </a:extLst>
          </p:cNvPr>
          <p:cNvSpPr>
            <a:spLocks noGrp="1"/>
          </p:cNvSpPr>
          <p:nvPr>
            <p:ph idx="1"/>
          </p:nvPr>
        </p:nvSpPr>
        <p:spPr/>
        <p:txBody>
          <a:bodyPr/>
          <a:lstStyle/>
          <a:p>
            <a:r>
              <a:rPr lang="en-GB" dirty="0"/>
              <a:t>12 homes responded</a:t>
            </a:r>
          </a:p>
          <a:p>
            <a:r>
              <a:rPr lang="en-GB" dirty="0"/>
              <a:t>Half support primarily emotional or behavioural need, a quarter support young people with disabilities</a:t>
            </a:r>
          </a:p>
          <a:p>
            <a:r>
              <a:rPr lang="en-GB" dirty="0"/>
              <a:t>Training of upwards of 200-300 staff and 40+ managers</a:t>
            </a:r>
          </a:p>
          <a:p>
            <a:r>
              <a:rPr lang="en-GB" dirty="0"/>
              <a:t>Reports will be shared with those who chose this</a:t>
            </a:r>
          </a:p>
          <a:p>
            <a:r>
              <a:rPr lang="en-GB" dirty="0">
                <a:solidFill>
                  <a:srgbClr val="C00000"/>
                </a:solidFill>
              </a:rPr>
              <a:t>dialogueltd.co.uk/</a:t>
            </a:r>
            <a:r>
              <a:rPr lang="en-GB" b="1" dirty="0">
                <a:solidFill>
                  <a:srgbClr val="C00000"/>
                </a:solidFill>
              </a:rPr>
              <a:t>training-survey</a:t>
            </a:r>
            <a:endParaRPr lang="en-GB" dirty="0">
              <a:solidFill>
                <a:srgbClr val="C00000"/>
              </a:solidFill>
            </a:endParaRPr>
          </a:p>
        </p:txBody>
      </p:sp>
    </p:spTree>
    <p:extLst>
      <p:ext uri="{BB962C8B-B14F-4D97-AF65-F5344CB8AC3E}">
        <p14:creationId xmlns:p14="http://schemas.microsoft.com/office/powerpoint/2010/main" val="1210493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CCD34-F3C6-47E4-8EB7-51E900AC8903}"/>
              </a:ext>
            </a:extLst>
          </p:cNvPr>
          <p:cNvSpPr>
            <a:spLocks noGrp="1"/>
          </p:cNvSpPr>
          <p:nvPr>
            <p:ph type="title"/>
          </p:nvPr>
        </p:nvSpPr>
        <p:spPr/>
        <p:txBody>
          <a:bodyPr/>
          <a:lstStyle/>
          <a:p>
            <a:r>
              <a:rPr lang="en-GB" b="1" dirty="0"/>
              <a:t>structure</a:t>
            </a:r>
          </a:p>
        </p:txBody>
      </p:sp>
      <p:sp>
        <p:nvSpPr>
          <p:cNvPr id="3" name="Content Placeholder 2">
            <a:extLst>
              <a:ext uri="{FF2B5EF4-FFF2-40B4-BE49-F238E27FC236}">
                <a16:creationId xmlns:a16="http://schemas.microsoft.com/office/drawing/2014/main" id="{FEC4736E-05F3-4D6B-A7BB-A699DBFED9B1}"/>
              </a:ext>
            </a:extLst>
          </p:cNvPr>
          <p:cNvSpPr>
            <a:spLocks noGrp="1"/>
          </p:cNvSpPr>
          <p:nvPr>
            <p:ph idx="1"/>
          </p:nvPr>
        </p:nvSpPr>
        <p:spPr>
          <a:xfrm>
            <a:off x="609600" y="936970"/>
            <a:ext cx="10972800" cy="5001419"/>
          </a:xfrm>
        </p:spPr>
        <p:txBody>
          <a:bodyPr/>
          <a:lstStyle/>
          <a:p>
            <a:r>
              <a:rPr lang="en-GB" dirty="0"/>
              <a:t>Child development</a:t>
            </a:r>
          </a:p>
          <a:p>
            <a:r>
              <a:rPr lang="en-GB" dirty="0"/>
              <a:t>Safeguarding</a:t>
            </a:r>
          </a:p>
          <a:p>
            <a:r>
              <a:rPr lang="en-GB" dirty="0"/>
              <a:t>Leadership/organisational</a:t>
            </a:r>
          </a:p>
          <a:p>
            <a:r>
              <a:rPr lang="en-GB" dirty="0"/>
              <a:t>Health &amp; Safety</a:t>
            </a:r>
          </a:p>
          <a:p>
            <a:r>
              <a:rPr lang="en-GB" dirty="0"/>
              <a:t>Anything else…</a:t>
            </a:r>
          </a:p>
          <a:p>
            <a:pPr marL="0" indent="0">
              <a:buNone/>
            </a:pPr>
            <a:r>
              <a:rPr lang="en-GB" sz="3000" dirty="0"/>
              <a:t>Mandatory, Method, Course, Induction, Timeline, Update</a:t>
            </a:r>
          </a:p>
          <a:p>
            <a:pPr marL="0" indent="0">
              <a:buNone/>
            </a:pPr>
            <a:endParaRPr lang="en-GB" sz="3000" dirty="0"/>
          </a:p>
          <a:p>
            <a:pPr marL="0" indent="0">
              <a:buNone/>
            </a:pPr>
            <a:r>
              <a:rPr lang="en-GB" sz="3000" dirty="0"/>
              <a:t>320 data points</a:t>
            </a:r>
          </a:p>
        </p:txBody>
      </p:sp>
    </p:spTree>
    <p:extLst>
      <p:ext uri="{BB962C8B-B14F-4D97-AF65-F5344CB8AC3E}">
        <p14:creationId xmlns:p14="http://schemas.microsoft.com/office/powerpoint/2010/main" val="3995947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alogue2017">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dialogue2017" id="{55624863-D28A-40F4-977B-6ADEABB5BE03}" vid="{9A48DF82-79AB-4D9B-B6D0-2E94934359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dialogue2017</Template>
  <TotalTime>1240</TotalTime>
  <Words>1513</Words>
  <Application>Microsoft Office PowerPoint</Application>
  <PresentationFormat>Widescreen</PresentationFormat>
  <Paragraphs>202</Paragraphs>
  <Slides>19</Slides>
  <Notes>12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Arial Black</vt:lpstr>
      <vt:lpstr>Baskerville Old Face</vt:lpstr>
      <vt:lpstr>Calibri</vt:lpstr>
      <vt:lpstr>Century Gothic</vt:lpstr>
      <vt:lpstr>Courier New</vt:lpstr>
      <vt:lpstr>Ebrima</vt:lpstr>
      <vt:lpstr>My Underwood</vt:lpstr>
      <vt:lpstr>Palatino Linotype</vt:lpstr>
      <vt:lpstr>dialogue2017</vt:lpstr>
      <vt:lpstr>Residential Leadership Group    workforce development</vt:lpstr>
      <vt:lpstr>PowerPoint Presentation</vt:lpstr>
      <vt:lpstr>PowerPoint Presentation</vt:lpstr>
      <vt:lpstr>PowerPoint Presentation</vt:lpstr>
      <vt:lpstr>PowerPoint Presentation</vt:lpstr>
      <vt:lpstr>PowerPoint Presentation</vt:lpstr>
      <vt:lpstr>PowerPoint Presentation</vt:lpstr>
      <vt:lpstr>research into training in SW homes</vt:lpstr>
      <vt:lpstr>structure</vt:lpstr>
      <vt:lpstr>attachment training</vt:lpstr>
      <vt:lpstr>YP Mental health       YP Sexual Health</vt:lpstr>
      <vt:lpstr>Other child development training</vt:lpstr>
      <vt:lpstr>safeguarding</vt:lpstr>
      <vt:lpstr>safeguarding</vt:lpstr>
      <vt:lpstr>personnel issues and other training</vt:lpstr>
      <vt:lpstr>Other leadership/organisational training</vt:lpstr>
      <vt:lpstr>health &amp; safety</vt:lpstr>
      <vt:lpstr>health &amp; safety</vt:lpstr>
      <vt:lpstr>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 and additional needs.</dc:title>
  <dc:creator>Christine Freestone</dc:creator>
  <cp:lastModifiedBy>Christine Freestone</cp:lastModifiedBy>
  <cp:revision>23</cp:revision>
  <dcterms:created xsi:type="dcterms:W3CDTF">2018-11-12T15:25:17Z</dcterms:created>
  <dcterms:modified xsi:type="dcterms:W3CDTF">2022-09-26T14:53:22Z</dcterms:modified>
</cp:coreProperties>
</file>