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6"/>
  </p:notesMasterIdLst>
  <p:sldIdLst>
    <p:sldId id="270" r:id="rId3"/>
    <p:sldId id="264" r:id="rId4"/>
    <p:sldId id="271" r:id="rId5"/>
    <p:sldId id="284" r:id="rId6"/>
    <p:sldId id="257" r:id="rId7"/>
    <p:sldId id="258" r:id="rId8"/>
    <p:sldId id="259" r:id="rId9"/>
    <p:sldId id="260" r:id="rId10"/>
    <p:sldId id="285" r:id="rId11"/>
    <p:sldId id="287" r:id="rId12"/>
    <p:sldId id="286" r:id="rId13"/>
    <p:sldId id="288"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1FC9EC-13F3-4C20-AE9B-8E7E1DF6A220}" v="1" dt="2022-10-28T10:06:20.4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29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BF1FC9EC-13F3-4C20-AE9B-8E7E1DF6A220}"/>
    <pc:docChg chg="undo custSel addSld modSld">
      <pc:chgData name="Christine Freestone" userId="8e2e7b49388b5c82" providerId="LiveId" clId="{BF1FC9EC-13F3-4C20-AE9B-8E7E1DF6A220}" dt="2022-10-28T10:06:37.715" v="187" actId="2711"/>
      <pc:docMkLst>
        <pc:docMk/>
      </pc:docMkLst>
      <pc:sldChg chg="modSp mod">
        <pc:chgData name="Christine Freestone" userId="8e2e7b49388b5c82" providerId="LiveId" clId="{BF1FC9EC-13F3-4C20-AE9B-8E7E1DF6A220}" dt="2022-10-28T10:03:11.078" v="24" actId="20577"/>
        <pc:sldMkLst>
          <pc:docMk/>
          <pc:sldMk cId="3491484641" sldId="270"/>
        </pc:sldMkLst>
        <pc:spChg chg="mod">
          <ac:chgData name="Christine Freestone" userId="8e2e7b49388b5c82" providerId="LiveId" clId="{BF1FC9EC-13F3-4C20-AE9B-8E7E1DF6A220}" dt="2022-10-28T10:03:11.078" v="24" actId="20577"/>
          <ac:spMkLst>
            <pc:docMk/>
            <pc:sldMk cId="3491484641" sldId="270"/>
            <ac:spMk id="3" creationId="{0C897DFB-C3FB-49CA-9B86-C28222222739}"/>
          </ac:spMkLst>
        </pc:spChg>
      </pc:sldChg>
      <pc:sldChg chg="modSp mod">
        <pc:chgData name="Christine Freestone" userId="8e2e7b49388b5c82" providerId="LiveId" clId="{BF1FC9EC-13F3-4C20-AE9B-8E7E1DF6A220}" dt="2022-10-28T10:03:54.391" v="101" actId="20577"/>
        <pc:sldMkLst>
          <pc:docMk/>
          <pc:sldMk cId="976666470" sldId="287"/>
        </pc:sldMkLst>
        <pc:spChg chg="mod">
          <ac:chgData name="Christine Freestone" userId="8e2e7b49388b5c82" providerId="LiveId" clId="{BF1FC9EC-13F3-4C20-AE9B-8E7E1DF6A220}" dt="2022-10-28T10:03:54.391" v="101" actId="20577"/>
          <ac:spMkLst>
            <pc:docMk/>
            <pc:sldMk cId="976666470" sldId="287"/>
            <ac:spMk id="3" creationId="{6801CC67-F28B-3A87-C9AF-BCDFB7B06019}"/>
          </ac:spMkLst>
        </pc:spChg>
      </pc:sldChg>
      <pc:sldChg chg="modSp new mod">
        <pc:chgData name="Christine Freestone" userId="8e2e7b49388b5c82" providerId="LiveId" clId="{BF1FC9EC-13F3-4C20-AE9B-8E7E1DF6A220}" dt="2022-10-28T10:06:37.715" v="187" actId="2711"/>
        <pc:sldMkLst>
          <pc:docMk/>
          <pc:sldMk cId="2265484374" sldId="288"/>
        </pc:sldMkLst>
        <pc:spChg chg="mod">
          <ac:chgData name="Christine Freestone" userId="8e2e7b49388b5c82" providerId="LiveId" clId="{BF1FC9EC-13F3-4C20-AE9B-8E7E1DF6A220}" dt="2022-10-28T10:04:26.684" v="153" actId="20577"/>
          <ac:spMkLst>
            <pc:docMk/>
            <pc:sldMk cId="2265484374" sldId="288"/>
            <ac:spMk id="2" creationId="{78FBA390-7559-60E7-3B51-AF9B42CC3358}"/>
          </ac:spMkLst>
        </pc:spChg>
        <pc:spChg chg="mod">
          <ac:chgData name="Christine Freestone" userId="8e2e7b49388b5c82" providerId="LiveId" clId="{BF1FC9EC-13F3-4C20-AE9B-8E7E1DF6A220}" dt="2022-10-28T10:06:37.715" v="187" actId="2711"/>
          <ac:spMkLst>
            <pc:docMk/>
            <pc:sldMk cId="2265484374" sldId="288"/>
            <ac:spMk id="3" creationId="{D6AD782D-83B6-7F7A-F748-0F7E6B81336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7791-0575-43DC-8B4A-64FA9F67A4BD}" type="datetimeFigureOut">
              <a:rPr lang="en-GB" smtClean="0"/>
              <a:t>28/10/2022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CECEC-6B71-470A-9AAF-E6F2F8E6411C}" type="slidenum">
              <a:rPr lang="en-GB" smtClean="0"/>
              <a:t>‹#›</a:t>
            </a:fld>
            <a:endParaRPr lang="en-GB"/>
          </a:p>
        </p:txBody>
      </p:sp>
    </p:spTree>
    <p:extLst>
      <p:ext uri="{BB962C8B-B14F-4D97-AF65-F5344CB8AC3E}">
        <p14:creationId xmlns:p14="http://schemas.microsoft.com/office/powerpoint/2010/main" val="234776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Structure of the 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E41272-03A1-46CE-9AC9-CF721C2AFB6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2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Nicknamed “ </a:t>
            </a:r>
            <a:r>
              <a:rPr lang="en-GB" err="1"/>
              <a:t>centaurus</a:t>
            </a:r>
            <a:r>
              <a:rPr lang="en-GB"/>
              <a:t>”</a:t>
            </a:r>
          </a:p>
        </p:txBody>
      </p:sp>
      <p:sp>
        <p:nvSpPr>
          <p:cNvPr id="4" name="Slide Number Placeholder 3"/>
          <p:cNvSpPr>
            <a:spLocks noGrp="1"/>
          </p:cNvSpPr>
          <p:nvPr>
            <p:ph type="sldNum" sz="quarter" idx="5"/>
          </p:nvPr>
        </p:nvSpPr>
        <p:spPr/>
        <p:txBody>
          <a:bodyPr/>
          <a:lstStyle/>
          <a:p>
            <a:fld id="{304CECEC-6B71-470A-9AAF-E6F2F8E6411C}" type="slidenum">
              <a:rPr lang="en-GB" smtClean="0"/>
              <a:t>2</a:t>
            </a:fld>
            <a:endParaRPr lang="en-GB"/>
          </a:p>
        </p:txBody>
      </p:sp>
    </p:spTree>
    <p:extLst>
      <p:ext uri="{BB962C8B-B14F-4D97-AF65-F5344CB8AC3E}">
        <p14:creationId xmlns:p14="http://schemas.microsoft.com/office/powerpoint/2010/main" val="2993835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Some criticism of the chair of the review having this role …..</a:t>
            </a:r>
          </a:p>
        </p:txBody>
      </p:sp>
      <p:sp>
        <p:nvSpPr>
          <p:cNvPr id="4" name="Slide Number Placeholder 3"/>
          <p:cNvSpPr>
            <a:spLocks noGrp="1"/>
          </p:cNvSpPr>
          <p:nvPr>
            <p:ph type="sldNum" sz="quarter" idx="5"/>
          </p:nvPr>
        </p:nvSpPr>
        <p:spPr/>
        <p:txBody>
          <a:bodyPr/>
          <a:lstStyle/>
          <a:p>
            <a:fld id="{304CECEC-6B71-470A-9AAF-E6F2F8E6411C}" type="slidenum">
              <a:rPr lang="en-GB" smtClean="0"/>
              <a:t>9</a:t>
            </a:fld>
            <a:endParaRPr lang="en-GB"/>
          </a:p>
        </p:txBody>
      </p:sp>
    </p:spTree>
    <p:extLst>
      <p:ext uri="{BB962C8B-B14F-4D97-AF65-F5344CB8AC3E}">
        <p14:creationId xmlns:p14="http://schemas.microsoft.com/office/powerpoint/2010/main" val="1194830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6825" y="89522"/>
            <a:ext cx="4821233" cy="2121408"/>
          </a:xfrm>
          <a:prstGeom prst="rect">
            <a:avLst/>
          </a:prstGeom>
        </p:spPr>
      </p:pic>
      <p:sp>
        <p:nvSpPr>
          <p:cNvPr id="2" name="Title 1"/>
          <p:cNvSpPr>
            <a:spLocks noGrp="1"/>
          </p:cNvSpPr>
          <p:nvPr>
            <p:ph type="ctrTitle"/>
          </p:nvPr>
        </p:nvSpPr>
        <p:spPr>
          <a:xfrm>
            <a:off x="914400" y="609602"/>
            <a:ext cx="10363200" cy="4187551"/>
          </a:xfrm>
        </p:spPr>
        <p:txBody>
          <a:bodyPr anchor="b">
            <a:noAutofit/>
          </a:bodyPr>
          <a:lstStyle>
            <a:lvl1pPr algn="ctr">
              <a:lnSpc>
                <a:spcPct val="100000"/>
              </a:lnSpc>
              <a:defRPr sz="5400"/>
            </a:lvl1pPr>
          </a:lstStyle>
          <a:p>
            <a:endParaRPr lang="en-US"/>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7" name="Date Placeholder 6"/>
          <p:cNvSpPr>
            <a:spLocks noGrp="1"/>
          </p:cNvSpPr>
          <p:nvPr>
            <p:ph type="dt" sz="half" idx="10"/>
          </p:nvPr>
        </p:nvSpPr>
        <p:spPr/>
        <p:txBody>
          <a:bodyPr/>
          <a:lstStyle/>
          <a:p>
            <a:fld id="{54AB02A5-4FE5-49D9-9E24-09F23B90C450}" type="datetimeFigureOut">
              <a:rPr lang="en-US" smtClean="0"/>
              <a:t>10/28/2022</a:t>
            </a:fld>
            <a:endParaRPr lang="en-US"/>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a:p>
        </p:txBody>
      </p:sp>
      <p:sp>
        <p:nvSpPr>
          <p:cNvPr id="9" name="Footer Placeholder 8"/>
          <p:cNvSpPr>
            <a:spLocks noGrp="1"/>
          </p:cNvSpPr>
          <p:nvPr>
            <p:ph type="ftr" sz="quarter" idx="12"/>
          </p:nvPr>
        </p:nvSpPr>
        <p:spPr/>
        <p:txBody>
          <a:bodyPr/>
          <a:lstStyle/>
          <a:p>
            <a:endParaRPr kumimoji="0" lang="en-US"/>
          </a:p>
        </p:txBody>
      </p:sp>
    </p:spTree>
    <p:extLst>
      <p:ext uri="{BB962C8B-B14F-4D97-AF65-F5344CB8AC3E}">
        <p14:creationId xmlns:p14="http://schemas.microsoft.com/office/powerpoint/2010/main" val="90234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10/28/2022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360895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10/28/2022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242947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10/28/2022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36240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57460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5280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30DE4-08DC-4D46-A4DF-9989993BC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2119984-D883-4626-8E39-A3490A1324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89643C-D174-44BB-A113-3895FBF728E1}"/>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5" name="Footer Placeholder 4">
            <a:extLst>
              <a:ext uri="{FF2B5EF4-FFF2-40B4-BE49-F238E27FC236}">
                <a16:creationId xmlns:a16="http://schemas.microsoft.com/office/drawing/2014/main" id="{47FFD736-A873-4C03-8B9D-3B2ADA6C8A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EF091E-1B1F-481B-9085-E70B9DCC3A63}"/>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050659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44F83-6784-4488-AB3E-3BDDF295EA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15BB1F-8A53-4E7C-BD88-171E076526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287149-2BBD-47FD-946C-31A0301494F3}"/>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5" name="Footer Placeholder 4">
            <a:extLst>
              <a:ext uri="{FF2B5EF4-FFF2-40B4-BE49-F238E27FC236}">
                <a16:creationId xmlns:a16="http://schemas.microsoft.com/office/drawing/2014/main" id="{AF16DAA9-E3FD-4AAC-87EF-DA90A1BBD1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9882FB-B21A-4561-892B-9697538EFFA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248097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2BB5-E4EA-4E5D-91F6-2E15918C8E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1E1975-6929-4338-9D25-E53BD19216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CC880-3A35-4C9A-816C-CD68152EC986}"/>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5" name="Footer Placeholder 4">
            <a:extLst>
              <a:ext uri="{FF2B5EF4-FFF2-40B4-BE49-F238E27FC236}">
                <a16:creationId xmlns:a16="http://schemas.microsoft.com/office/drawing/2014/main" id="{8308336F-4E3D-41A4-A278-38463B0385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B3DA17-7777-4100-924A-0F4ADA09441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40797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4766E-F624-4BBC-BC65-C6223E9BD0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B2AFB1-B20E-4D4F-8E67-943B9B7FA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9E4C3F-6271-4C62-AC3E-EE80FED9A4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29F1B6-580C-4AAB-B32A-648314E8DB0D}"/>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6" name="Footer Placeholder 5">
            <a:extLst>
              <a:ext uri="{FF2B5EF4-FFF2-40B4-BE49-F238E27FC236}">
                <a16:creationId xmlns:a16="http://schemas.microsoft.com/office/drawing/2014/main" id="{22111963-75EB-4E2E-B6E2-5D86677991F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639D9D-78D5-40F5-BE53-A191757EDB27}"/>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817122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177E-61C2-4F52-8B09-AB8C50540EC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9B770F-F51B-4CA4-8EB9-139F91E04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FFD457-2045-4FC6-AF4E-241C37EBEF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DE8CC-7F37-49BC-99F9-7D982D6B1B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524C3F-E568-4653-B6E3-C3AE84DE8A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3A73BD-EBAA-435C-BE0F-A389218998A7}"/>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8" name="Footer Placeholder 7">
            <a:extLst>
              <a:ext uri="{FF2B5EF4-FFF2-40B4-BE49-F238E27FC236}">
                <a16:creationId xmlns:a16="http://schemas.microsoft.com/office/drawing/2014/main" id="{2F7D18BD-3957-4E64-AA98-2F9293E32D4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898CEE-F4B2-4315-A14F-099923DF19B8}"/>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45318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10/28/2022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grpSp>
        <p:nvGrpSpPr>
          <p:cNvPr id="9" name="Group 8"/>
          <p:cNvGrpSpPr/>
          <p:nvPr/>
        </p:nvGrpSpPr>
        <p:grpSpPr>
          <a:xfrm>
            <a:off x="8022979" y="5170761"/>
            <a:ext cx="4976995"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extLst>
      <p:ext uri="{BB962C8B-B14F-4D97-AF65-F5344CB8AC3E}">
        <p14:creationId xmlns:p14="http://schemas.microsoft.com/office/powerpoint/2010/main" val="2024500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809D-B3F1-4550-9236-67CDEA4514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71D2A1-E07E-4084-9D33-E480617BCAFE}"/>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4" name="Footer Placeholder 3">
            <a:extLst>
              <a:ext uri="{FF2B5EF4-FFF2-40B4-BE49-F238E27FC236}">
                <a16:creationId xmlns:a16="http://schemas.microsoft.com/office/drawing/2014/main" id="{6EA14915-4EA0-4E95-9D09-86EF4948F6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3383A52-DFA4-407E-A1B1-11E1BE2FD786}"/>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5610362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C1FBA-CE5E-4FB1-945E-4D178680E34A}"/>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3" name="Footer Placeholder 2">
            <a:extLst>
              <a:ext uri="{FF2B5EF4-FFF2-40B4-BE49-F238E27FC236}">
                <a16:creationId xmlns:a16="http://schemas.microsoft.com/office/drawing/2014/main" id="{72FD9A0C-8865-4F62-A812-01707A9992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7077D3-8362-402D-84FC-B5FAA5B04051}"/>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27193207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DD60-5715-4580-8C6E-88B4C9C91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E15618-7A42-4E5F-B7DB-21DE7EABAC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632F76-7942-4859-8A8C-54FD9A7AAE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E4207C-47D7-4540-8959-F34C1FCB1B5A}"/>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6" name="Footer Placeholder 5">
            <a:extLst>
              <a:ext uri="{FF2B5EF4-FFF2-40B4-BE49-F238E27FC236}">
                <a16:creationId xmlns:a16="http://schemas.microsoft.com/office/drawing/2014/main" id="{45172F24-C919-4FFA-B408-283ED961C5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F0E4A-F7CD-4C23-9663-51D723DA19AC}"/>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7595580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277F-5495-43E7-BB68-515BB4E04D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50071D-650E-450A-A644-16DA26CD2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D7068F-236C-493D-AF75-3F5308DA9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08B9B6-6916-42EA-A1EC-57A79D9C8F2F}"/>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6" name="Footer Placeholder 5">
            <a:extLst>
              <a:ext uri="{FF2B5EF4-FFF2-40B4-BE49-F238E27FC236}">
                <a16:creationId xmlns:a16="http://schemas.microsoft.com/office/drawing/2014/main" id="{31FAD764-E540-4291-8E2C-AD32EB7986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1E0038-A09B-4EBE-9D0F-1FC3AB148CE5}"/>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409756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132BB-A8AA-4BF1-B937-93F35AB08E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26121E-29ED-4DC7-B0A8-4D1A288C67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52A2D6-42EA-486A-9BB2-46A17672CA06}"/>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5" name="Footer Placeholder 4">
            <a:extLst>
              <a:ext uri="{FF2B5EF4-FFF2-40B4-BE49-F238E27FC236}">
                <a16:creationId xmlns:a16="http://schemas.microsoft.com/office/drawing/2014/main" id="{AB462D15-C97C-45ED-9C3F-031258BF89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0E06F1-4805-49FE-A62E-80D4FFCDC4EB}"/>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1788074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1CDA1E-FF1D-4225-BC71-EC3926317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20A64D-B9C9-4B62-B904-3CC0EB81E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F1ED63-EE52-4E7D-BCFA-E67911E68464}"/>
              </a:ext>
            </a:extLst>
          </p:cNvPr>
          <p:cNvSpPr>
            <a:spLocks noGrp="1"/>
          </p:cNvSpPr>
          <p:nvPr>
            <p:ph type="dt" sz="half" idx="10"/>
          </p:nvPr>
        </p:nvSpPr>
        <p:spPr/>
        <p:txBody>
          <a:bodyPr/>
          <a:lstStyle/>
          <a:p>
            <a:fld id="{2622F2F1-ABCE-4C88-B5D4-49B50AB4855C}" type="datetimeFigureOut">
              <a:rPr lang="en-GB" smtClean="0"/>
              <a:t>28/10/2022</a:t>
            </a:fld>
            <a:endParaRPr lang="en-GB"/>
          </a:p>
        </p:txBody>
      </p:sp>
      <p:sp>
        <p:nvSpPr>
          <p:cNvPr id="5" name="Footer Placeholder 4">
            <a:extLst>
              <a:ext uri="{FF2B5EF4-FFF2-40B4-BE49-F238E27FC236}">
                <a16:creationId xmlns:a16="http://schemas.microsoft.com/office/drawing/2014/main" id="{4A2B9076-E90F-463A-98B5-CEA4391C66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AB186-43DF-425F-8901-D22FEDBA9162}"/>
              </a:ext>
            </a:extLst>
          </p:cNvPr>
          <p:cNvSpPr>
            <a:spLocks noGrp="1"/>
          </p:cNvSpPr>
          <p:nvPr>
            <p:ph type="sldNum" sz="quarter" idx="12"/>
          </p:nvPr>
        </p:nvSpPr>
        <p:spPr/>
        <p:txBody>
          <a:bodyPr/>
          <a:lstStyle/>
          <a:p>
            <a:fld id="{515E83D8-E9AD-431A-A857-FBA0261F5DC8}" type="slidenum">
              <a:rPr lang="en-GB" smtClean="0"/>
              <a:t>‹#›</a:t>
            </a:fld>
            <a:endParaRPr lang="en-GB"/>
          </a:p>
        </p:txBody>
      </p:sp>
    </p:spTree>
    <p:extLst>
      <p:ext uri="{BB962C8B-B14F-4D97-AF65-F5344CB8AC3E}">
        <p14:creationId xmlns:p14="http://schemas.microsoft.com/office/powerpoint/2010/main" val="3173064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a:solidFill>
                  <a:schemeClr val="bg1">
                    <a:lumMod val="65000"/>
                  </a:schemeClr>
                </a:solidFill>
                <a:latin typeface="Baskerville Old Face" panose="02020602080505020303" pitchFamily="18" charset="0"/>
                <a:cs typeface="Times New Roman" panose="02020603050405020304" pitchFamily="18" charset="0"/>
              </a:rPr>
              <a:t>”</a:t>
            </a:r>
            <a:endParaRPr lang="en-GB" sz="320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a:solidFill>
                  <a:schemeClr val="bg1">
                    <a:lumMod val="65000"/>
                  </a:schemeClr>
                </a:solidFill>
                <a:latin typeface="Baskerville Old Face" panose="02020602080505020303" pitchFamily="18" charset="0"/>
                <a:cs typeface="Times New Roman" panose="02020603050405020304" pitchFamily="18" charset="0"/>
              </a:rPr>
              <a:t>“</a:t>
            </a:r>
            <a:endParaRPr lang="en-GB" sz="320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10/28/2022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356953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10/28/2022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1729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10/28/2022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extLst>
      <p:ext uri="{BB962C8B-B14F-4D97-AF65-F5344CB8AC3E}">
        <p14:creationId xmlns:p14="http://schemas.microsoft.com/office/powerpoint/2010/main" val="42340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10/28/2022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extLst>
      <p:ext uri="{BB962C8B-B14F-4D97-AF65-F5344CB8AC3E}">
        <p14:creationId xmlns:p14="http://schemas.microsoft.com/office/powerpoint/2010/main" val="30064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2" name="Title 1"/>
          <p:cNvSpPr>
            <a:spLocks noGrp="1"/>
          </p:cNvSpPr>
          <p:nvPr>
            <p:ph type="title" hasCustomPrompt="1"/>
          </p:nvPr>
        </p:nvSpPr>
        <p:spPr/>
        <p:txBody>
          <a:bodyPr/>
          <a:lstStyle>
            <a:lvl1pPr>
              <a:defRPr baseline="0"/>
            </a:lvl1pPr>
          </a:lstStyle>
          <a:p>
            <a:r>
              <a:rPr lang="en-US"/>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10/28/2022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91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10/28/2022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37518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10/28/2022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a:p>
        </p:txBody>
      </p:sp>
    </p:spTree>
    <p:extLst>
      <p:ext uri="{BB962C8B-B14F-4D97-AF65-F5344CB8AC3E}">
        <p14:creationId xmlns:p14="http://schemas.microsoft.com/office/powerpoint/2010/main" val="120839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10/28/2022</a:t>
            </a:fld>
            <a:endParaRPr lang="en-US" sz="120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5844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F96364-D870-4574-A9CE-6C5A80B68E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2981EF-C7C5-4112-B166-57246F484C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5B603A-3FBD-4408-A846-5C9802CC19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2F2F1-ABCE-4C88-B5D4-49B50AB4855C}" type="datetimeFigureOut">
              <a:rPr lang="en-GB" smtClean="0"/>
              <a:t>28/10/2022</a:t>
            </a:fld>
            <a:endParaRPr lang="en-GB"/>
          </a:p>
        </p:txBody>
      </p:sp>
      <p:sp>
        <p:nvSpPr>
          <p:cNvPr id="5" name="Footer Placeholder 4">
            <a:extLst>
              <a:ext uri="{FF2B5EF4-FFF2-40B4-BE49-F238E27FC236}">
                <a16:creationId xmlns:a16="http://schemas.microsoft.com/office/drawing/2014/main" id="{A07CD55E-B30A-47E8-B540-4010CA08F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40E7F4-61AF-4813-85F4-023C8264B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E83D8-E9AD-431A-A857-FBA0261F5DC8}" type="slidenum">
              <a:rPr lang="en-GB" smtClean="0"/>
              <a:t>‹#›</a:t>
            </a:fld>
            <a:endParaRPr lang="en-GB"/>
          </a:p>
        </p:txBody>
      </p:sp>
    </p:spTree>
    <p:extLst>
      <p:ext uri="{BB962C8B-B14F-4D97-AF65-F5344CB8AC3E}">
        <p14:creationId xmlns:p14="http://schemas.microsoft.com/office/powerpoint/2010/main" val="4020964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news/urgent-action-to-protect-children-with-disabilities-from-abus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CD11-208E-48CE-B5FB-5EEFEC9C3782}"/>
              </a:ext>
            </a:extLst>
          </p:cNvPr>
          <p:cNvSpPr>
            <a:spLocks noGrp="1"/>
          </p:cNvSpPr>
          <p:nvPr>
            <p:ph type="ctrTitle"/>
          </p:nvPr>
        </p:nvSpPr>
        <p:spPr/>
        <p:txBody>
          <a:bodyPr/>
          <a:lstStyle/>
          <a:p>
            <a:r>
              <a:rPr lang="en-US"/>
              <a:t>updates</a:t>
            </a:r>
            <a:endParaRPr lang="en-GB"/>
          </a:p>
        </p:txBody>
      </p:sp>
      <p:sp>
        <p:nvSpPr>
          <p:cNvPr id="3" name="Subtitle 2">
            <a:extLst>
              <a:ext uri="{FF2B5EF4-FFF2-40B4-BE49-F238E27FC236}">
                <a16:creationId xmlns:a16="http://schemas.microsoft.com/office/drawing/2014/main" id="{0C897DFB-C3FB-49CA-9B86-C28222222739}"/>
              </a:ext>
            </a:extLst>
          </p:cNvPr>
          <p:cNvSpPr>
            <a:spLocks noGrp="1"/>
          </p:cNvSpPr>
          <p:nvPr>
            <p:ph type="subTitle" idx="1"/>
          </p:nvPr>
        </p:nvSpPr>
        <p:spPr/>
        <p:txBody>
          <a:bodyPr/>
          <a:lstStyle/>
          <a:p>
            <a:r>
              <a:rPr lang="en-GB" dirty="0"/>
              <a:t>Chris Freestone  </a:t>
            </a:r>
            <a:r>
              <a:rPr lang="en-GB" dirty="0" err="1"/>
              <a:t>RL</a:t>
            </a:r>
            <a:r>
              <a:rPr lang="en-GB" dirty="0"/>
              <a:t> Group – October 31st 2022</a:t>
            </a:r>
          </a:p>
        </p:txBody>
      </p:sp>
    </p:spTree>
    <p:extLst>
      <p:ext uri="{BB962C8B-B14F-4D97-AF65-F5344CB8AC3E}">
        <p14:creationId xmlns:p14="http://schemas.microsoft.com/office/powerpoint/2010/main" val="3491484641"/>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CC0A3-1179-C8EC-B8DF-BE99307D4C42}"/>
              </a:ext>
            </a:extLst>
          </p:cNvPr>
          <p:cNvSpPr>
            <a:spLocks noGrp="1"/>
          </p:cNvSpPr>
          <p:nvPr>
            <p:ph type="title"/>
          </p:nvPr>
        </p:nvSpPr>
        <p:spPr/>
        <p:txBody>
          <a:bodyPr/>
          <a:lstStyle/>
          <a:p>
            <a:r>
              <a:rPr lang="en-GB" sz="3200"/>
              <a:t>Continued:</a:t>
            </a:r>
          </a:p>
        </p:txBody>
      </p:sp>
      <p:sp>
        <p:nvSpPr>
          <p:cNvPr id="3" name="Content Placeholder 2">
            <a:extLst>
              <a:ext uri="{FF2B5EF4-FFF2-40B4-BE49-F238E27FC236}">
                <a16:creationId xmlns:a16="http://schemas.microsoft.com/office/drawing/2014/main" id="{6801CC67-F28B-3A87-C9AF-BCDFB7B06019}"/>
              </a:ext>
            </a:extLst>
          </p:cNvPr>
          <p:cNvSpPr>
            <a:spLocks noGrp="1"/>
          </p:cNvSpPr>
          <p:nvPr>
            <p:ph idx="1"/>
          </p:nvPr>
        </p:nvSpPr>
        <p:spPr/>
        <p:txBody>
          <a:bodyPr>
            <a:normAutofit/>
          </a:bodyPr>
          <a:lstStyle/>
          <a:p>
            <a:r>
              <a:rPr lang="en-GB" sz="2800" dirty="0"/>
              <a:t>Ofsted reviewing the relevant areas and working with the DfE re:</a:t>
            </a:r>
          </a:p>
          <a:p>
            <a:pPr>
              <a:buFontTx/>
              <a:buChar char="-"/>
            </a:pPr>
            <a:r>
              <a:rPr lang="en-GB" sz="2800" dirty="0"/>
              <a:t>Regulation</a:t>
            </a:r>
          </a:p>
          <a:p>
            <a:pPr>
              <a:buFontTx/>
              <a:buChar char="-"/>
            </a:pPr>
            <a:r>
              <a:rPr lang="en-GB" sz="2800" dirty="0"/>
              <a:t>Standards</a:t>
            </a:r>
          </a:p>
          <a:p>
            <a:pPr>
              <a:buFontTx/>
              <a:buChar char="-"/>
            </a:pPr>
            <a:r>
              <a:rPr lang="en-GB" sz="2800" dirty="0"/>
              <a:t>Role of the Regulation 44 Visitor</a:t>
            </a:r>
          </a:p>
          <a:p>
            <a:pPr>
              <a:buFontTx/>
              <a:buChar char="-"/>
            </a:pPr>
            <a:r>
              <a:rPr lang="en-GB" sz="2800" dirty="0"/>
              <a:t>Fiscal / financial due diligence model</a:t>
            </a:r>
          </a:p>
          <a:p>
            <a:pPr marL="0" indent="0">
              <a:buNone/>
            </a:pPr>
            <a:r>
              <a:rPr lang="en-GB" sz="2800" dirty="0"/>
              <a:t>Ofsted very aware of the need for primary legislation change especially in respect of the Care Standards Act 2000  and that some elements of the review are for longer term consideration</a:t>
            </a:r>
          </a:p>
        </p:txBody>
      </p:sp>
    </p:spTree>
    <p:extLst>
      <p:ext uri="{BB962C8B-B14F-4D97-AF65-F5344CB8AC3E}">
        <p14:creationId xmlns:p14="http://schemas.microsoft.com/office/powerpoint/2010/main" val="976666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CD7EE-2013-8372-B1EC-D0DDCD04F301}"/>
              </a:ext>
            </a:extLst>
          </p:cNvPr>
          <p:cNvSpPr>
            <a:spLocks noGrp="1"/>
          </p:cNvSpPr>
          <p:nvPr>
            <p:ph type="title"/>
          </p:nvPr>
        </p:nvSpPr>
        <p:spPr/>
        <p:txBody>
          <a:bodyPr/>
          <a:lstStyle/>
          <a:p>
            <a:r>
              <a:rPr lang="en-GB" sz="2800"/>
              <a:t>What is ongoing / coming up ? </a:t>
            </a:r>
          </a:p>
        </p:txBody>
      </p:sp>
      <p:sp>
        <p:nvSpPr>
          <p:cNvPr id="3" name="Content Placeholder 2">
            <a:extLst>
              <a:ext uri="{FF2B5EF4-FFF2-40B4-BE49-F238E27FC236}">
                <a16:creationId xmlns:a16="http://schemas.microsoft.com/office/drawing/2014/main" id="{0E269971-9CC1-EBA4-2E03-919313522267}"/>
              </a:ext>
            </a:extLst>
          </p:cNvPr>
          <p:cNvSpPr>
            <a:spLocks noGrp="1"/>
          </p:cNvSpPr>
          <p:nvPr>
            <p:ph idx="1"/>
          </p:nvPr>
        </p:nvSpPr>
        <p:spPr/>
        <p:txBody>
          <a:bodyPr>
            <a:normAutofit fontScale="92500" lnSpcReduction="10000"/>
          </a:bodyPr>
          <a:lstStyle/>
          <a:p>
            <a:r>
              <a:rPr lang="en-GB" sz="2800"/>
              <a:t>Ongoing BBC and Guardian newspaper investigations re. the sector.</a:t>
            </a:r>
          </a:p>
          <a:p>
            <a:r>
              <a:rPr lang="en-US" sz="2800"/>
              <a:t>Local government funding :unlike central government, local authorities cannot borrow to finance day-to-day spending, and so they must either run balanced budgets or draw down reserves – money built up by underspending in earlier years – to ensure that their annual spending does not exceed their annual revenue. But reserves can only be used once. Once reserves are spent, they cannot be spent again.</a:t>
            </a:r>
            <a:r>
              <a:rPr lang="en-GB" sz="2800"/>
              <a:t> </a:t>
            </a:r>
          </a:p>
          <a:p>
            <a:r>
              <a:rPr lang="en-GB" sz="2800"/>
              <a:t>At present the LA spend has been impacted by many factors- C19, adult social care , children’s services , greater demand across the board , cost of living crisis- this IS going to impact children’s services budgets going forward and thus the sector </a:t>
            </a:r>
          </a:p>
        </p:txBody>
      </p:sp>
    </p:spTree>
    <p:extLst>
      <p:ext uri="{BB962C8B-B14F-4D97-AF65-F5344CB8AC3E}">
        <p14:creationId xmlns:p14="http://schemas.microsoft.com/office/powerpoint/2010/main" val="1428323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BA390-7559-60E7-3B51-AF9B42CC3358}"/>
              </a:ext>
            </a:extLst>
          </p:cNvPr>
          <p:cNvSpPr>
            <a:spLocks noGrp="1"/>
          </p:cNvSpPr>
          <p:nvPr>
            <p:ph type="title"/>
          </p:nvPr>
        </p:nvSpPr>
        <p:spPr/>
        <p:txBody>
          <a:bodyPr/>
          <a:lstStyle/>
          <a:p>
            <a:r>
              <a:rPr lang="en-GB" dirty="0" err="1"/>
              <a:t>Helsey</a:t>
            </a:r>
            <a:r>
              <a:rPr lang="en-GB" dirty="0"/>
              <a:t> –safeguarding and disabled children</a:t>
            </a:r>
          </a:p>
        </p:txBody>
      </p:sp>
      <p:sp>
        <p:nvSpPr>
          <p:cNvPr id="3" name="Content Placeholder 2">
            <a:extLst>
              <a:ext uri="{FF2B5EF4-FFF2-40B4-BE49-F238E27FC236}">
                <a16:creationId xmlns:a16="http://schemas.microsoft.com/office/drawing/2014/main" id="{D6AD782D-83B6-7F7A-F748-0F7E6B813367}"/>
              </a:ext>
            </a:extLst>
          </p:cNvPr>
          <p:cNvSpPr>
            <a:spLocks noGrp="1"/>
          </p:cNvSpPr>
          <p:nvPr>
            <p:ph idx="1"/>
          </p:nvPr>
        </p:nvSpPr>
        <p:spPr/>
        <p:txBody>
          <a:bodyPr/>
          <a:lstStyle/>
          <a:p>
            <a:r>
              <a:rPr lang="en-GB" sz="1800" dirty="0">
                <a:solidFill>
                  <a:srgbClr val="0B0C0C"/>
                </a:solidFill>
                <a:effectLst/>
                <a:ea typeface="Times New Roman" panose="02020603050405020304" pitchFamily="18" charset="0"/>
                <a:cs typeface="Times New Roman" panose="02020603050405020304" pitchFamily="18" charset="0"/>
              </a:rPr>
              <a:t>A national review into safeguarding children with disabilities and complex health needs has revealed serious failures at 3 residential special schools registered as children’s homes. The independent review looks at the experiences of 108 children and young adults living at Fullerton House, </a:t>
            </a:r>
            <a:r>
              <a:rPr lang="en-GB" sz="1800" dirty="0" err="1">
                <a:solidFill>
                  <a:srgbClr val="0B0C0C"/>
                </a:solidFill>
                <a:effectLst/>
                <a:ea typeface="Times New Roman" panose="02020603050405020304" pitchFamily="18" charset="0"/>
                <a:cs typeface="Times New Roman" panose="02020603050405020304" pitchFamily="18" charset="0"/>
              </a:rPr>
              <a:t>Wilsic</a:t>
            </a:r>
            <a:r>
              <a:rPr lang="en-GB" sz="1800" dirty="0">
                <a:solidFill>
                  <a:srgbClr val="0B0C0C"/>
                </a:solidFill>
                <a:effectLst/>
                <a:ea typeface="Times New Roman" panose="02020603050405020304" pitchFamily="18" charset="0"/>
                <a:cs typeface="Times New Roman" panose="02020603050405020304" pitchFamily="18" charset="0"/>
              </a:rPr>
              <a:t> Hall and Wheatley House, located in Doncaster and operated by the </a:t>
            </a:r>
            <a:r>
              <a:rPr lang="en-GB" sz="1800" dirty="0" err="1">
                <a:solidFill>
                  <a:srgbClr val="0B0C0C"/>
                </a:solidFill>
                <a:effectLst/>
                <a:ea typeface="Times New Roman" panose="02020603050405020304" pitchFamily="18" charset="0"/>
                <a:cs typeface="Times New Roman" panose="02020603050405020304" pitchFamily="18" charset="0"/>
              </a:rPr>
              <a:t>Hesley</a:t>
            </a:r>
            <a:r>
              <a:rPr lang="en-GB" sz="1800" dirty="0">
                <a:solidFill>
                  <a:srgbClr val="0B0C0C"/>
                </a:solidFill>
                <a:effectLst/>
                <a:ea typeface="Times New Roman" panose="02020603050405020304" pitchFamily="18" charset="0"/>
                <a:cs typeface="Times New Roman" panose="02020603050405020304" pitchFamily="18" charset="0"/>
              </a:rPr>
              <a:t> Group.</a:t>
            </a:r>
            <a:endParaRPr lang="en-GB" sz="1800" dirty="0">
              <a:effectLst/>
              <a:ea typeface="Calibri" panose="020F0502020204030204" pitchFamily="34" charset="0"/>
              <a:cs typeface="Times New Roman" panose="02020603050405020304" pitchFamily="18" charset="0"/>
            </a:endParaRPr>
          </a:p>
          <a:p>
            <a:endParaRPr lang="en-GB" dirty="0"/>
          </a:p>
          <a:p>
            <a:endParaRPr lang="en-GB" dirty="0"/>
          </a:p>
          <a:p>
            <a:r>
              <a:rPr lang="en-GB" sz="2000" dirty="0">
                <a:hlinkClick r:id="rId2"/>
              </a:rPr>
              <a:t>https://www.gov.uk/government/news/urgent-action-to-protect-children-with-disabilities-from-abuse</a:t>
            </a:r>
            <a:endParaRPr lang="en-GB" sz="2000" dirty="0"/>
          </a:p>
          <a:p>
            <a:r>
              <a:rPr lang="en-GB" sz="2000" dirty="0"/>
              <a:t>26.10.22 – press release</a:t>
            </a:r>
          </a:p>
        </p:txBody>
      </p:sp>
    </p:spTree>
    <p:extLst>
      <p:ext uri="{BB962C8B-B14F-4D97-AF65-F5344CB8AC3E}">
        <p14:creationId xmlns:p14="http://schemas.microsoft.com/office/powerpoint/2010/main" val="2265484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8141-A6E4-9832-3EF4-EFF5F4FF6EAF}"/>
              </a:ext>
            </a:extLst>
          </p:cNvPr>
          <p:cNvSpPr>
            <a:spLocks noGrp="1"/>
          </p:cNvSpPr>
          <p:nvPr>
            <p:ph type="title"/>
          </p:nvPr>
        </p:nvSpPr>
        <p:spPr/>
        <p:txBody>
          <a:bodyPr/>
          <a:lstStyle/>
          <a:p>
            <a:r>
              <a:rPr lang="en-GB"/>
              <a:t>Any other updates-</a:t>
            </a:r>
          </a:p>
        </p:txBody>
      </p:sp>
      <p:sp>
        <p:nvSpPr>
          <p:cNvPr id="3" name="Content Placeholder 2">
            <a:extLst>
              <a:ext uri="{FF2B5EF4-FFF2-40B4-BE49-F238E27FC236}">
                <a16:creationId xmlns:a16="http://schemas.microsoft.com/office/drawing/2014/main" id="{FD0EF0A4-9967-FC1B-78E3-F6BFE533DAB0}"/>
              </a:ext>
            </a:extLst>
          </p:cNvPr>
          <p:cNvSpPr>
            <a:spLocks noGrp="1"/>
          </p:cNvSpPr>
          <p:nvPr>
            <p:ph idx="1"/>
          </p:nvPr>
        </p:nvSpPr>
        <p:spPr/>
        <p:txBody>
          <a:bodyPr/>
          <a:lstStyle/>
          <a:p>
            <a:r>
              <a:rPr lang="en-GB"/>
              <a:t>Any updates or information for sharing with colleagues?</a:t>
            </a:r>
          </a:p>
          <a:p>
            <a:endParaRPr lang="en-GB"/>
          </a:p>
          <a:p>
            <a:endParaRPr lang="en-GB"/>
          </a:p>
          <a:p>
            <a:r>
              <a:rPr lang="en-GB"/>
              <a:t>Thanks Chris</a:t>
            </a:r>
          </a:p>
        </p:txBody>
      </p:sp>
    </p:spTree>
    <p:extLst>
      <p:ext uri="{BB962C8B-B14F-4D97-AF65-F5344CB8AC3E}">
        <p14:creationId xmlns:p14="http://schemas.microsoft.com/office/powerpoint/2010/main" val="420961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9B53-5E76-42A1-AD7F-515821E913B4}"/>
              </a:ext>
            </a:extLst>
          </p:cNvPr>
          <p:cNvSpPr>
            <a:spLocks noGrp="1"/>
          </p:cNvSpPr>
          <p:nvPr>
            <p:ph type="title"/>
          </p:nvPr>
        </p:nvSpPr>
        <p:spPr/>
        <p:txBody>
          <a:bodyPr/>
          <a:lstStyle/>
          <a:p>
            <a:r>
              <a:rPr lang="en-GB"/>
              <a:t>Current situation re. Covid 19</a:t>
            </a:r>
          </a:p>
        </p:txBody>
      </p:sp>
      <p:sp>
        <p:nvSpPr>
          <p:cNvPr id="3" name="Content Placeholder 2">
            <a:extLst>
              <a:ext uri="{FF2B5EF4-FFF2-40B4-BE49-F238E27FC236}">
                <a16:creationId xmlns:a16="http://schemas.microsoft.com/office/drawing/2014/main" id="{0152967E-8070-4456-8764-56411EFEB75C}"/>
              </a:ext>
            </a:extLst>
          </p:cNvPr>
          <p:cNvSpPr>
            <a:spLocks noGrp="1"/>
          </p:cNvSpPr>
          <p:nvPr>
            <p:ph idx="1"/>
          </p:nvPr>
        </p:nvSpPr>
        <p:spPr>
          <a:xfrm>
            <a:off x="609600" y="1124745"/>
            <a:ext cx="10972800" cy="5517231"/>
          </a:xfrm>
        </p:spPr>
        <p:txBody>
          <a:bodyPr>
            <a:normAutofit/>
          </a:bodyPr>
          <a:lstStyle/>
          <a:p>
            <a:r>
              <a:rPr lang="en-GB" dirty="0"/>
              <a:t>R rate in the UK is currently 1.1-1.3 in the SW.</a:t>
            </a:r>
          </a:p>
          <a:p>
            <a:r>
              <a:rPr lang="en-GB" dirty="0"/>
              <a:t>Vaccination rate- 88.4%</a:t>
            </a:r>
          </a:p>
          <a:p>
            <a:r>
              <a:rPr lang="en-GB" dirty="0"/>
              <a:t>Booster / 3</a:t>
            </a:r>
            <a:r>
              <a:rPr lang="en-GB" baseline="30000" dirty="0"/>
              <a:t>rd</a:t>
            </a:r>
            <a:r>
              <a:rPr lang="en-GB" dirty="0"/>
              <a:t>/4</a:t>
            </a:r>
            <a:r>
              <a:rPr lang="en-GB" baseline="30000" dirty="0"/>
              <a:t>th</a:t>
            </a:r>
            <a:r>
              <a:rPr lang="en-GB" dirty="0"/>
              <a:t> Vaccination -69.6%</a:t>
            </a:r>
          </a:p>
          <a:p>
            <a:r>
              <a:rPr lang="en-GB" dirty="0"/>
              <a:t>Cases-54,914(per 7 rolling days ) </a:t>
            </a:r>
          </a:p>
          <a:p>
            <a:r>
              <a:rPr lang="en-GB" dirty="0"/>
              <a:t>Deaths 786</a:t>
            </a:r>
          </a:p>
          <a:p>
            <a:r>
              <a:rPr lang="en-GB" dirty="0"/>
              <a:t>Admissions-7,809</a:t>
            </a:r>
          </a:p>
          <a:p>
            <a:pPr marL="0" indent="0">
              <a:buNone/>
            </a:pPr>
            <a:r>
              <a:rPr lang="en-GB" dirty="0"/>
              <a:t>- Note slight fall in cases. </a:t>
            </a:r>
          </a:p>
          <a:p>
            <a:endParaRPr lang="en-GB" dirty="0"/>
          </a:p>
        </p:txBody>
      </p:sp>
    </p:spTree>
    <p:extLst>
      <p:ext uri="{BB962C8B-B14F-4D97-AF65-F5344CB8AC3E}">
        <p14:creationId xmlns:p14="http://schemas.microsoft.com/office/powerpoint/2010/main" val="117032109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2BCE-AF56-ABD5-E66B-2E252AEBBA67}"/>
              </a:ext>
            </a:extLst>
          </p:cNvPr>
          <p:cNvSpPr>
            <a:spLocks noGrp="1"/>
          </p:cNvSpPr>
          <p:nvPr>
            <p:ph type="title"/>
          </p:nvPr>
        </p:nvSpPr>
        <p:spPr/>
        <p:txBody>
          <a:bodyPr/>
          <a:lstStyle/>
          <a:p>
            <a:r>
              <a:rPr lang="en-GB"/>
              <a:t>Current situation</a:t>
            </a:r>
          </a:p>
        </p:txBody>
      </p:sp>
      <p:sp>
        <p:nvSpPr>
          <p:cNvPr id="3" name="Content Placeholder 2">
            <a:extLst>
              <a:ext uri="{FF2B5EF4-FFF2-40B4-BE49-F238E27FC236}">
                <a16:creationId xmlns:a16="http://schemas.microsoft.com/office/drawing/2014/main" id="{0CD91689-057F-E4B7-64A9-E026244019D8}"/>
              </a:ext>
            </a:extLst>
          </p:cNvPr>
          <p:cNvSpPr>
            <a:spLocks noGrp="1"/>
          </p:cNvSpPr>
          <p:nvPr>
            <p:ph idx="1"/>
          </p:nvPr>
        </p:nvSpPr>
        <p:spPr>
          <a:xfrm>
            <a:off x="609600" y="1124745"/>
            <a:ext cx="10972800" cy="5626929"/>
          </a:xfrm>
        </p:spPr>
        <p:txBody>
          <a:bodyPr>
            <a:normAutofit/>
          </a:bodyPr>
          <a:lstStyle/>
          <a:p>
            <a:r>
              <a:rPr lang="en-GB"/>
              <a:t>Hospitals putting mask wearing back into place as well as some restrictions on visitors</a:t>
            </a:r>
          </a:p>
          <a:p>
            <a:r>
              <a:rPr lang="en-GB"/>
              <a:t>Booster roll out on the go ( slow for some age groups).  </a:t>
            </a:r>
          </a:p>
          <a:p>
            <a:r>
              <a:rPr lang="en-GB"/>
              <a:t>Be alert to the data</a:t>
            </a:r>
          </a:p>
          <a:p>
            <a:r>
              <a:rPr lang="en-GB"/>
              <a:t>Maintain your contingency planning- especially around staffing </a:t>
            </a:r>
          </a:p>
          <a:p>
            <a:r>
              <a:rPr lang="en-GB"/>
              <a:t>Likely post Christmas increase which is likely to be compounded by ‘flu cases</a:t>
            </a:r>
          </a:p>
          <a:p>
            <a:pPr marL="0" indent="0">
              <a:buNone/>
            </a:pPr>
            <a:endParaRPr lang="en-GB"/>
          </a:p>
        </p:txBody>
      </p:sp>
    </p:spTree>
    <p:extLst>
      <p:ext uri="{BB962C8B-B14F-4D97-AF65-F5344CB8AC3E}">
        <p14:creationId xmlns:p14="http://schemas.microsoft.com/office/powerpoint/2010/main" val="29767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DF5F6-42E6-4788-D674-7B2E4FAC3B8C}"/>
              </a:ext>
            </a:extLst>
          </p:cNvPr>
          <p:cNvSpPr>
            <a:spLocks noGrp="1"/>
          </p:cNvSpPr>
          <p:nvPr>
            <p:ph type="title"/>
          </p:nvPr>
        </p:nvSpPr>
        <p:spPr/>
        <p:txBody>
          <a:bodyPr/>
          <a:lstStyle/>
          <a:p>
            <a:r>
              <a:rPr lang="en-GB"/>
              <a:t>What has been published? </a:t>
            </a:r>
          </a:p>
        </p:txBody>
      </p:sp>
      <p:sp>
        <p:nvSpPr>
          <p:cNvPr id="3" name="Content Placeholder 2">
            <a:extLst>
              <a:ext uri="{FF2B5EF4-FFF2-40B4-BE49-F238E27FC236}">
                <a16:creationId xmlns:a16="http://schemas.microsoft.com/office/drawing/2014/main" id="{C0C1BC6D-54C7-4CCC-82BF-33DF2538AEC4}"/>
              </a:ext>
            </a:extLst>
          </p:cNvPr>
          <p:cNvSpPr>
            <a:spLocks noGrp="1"/>
          </p:cNvSpPr>
          <p:nvPr>
            <p:ph idx="1"/>
          </p:nvPr>
        </p:nvSpPr>
        <p:spPr/>
        <p:txBody>
          <a:bodyPr/>
          <a:lstStyle/>
          <a:p>
            <a:r>
              <a:rPr lang="en-GB" err="1"/>
              <a:t>IICSA</a:t>
            </a:r>
            <a:r>
              <a:rPr lang="en-GB"/>
              <a:t> final report published 20.10.22</a:t>
            </a:r>
          </a:p>
        </p:txBody>
      </p:sp>
    </p:spTree>
    <p:extLst>
      <p:ext uri="{BB962C8B-B14F-4D97-AF65-F5344CB8AC3E}">
        <p14:creationId xmlns:p14="http://schemas.microsoft.com/office/powerpoint/2010/main" val="3425401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757FD-014E-C5A8-D19B-6BF0E0E7B35C}"/>
              </a:ext>
            </a:extLst>
          </p:cNvPr>
          <p:cNvSpPr>
            <a:spLocks noGrp="1"/>
          </p:cNvSpPr>
          <p:nvPr>
            <p:ph type="title"/>
          </p:nvPr>
        </p:nvSpPr>
        <p:spPr/>
        <p:txBody>
          <a:bodyPr/>
          <a:lstStyle/>
          <a:p>
            <a:r>
              <a:rPr lang="en-GB" err="1"/>
              <a:t>IICSA</a:t>
            </a:r>
            <a:r>
              <a:rPr lang="en-GB"/>
              <a:t>- three core recommendations and others</a:t>
            </a:r>
          </a:p>
        </p:txBody>
      </p:sp>
      <p:sp>
        <p:nvSpPr>
          <p:cNvPr id="3" name="Content Placeholder 2">
            <a:extLst>
              <a:ext uri="{FF2B5EF4-FFF2-40B4-BE49-F238E27FC236}">
                <a16:creationId xmlns:a16="http://schemas.microsoft.com/office/drawing/2014/main" id="{AF123C11-5893-0600-757C-4CD705BBEADE}"/>
              </a:ext>
            </a:extLst>
          </p:cNvPr>
          <p:cNvSpPr>
            <a:spLocks noGrp="1"/>
          </p:cNvSpPr>
          <p:nvPr>
            <p:ph idx="1"/>
          </p:nvPr>
        </p:nvSpPr>
        <p:spPr>
          <a:xfrm>
            <a:off x="609600" y="1124745"/>
            <a:ext cx="10972800" cy="5517231"/>
          </a:xfrm>
        </p:spPr>
        <p:txBody>
          <a:bodyPr>
            <a:normAutofit fontScale="77500" lnSpcReduction="20000"/>
          </a:bodyPr>
          <a:lstStyle/>
          <a:p>
            <a:r>
              <a:rPr lang="en-US"/>
              <a:t>The first relates to the introduction of a statutory requirement of mandatory reporting. In effect, it requires individuals in certain employments (paid or voluntary) and professions to report allegations of child sexual abuse to the relevant authorities. Failure to do so in some circumstances could lead to the commission of a new criminal offence of failure to report an allegation of child sexual abuse when required to do so</a:t>
            </a:r>
          </a:p>
          <a:p>
            <a:r>
              <a:rPr lang="en-US"/>
              <a:t>The second concerns the establishment of a national redress scheme for England and for Wales, to provide some monetary redress for child sexual abuse for those who have been let down by institutions in the past. This is a fixed-term scheme with straightforward processes to ensure that, as far as possible, victims and survivors secure efficient access to the help they need. The redress scheme is not a substitute for criminal or civil justice systems and it does not replace the Criminal Injuries Compensation Authority. The government should seek contributions to the scheme from the institutions affected.</a:t>
            </a:r>
          </a:p>
          <a:p>
            <a:endParaRPr lang="en-GB"/>
          </a:p>
        </p:txBody>
      </p:sp>
    </p:spTree>
    <p:extLst>
      <p:ext uri="{BB962C8B-B14F-4D97-AF65-F5344CB8AC3E}">
        <p14:creationId xmlns:p14="http://schemas.microsoft.com/office/powerpoint/2010/main" val="2962880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DAA03-313B-1C45-FB5B-50AEE9A912A4}"/>
              </a:ext>
            </a:extLst>
          </p:cNvPr>
          <p:cNvSpPr>
            <a:spLocks noGrp="1"/>
          </p:cNvSpPr>
          <p:nvPr>
            <p:ph type="title"/>
          </p:nvPr>
        </p:nvSpPr>
        <p:spPr/>
        <p:txBody>
          <a:bodyPr/>
          <a:lstStyle/>
          <a:p>
            <a:r>
              <a:rPr lang="en-GB" err="1"/>
              <a:t>IICSA</a:t>
            </a:r>
            <a:r>
              <a:rPr lang="en-GB"/>
              <a:t> 10.22</a:t>
            </a:r>
          </a:p>
        </p:txBody>
      </p:sp>
      <p:sp>
        <p:nvSpPr>
          <p:cNvPr id="3" name="Content Placeholder 2">
            <a:extLst>
              <a:ext uri="{FF2B5EF4-FFF2-40B4-BE49-F238E27FC236}">
                <a16:creationId xmlns:a16="http://schemas.microsoft.com/office/drawing/2014/main" id="{6DF14C1A-1229-0902-8B5D-C6FA0E033EC1}"/>
              </a:ext>
            </a:extLst>
          </p:cNvPr>
          <p:cNvSpPr>
            <a:spLocks noGrp="1"/>
          </p:cNvSpPr>
          <p:nvPr>
            <p:ph idx="1"/>
          </p:nvPr>
        </p:nvSpPr>
        <p:spPr>
          <a:xfrm>
            <a:off x="609600" y="1124745"/>
            <a:ext cx="10972800" cy="5517231"/>
          </a:xfrm>
        </p:spPr>
        <p:txBody>
          <a:bodyPr>
            <a:normAutofit fontScale="92500" lnSpcReduction="20000"/>
          </a:bodyPr>
          <a:lstStyle/>
          <a:p>
            <a:r>
              <a:rPr lang="en-US"/>
              <a:t>The third recommendation is intended to secure the long-term spotlight on child sexual abuse through the creation of a Child Protection Authority (CPA) in England and in Wales. The CPAs will have powers to inspect any institution associated with children. They will not replace current inspectorates in relation to the statutory </a:t>
            </a:r>
            <a:r>
              <a:rPr lang="en-US" err="1"/>
              <a:t>authorities,but</a:t>
            </a:r>
            <a:r>
              <a:rPr lang="en-US"/>
              <a:t> may require inspection of those authorities by existing inspectorates. </a:t>
            </a:r>
          </a:p>
          <a:p>
            <a:r>
              <a:rPr lang="en-US"/>
              <a:t>The CPAs over time will become </a:t>
            </a:r>
            <a:r>
              <a:rPr lang="en-US" err="1"/>
              <a:t>centres</a:t>
            </a:r>
            <a:r>
              <a:rPr lang="en-US"/>
              <a:t> of expertise, and may extend their child protection functions to other forms of harm experienced by children. They will also, in due course, monitor implementation of the Inquiry’s recommendations and report regularly on progress.</a:t>
            </a:r>
            <a:endParaRPr lang="en-GB"/>
          </a:p>
        </p:txBody>
      </p:sp>
    </p:spTree>
    <p:extLst>
      <p:ext uri="{BB962C8B-B14F-4D97-AF65-F5344CB8AC3E}">
        <p14:creationId xmlns:p14="http://schemas.microsoft.com/office/powerpoint/2010/main" val="130501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CF59C-AB84-7308-D8C8-A6B952CC4517}"/>
              </a:ext>
            </a:extLst>
          </p:cNvPr>
          <p:cNvSpPr>
            <a:spLocks noGrp="1"/>
          </p:cNvSpPr>
          <p:nvPr>
            <p:ph type="title"/>
          </p:nvPr>
        </p:nvSpPr>
        <p:spPr/>
        <p:txBody>
          <a:bodyPr/>
          <a:lstStyle/>
          <a:p>
            <a:r>
              <a:rPr lang="en-GB" err="1"/>
              <a:t>IICSA</a:t>
            </a:r>
            <a:r>
              <a:rPr lang="en-GB"/>
              <a:t> 10.22</a:t>
            </a:r>
          </a:p>
        </p:txBody>
      </p:sp>
      <p:sp>
        <p:nvSpPr>
          <p:cNvPr id="3" name="Content Placeholder 2">
            <a:extLst>
              <a:ext uri="{FF2B5EF4-FFF2-40B4-BE49-F238E27FC236}">
                <a16:creationId xmlns:a16="http://schemas.microsoft.com/office/drawing/2014/main" id="{92CC47BC-9327-5AF3-BB17-DEF8718F1FB9}"/>
              </a:ext>
            </a:extLst>
          </p:cNvPr>
          <p:cNvSpPr>
            <a:spLocks noGrp="1"/>
          </p:cNvSpPr>
          <p:nvPr>
            <p:ph idx="1"/>
          </p:nvPr>
        </p:nvSpPr>
        <p:spPr/>
        <p:txBody>
          <a:bodyPr>
            <a:normAutofit fontScale="77500" lnSpcReduction="20000"/>
          </a:bodyPr>
          <a:lstStyle/>
          <a:p>
            <a:r>
              <a:rPr lang="en-US"/>
              <a:t>Other recommendations in this report include: </a:t>
            </a:r>
          </a:p>
          <a:p>
            <a:pPr marL="0" indent="0">
              <a:buNone/>
            </a:pPr>
            <a:r>
              <a:rPr lang="en-US"/>
              <a:t>• a single set of core data relating to child sexual abuse and child sexual exploitation; </a:t>
            </a:r>
          </a:p>
          <a:p>
            <a:pPr marL="0" indent="0">
              <a:buNone/>
            </a:pPr>
            <a:r>
              <a:rPr lang="en-US"/>
              <a:t>• the creation of a cabinet-level Minister for Children; </a:t>
            </a:r>
          </a:p>
          <a:p>
            <a:pPr marL="0" indent="0">
              <a:buNone/>
            </a:pPr>
            <a:r>
              <a:rPr lang="en-US"/>
              <a:t>• a public awareness campaign on child sexual abuse; </a:t>
            </a:r>
          </a:p>
          <a:p>
            <a:pPr marL="0" indent="0">
              <a:buNone/>
            </a:pPr>
            <a:r>
              <a:rPr lang="en-US"/>
              <a:t>• a ban on the use of pain compliance techniques on children in custodial institutions; </a:t>
            </a:r>
          </a:p>
          <a:p>
            <a:pPr marL="0" indent="0">
              <a:buNone/>
            </a:pPr>
            <a:r>
              <a:rPr lang="en-US"/>
              <a:t>• amendment of the Children Act 1989 to give parity of legal protection to children in care; </a:t>
            </a:r>
          </a:p>
          <a:p>
            <a:pPr marL="0" indent="0">
              <a:buNone/>
            </a:pPr>
            <a:r>
              <a:rPr lang="en-US"/>
              <a:t>• registration of care staff in residential care, and staff in young offender institutions and secure training </a:t>
            </a:r>
            <a:r>
              <a:rPr lang="en-US" err="1"/>
              <a:t>centres</a:t>
            </a:r>
            <a:r>
              <a:rPr lang="en-US"/>
              <a:t>; </a:t>
            </a:r>
          </a:p>
          <a:p>
            <a:pPr marL="0" indent="0">
              <a:buNone/>
            </a:pPr>
            <a:r>
              <a:rPr lang="en-US"/>
              <a:t>• improved compliance with statutory duties to inform the Disclosure and Barring Service about individuals who may pose a risk of harm to children; </a:t>
            </a:r>
            <a:endParaRPr lang="en-GB"/>
          </a:p>
        </p:txBody>
      </p:sp>
    </p:spTree>
    <p:extLst>
      <p:ext uri="{BB962C8B-B14F-4D97-AF65-F5344CB8AC3E}">
        <p14:creationId xmlns:p14="http://schemas.microsoft.com/office/powerpoint/2010/main" val="385013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19BF4-A008-DB4D-FC24-CD36D414FE70}"/>
              </a:ext>
            </a:extLst>
          </p:cNvPr>
          <p:cNvSpPr>
            <a:spLocks noGrp="1"/>
          </p:cNvSpPr>
          <p:nvPr>
            <p:ph type="title"/>
          </p:nvPr>
        </p:nvSpPr>
        <p:spPr/>
        <p:txBody>
          <a:bodyPr/>
          <a:lstStyle/>
          <a:p>
            <a:r>
              <a:rPr lang="en-GB" err="1"/>
              <a:t>IICSA</a:t>
            </a:r>
            <a:r>
              <a:rPr lang="en-GB"/>
              <a:t> 10.22</a:t>
            </a:r>
          </a:p>
        </p:txBody>
      </p:sp>
      <p:sp>
        <p:nvSpPr>
          <p:cNvPr id="3" name="Content Placeholder 2">
            <a:extLst>
              <a:ext uri="{FF2B5EF4-FFF2-40B4-BE49-F238E27FC236}">
                <a16:creationId xmlns:a16="http://schemas.microsoft.com/office/drawing/2014/main" id="{F392189E-5309-FC9F-4305-F030513F2D11}"/>
              </a:ext>
            </a:extLst>
          </p:cNvPr>
          <p:cNvSpPr>
            <a:spLocks noGrp="1"/>
          </p:cNvSpPr>
          <p:nvPr>
            <p:ph idx="1"/>
          </p:nvPr>
        </p:nvSpPr>
        <p:spPr/>
        <p:txBody>
          <a:bodyPr>
            <a:normAutofit fontScale="77500" lnSpcReduction="20000"/>
          </a:bodyPr>
          <a:lstStyle/>
          <a:p>
            <a:r>
              <a:rPr lang="en-US"/>
              <a:t>extending the disclosure regime to those working with children overseas;  </a:t>
            </a:r>
          </a:p>
          <a:p>
            <a:r>
              <a:rPr lang="en-US"/>
              <a:t>extended use of the barred list of people unsuitable for work with children; Executive Summary 17 </a:t>
            </a:r>
          </a:p>
          <a:p>
            <a:r>
              <a:rPr lang="en-US"/>
              <a:t> more robust age-verification requirements for the use of online platforms and services; </a:t>
            </a:r>
          </a:p>
          <a:p>
            <a:r>
              <a:rPr lang="en-US"/>
              <a:t> mandatory online pre-screening for sexual images of children; </a:t>
            </a:r>
          </a:p>
          <a:p>
            <a:r>
              <a:rPr lang="en-US"/>
              <a:t> a guarantee of specialist therapeutic support for child victims of sexual abuse;  </a:t>
            </a:r>
          </a:p>
          <a:p>
            <a:r>
              <a:rPr lang="en-US"/>
              <a:t>a code of practice for access to records pertaining to child sexual abuse;  removal of the three-year limitation period for personal injury claims brought by victims; and  </a:t>
            </a:r>
          </a:p>
          <a:p>
            <a:r>
              <a:rPr lang="en-US"/>
              <a:t>further changes to the Criminal Injuries Compensation Scheme. </a:t>
            </a:r>
            <a:endParaRPr lang="en-GB"/>
          </a:p>
        </p:txBody>
      </p:sp>
    </p:spTree>
    <p:extLst>
      <p:ext uri="{BB962C8B-B14F-4D97-AF65-F5344CB8AC3E}">
        <p14:creationId xmlns:p14="http://schemas.microsoft.com/office/powerpoint/2010/main" val="2185390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96D99-70AE-49E0-4709-619E90FCE0E6}"/>
              </a:ext>
            </a:extLst>
          </p:cNvPr>
          <p:cNvSpPr>
            <a:spLocks noGrp="1"/>
          </p:cNvSpPr>
          <p:nvPr>
            <p:ph type="title"/>
          </p:nvPr>
        </p:nvSpPr>
        <p:spPr/>
        <p:txBody>
          <a:bodyPr/>
          <a:lstStyle/>
          <a:p>
            <a:r>
              <a:rPr lang="en-GB" sz="2800"/>
              <a:t>What is coming up ?     Community Care September 1</a:t>
            </a:r>
            <a:r>
              <a:rPr lang="en-GB" sz="2800" baseline="30000"/>
              <a:t>st</a:t>
            </a:r>
            <a:r>
              <a:rPr lang="en-GB" sz="2800"/>
              <a:t> 2022:</a:t>
            </a:r>
          </a:p>
        </p:txBody>
      </p:sp>
      <p:sp>
        <p:nvSpPr>
          <p:cNvPr id="3" name="Content Placeholder 2">
            <a:extLst>
              <a:ext uri="{FF2B5EF4-FFF2-40B4-BE49-F238E27FC236}">
                <a16:creationId xmlns:a16="http://schemas.microsoft.com/office/drawing/2014/main" id="{5124D3C7-F458-1E34-1DBA-D0ADD4139432}"/>
              </a:ext>
            </a:extLst>
          </p:cNvPr>
          <p:cNvSpPr>
            <a:spLocks noGrp="1"/>
          </p:cNvSpPr>
          <p:nvPr>
            <p:ph idx="1"/>
          </p:nvPr>
        </p:nvSpPr>
        <p:spPr/>
        <p:txBody>
          <a:bodyPr>
            <a:normAutofit fontScale="70000" lnSpcReduction="20000"/>
          </a:bodyPr>
          <a:lstStyle/>
          <a:p>
            <a:r>
              <a:rPr lang="en-US"/>
              <a:t>“The DfE has pledged to issue its response to </a:t>
            </a:r>
            <a:r>
              <a:rPr lang="en-US" err="1"/>
              <a:t>MacAlister’s</a:t>
            </a:r>
            <a:r>
              <a:rPr lang="en-US"/>
              <a:t> review – and those of the Child Safeguarding Practice Review Panel’s into the murders of Arthur </a:t>
            </a:r>
            <a:r>
              <a:rPr lang="en-US" err="1"/>
              <a:t>Labinjo</a:t>
            </a:r>
            <a:r>
              <a:rPr lang="en-US"/>
              <a:t>-Hughes and Star Hobson, and the Competition and Markets Authority’s into the children’s social care market – before the end of the year, alongside an implementation strategy. It is unclear whether this timetable will be affected by the imminent change of prime minister.</a:t>
            </a:r>
          </a:p>
          <a:p>
            <a:endParaRPr lang="en-US"/>
          </a:p>
          <a:p>
            <a:r>
              <a:rPr lang="en-US" err="1"/>
              <a:t>MacAlister’s</a:t>
            </a:r>
            <a:r>
              <a:rPr lang="en-US"/>
              <a:t> role involves supporting the transition of the review’s work, relationships with stakeholders – including people with lived experience of children’s social care – and learning to the DfE, while working through the recommendations in detail with officials and supporting them to carry out a thorough assessment of his conclusions.</a:t>
            </a:r>
          </a:p>
          <a:p>
            <a:endParaRPr lang="en-US"/>
          </a:p>
          <a:p>
            <a:r>
              <a:rPr lang="en-US"/>
              <a:t>He will also advise on the contents of the implementation strategy, support the work of the implementation board – also set up to advise the DfE on the strategy – and provide “ongoing challenge and scrutiny on delivery and implementation plans”.</a:t>
            </a:r>
            <a:endParaRPr lang="en-GB"/>
          </a:p>
        </p:txBody>
      </p:sp>
    </p:spTree>
    <p:extLst>
      <p:ext uri="{BB962C8B-B14F-4D97-AF65-F5344CB8AC3E}">
        <p14:creationId xmlns:p14="http://schemas.microsoft.com/office/powerpoint/2010/main" val="3809147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1147</Words>
  <Application>Microsoft Office PowerPoint</Application>
  <PresentationFormat>Widescreen</PresentationFormat>
  <Paragraphs>75</Paragraphs>
  <Slides>13</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13</vt:i4>
      </vt:variant>
    </vt:vector>
  </HeadingPairs>
  <TitlesOfParts>
    <vt:vector size="24" baseType="lpstr">
      <vt:lpstr>Arial</vt:lpstr>
      <vt:lpstr>Baskerville Old Face</vt:lpstr>
      <vt:lpstr>Calibri</vt:lpstr>
      <vt:lpstr>Calibri Light</vt:lpstr>
      <vt:lpstr>Century Gothic</vt:lpstr>
      <vt:lpstr>Courier New</vt:lpstr>
      <vt:lpstr>Ebrima</vt:lpstr>
      <vt:lpstr>My Underwood</vt:lpstr>
      <vt:lpstr>Palatino Linotype</vt:lpstr>
      <vt:lpstr>Dialogue2014</vt:lpstr>
      <vt:lpstr>Office Theme</vt:lpstr>
      <vt:lpstr>updates</vt:lpstr>
      <vt:lpstr>Current situation re. Covid 19</vt:lpstr>
      <vt:lpstr>Current situation</vt:lpstr>
      <vt:lpstr>What has been published? </vt:lpstr>
      <vt:lpstr>IICSA- three core recommendations and others</vt:lpstr>
      <vt:lpstr>IICSA 10.22</vt:lpstr>
      <vt:lpstr>IICSA 10.22</vt:lpstr>
      <vt:lpstr>IICSA 10.22</vt:lpstr>
      <vt:lpstr>What is coming up ?     Community Care September 1st 2022:</vt:lpstr>
      <vt:lpstr>Continued:</vt:lpstr>
      <vt:lpstr>What is ongoing / coming up ? </vt:lpstr>
      <vt:lpstr>Helsey –safeguarding and disabled children</vt:lpstr>
      <vt:lpstr>Any other updates-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Reg44 Independent Person Network</dc:title>
  <dc:creator>Christine Freestone</dc:creator>
  <cp:lastModifiedBy>Christine Freestone</cp:lastModifiedBy>
  <cp:revision>2</cp:revision>
  <dcterms:created xsi:type="dcterms:W3CDTF">2022-06-12T14:07:36Z</dcterms:created>
  <dcterms:modified xsi:type="dcterms:W3CDTF">2022-10-28T10:06:45Z</dcterms:modified>
</cp:coreProperties>
</file>