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0" r:id="rId2"/>
    <p:sldId id="511" r:id="rId3"/>
    <p:sldId id="534" r:id="rId4"/>
    <p:sldId id="535" r:id="rId5"/>
    <p:sldId id="536" r:id="rId6"/>
    <p:sldId id="537" r:id="rId7"/>
    <p:sldId id="538" r:id="rId8"/>
    <p:sldId id="539" r:id="rId9"/>
    <p:sldId id="540" r:id="rId10"/>
    <p:sldId id="541" r:id="rId11"/>
    <p:sldId id="53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557" autoAdjust="0"/>
  </p:normalViewPr>
  <p:slideViewPr>
    <p:cSldViewPr snapToGrid="0">
      <p:cViewPr varScale="1">
        <p:scale>
          <a:sx n="73" d="100"/>
          <a:sy n="73" d="100"/>
        </p:scale>
        <p:origin x="39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Freestone" userId="8e2e7b49388b5c82" providerId="LiveId" clId="{787DCB27-F3BD-454F-AD03-DB1F22C90563}"/>
    <pc:docChg chg="undo custSel addSld delSld modSld">
      <pc:chgData name="Christine Freestone" userId="8e2e7b49388b5c82" providerId="LiveId" clId="{787DCB27-F3BD-454F-AD03-DB1F22C90563}" dt="2023-06-30T11:31:14.385" v="1508" actId="20577"/>
      <pc:docMkLst>
        <pc:docMk/>
      </pc:docMkLst>
      <pc:sldChg chg="del">
        <pc:chgData name="Christine Freestone" userId="8e2e7b49388b5c82" providerId="LiveId" clId="{787DCB27-F3BD-454F-AD03-DB1F22C90563}" dt="2023-06-30T10:36:09.177" v="62" actId="47"/>
        <pc:sldMkLst>
          <pc:docMk/>
          <pc:sldMk cId="766092123" sldId="532"/>
        </pc:sldMkLst>
      </pc:sldChg>
      <pc:sldChg chg="modSp mod">
        <pc:chgData name="Christine Freestone" userId="8e2e7b49388b5c82" providerId="LiveId" clId="{787DCB27-F3BD-454F-AD03-DB1F22C90563}" dt="2023-06-30T11:31:14.385" v="1508" actId="20577"/>
        <pc:sldMkLst>
          <pc:docMk/>
          <pc:sldMk cId="3529738575" sldId="533"/>
        </pc:sldMkLst>
        <pc:spChg chg="mod">
          <ac:chgData name="Christine Freestone" userId="8e2e7b49388b5c82" providerId="LiveId" clId="{787DCB27-F3BD-454F-AD03-DB1F22C90563}" dt="2023-06-30T11:31:14.385" v="1508" actId="20577"/>
          <ac:spMkLst>
            <pc:docMk/>
            <pc:sldMk cId="3529738575" sldId="533"/>
            <ac:spMk id="2" creationId="{CDF4B211-9ADA-F3F9-C602-30176F5E681F}"/>
          </ac:spMkLst>
        </pc:spChg>
      </pc:sldChg>
      <pc:sldChg chg="modSp mod">
        <pc:chgData name="Christine Freestone" userId="8e2e7b49388b5c82" providerId="LiveId" clId="{787DCB27-F3BD-454F-AD03-DB1F22C90563}" dt="2023-06-30T10:35:57.908" v="61" actId="20577"/>
        <pc:sldMkLst>
          <pc:docMk/>
          <pc:sldMk cId="988195932" sldId="535"/>
        </pc:sldMkLst>
        <pc:spChg chg="mod">
          <ac:chgData name="Christine Freestone" userId="8e2e7b49388b5c82" providerId="LiveId" clId="{787DCB27-F3BD-454F-AD03-DB1F22C90563}" dt="2023-06-30T10:35:57.908" v="61" actId="20577"/>
          <ac:spMkLst>
            <pc:docMk/>
            <pc:sldMk cId="988195932" sldId="535"/>
            <ac:spMk id="3" creationId="{BB3988E1-CC41-85AF-93D1-F5F1801EF662}"/>
          </ac:spMkLst>
        </pc:spChg>
      </pc:sldChg>
      <pc:sldChg chg="del">
        <pc:chgData name="Christine Freestone" userId="8e2e7b49388b5c82" providerId="LiveId" clId="{787DCB27-F3BD-454F-AD03-DB1F22C90563}" dt="2023-06-30T10:36:12.956" v="63" actId="47"/>
        <pc:sldMkLst>
          <pc:docMk/>
          <pc:sldMk cId="904078324" sldId="536"/>
        </pc:sldMkLst>
      </pc:sldChg>
      <pc:sldChg chg="modSp new mod">
        <pc:chgData name="Christine Freestone" userId="8e2e7b49388b5c82" providerId="LiveId" clId="{787DCB27-F3BD-454F-AD03-DB1F22C90563}" dt="2023-06-30T11:30:27.138" v="1445" actId="20577"/>
        <pc:sldMkLst>
          <pc:docMk/>
          <pc:sldMk cId="2252371557" sldId="536"/>
        </pc:sldMkLst>
        <pc:spChg chg="mod">
          <ac:chgData name="Christine Freestone" userId="8e2e7b49388b5c82" providerId="LiveId" clId="{787DCB27-F3BD-454F-AD03-DB1F22C90563}" dt="2023-06-30T10:43:28.094" v="84" actId="20577"/>
          <ac:spMkLst>
            <pc:docMk/>
            <pc:sldMk cId="2252371557" sldId="536"/>
            <ac:spMk id="2" creationId="{1441C37A-FBEC-A67B-A2F1-DA8ABAB67E32}"/>
          </ac:spMkLst>
        </pc:spChg>
        <pc:spChg chg="mod">
          <ac:chgData name="Christine Freestone" userId="8e2e7b49388b5c82" providerId="LiveId" clId="{787DCB27-F3BD-454F-AD03-DB1F22C90563}" dt="2023-06-30T11:30:27.138" v="1445" actId="20577"/>
          <ac:spMkLst>
            <pc:docMk/>
            <pc:sldMk cId="2252371557" sldId="536"/>
            <ac:spMk id="3" creationId="{628C34C8-03C9-6DB3-860B-D94ED8BD8388}"/>
          </ac:spMkLst>
        </pc:spChg>
      </pc:sldChg>
      <pc:sldChg chg="modSp new mod">
        <pc:chgData name="Christine Freestone" userId="8e2e7b49388b5c82" providerId="LiveId" clId="{787DCB27-F3BD-454F-AD03-DB1F22C90563}" dt="2023-06-30T10:49:45.914" v="630" actId="14100"/>
        <pc:sldMkLst>
          <pc:docMk/>
          <pc:sldMk cId="2615264332" sldId="537"/>
        </pc:sldMkLst>
        <pc:spChg chg="mod">
          <ac:chgData name="Christine Freestone" userId="8e2e7b49388b5c82" providerId="LiveId" clId="{787DCB27-F3BD-454F-AD03-DB1F22C90563}" dt="2023-06-30T10:49:11.749" v="623" actId="20577"/>
          <ac:spMkLst>
            <pc:docMk/>
            <pc:sldMk cId="2615264332" sldId="537"/>
            <ac:spMk id="2" creationId="{EB2F4E19-5B7B-AD8B-4BD0-A33AC1CB646E}"/>
          </ac:spMkLst>
        </pc:spChg>
        <pc:spChg chg="mod">
          <ac:chgData name="Christine Freestone" userId="8e2e7b49388b5c82" providerId="LiveId" clId="{787DCB27-F3BD-454F-AD03-DB1F22C90563}" dt="2023-06-30T10:49:45.914" v="630" actId="14100"/>
          <ac:spMkLst>
            <pc:docMk/>
            <pc:sldMk cId="2615264332" sldId="537"/>
            <ac:spMk id="3" creationId="{6AE2E398-B7D7-8470-E54F-2B01A7204674}"/>
          </ac:spMkLst>
        </pc:spChg>
      </pc:sldChg>
      <pc:sldChg chg="modSp new mod">
        <pc:chgData name="Christine Freestone" userId="8e2e7b49388b5c82" providerId="LiveId" clId="{787DCB27-F3BD-454F-AD03-DB1F22C90563}" dt="2023-06-30T11:21:54.693" v="751" actId="20577"/>
        <pc:sldMkLst>
          <pc:docMk/>
          <pc:sldMk cId="1264655739" sldId="538"/>
        </pc:sldMkLst>
        <pc:spChg chg="mod">
          <ac:chgData name="Christine Freestone" userId="8e2e7b49388b5c82" providerId="LiveId" clId="{787DCB27-F3BD-454F-AD03-DB1F22C90563}" dt="2023-06-30T11:21:54.693" v="751" actId="20577"/>
          <ac:spMkLst>
            <pc:docMk/>
            <pc:sldMk cId="1264655739" sldId="538"/>
            <ac:spMk id="2" creationId="{1365EF16-3A5D-CC1C-4BF8-C521AE033574}"/>
          </ac:spMkLst>
        </pc:spChg>
        <pc:spChg chg="mod">
          <ac:chgData name="Christine Freestone" userId="8e2e7b49388b5c82" providerId="LiveId" clId="{787DCB27-F3BD-454F-AD03-DB1F22C90563}" dt="2023-06-30T11:21:49.935" v="750" actId="20577"/>
          <ac:spMkLst>
            <pc:docMk/>
            <pc:sldMk cId="1264655739" sldId="538"/>
            <ac:spMk id="3" creationId="{87B48CBE-B78B-A776-FB28-6B2A50D9F511}"/>
          </ac:spMkLst>
        </pc:spChg>
      </pc:sldChg>
      <pc:sldChg chg="modSp new mod">
        <pc:chgData name="Christine Freestone" userId="8e2e7b49388b5c82" providerId="LiveId" clId="{787DCB27-F3BD-454F-AD03-DB1F22C90563}" dt="2023-06-30T11:21:40.476" v="747" actId="20577"/>
        <pc:sldMkLst>
          <pc:docMk/>
          <pc:sldMk cId="286242633" sldId="539"/>
        </pc:sldMkLst>
        <pc:spChg chg="mod">
          <ac:chgData name="Christine Freestone" userId="8e2e7b49388b5c82" providerId="LiveId" clId="{787DCB27-F3BD-454F-AD03-DB1F22C90563}" dt="2023-06-30T11:21:05.028" v="728" actId="20577"/>
          <ac:spMkLst>
            <pc:docMk/>
            <pc:sldMk cId="286242633" sldId="539"/>
            <ac:spMk id="2" creationId="{770ED06A-49A5-CF03-CFE4-7B133DC4509B}"/>
          </ac:spMkLst>
        </pc:spChg>
        <pc:spChg chg="mod">
          <ac:chgData name="Christine Freestone" userId="8e2e7b49388b5c82" providerId="LiveId" clId="{787DCB27-F3BD-454F-AD03-DB1F22C90563}" dt="2023-06-30T11:21:40.476" v="747" actId="20577"/>
          <ac:spMkLst>
            <pc:docMk/>
            <pc:sldMk cId="286242633" sldId="539"/>
            <ac:spMk id="3" creationId="{EF688A71-B56D-0678-3D14-172AF46C0576}"/>
          </ac:spMkLst>
        </pc:spChg>
      </pc:sldChg>
      <pc:sldChg chg="modSp new mod">
        <pc:chgData name="Christine Freestone" userId="8e2e7b49388b5c82" providerId="LiveId" clId="{787DCB27-F3BD-454F-AD03-DB1F22C90563}" dt="2023-06-30T11:27:22.359" v="986" actId="20577"/>
        <pc:sldMkLst>
          <pc:docMk/>
          <pc:sldMk cId="3079108052" sldId="540"/>
        </pc:sldMkLst>
        <pc:spChg chg="mod">
          <ac:chgData name="Christine Freestone" userId="8e2e7b49388b5c82" providerId="LiveId" clId="{787DCB27-F3BD-454F-AD03-DB1F22C90563}" dt="2023-06-30T11:27:07.494" v="939" actId="20577"/>
          <ac:spMkLst>
            <pc:docMk/>
            <pc:sldMk cId="3079108052" sldId="540"/>
            <ac:spMk id="2" creationId="{4D21EDC6-B4ED-4607-9032-B2B048C8E563}"/>
          </ac:spMkLst>
        </pc:spChg>
        <pc:spChg chg="mod">
          <ac:chgData name="Christine Freestone" userId="8e2e7b49388b5c82" providerId="LiveId" clId="{787DCB27-F3BD-454F-AD03-DB1F22C90563}" dt="2023-06-30T11:27:22.359" v="986" actId="20577"/>
          <ac:spMkLst>
            <pc:docMk/>
            <pc:sldMk cId="3079108052" sldId="540"/>
            <ac:spMk id="3" creationId="{2B64743B-A35E-D965-3E8C-88DEC6C8EF60}"/>
          </ac:spMkLst>
        </pc:spChg>
      </pc:sldChg>
      <pc:sldChg chg="modSp new mod">
        <pc:chgData name="Christine Freestone" userId="8e2e7b49388b5c82" providerId="LiveId" clId="{787DCB27-F3BD-454F-AD03-DB1F22C90563}" dt="2023-06-30T11:30:52.895" v="1492" actId="20577"/>
        <pc:sldMkLst>
          <pc:docMk/>
          <pc:sldMk cId="2866744370" sldId="541"/>
        </pc:sldMkLst>
        <pc:spChg chg="mod">
          <ac:chgData name="Christine Freestone" userId="8e2e7b49388b5c82" providerId="LiveId" clId="{787DCB27-F3BD-454F-AD03-DB1F22C90563}" dt="2023-06-30T11:27:35.655" v="1011" actId="20577"/>
          <ac:spMkLst>
            <pc:docMk/>
            <pc:sldMk cId="2866744370" sldId="541"/>
            <ac:spMk id="2" creationId="{8582AADD-5F8F-2294-4EC7-F3E2BEA05D28}"/>
          </ac:spMkLst>
        </pc:spChg>
        <pc:spChg chg="mod">
          <ac:chgData name="Christine Freestone" userId="8e2e7b49388b5c82" providerId="LiveId" clId="{787DCB27-F3BD-454F-AD03-DB1F22C90563}" dt="2023-06-30T11:30:52.895" v="1492" actId="20577"/>
          <ac:spMkLst>
            <pc:docMk/>
            <pc:sldMk cId="2866744370" sldId="541"/>
            <ac:spMk id="3" creationId="{20F752D0-00F3-022B-33B0-00F65DD674D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87791-0575-43DC-8B4A-64FA9F67A4BD}" type="datetimeFigureOut">
              <a:rPr lang="en-GB" smtClean="0"/>
              <a:t>30/06/2023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4CECEC-6B71-470A-9AAF-E6F2F8E6411C}" type="slidenum">
              <a:rPr lang="en-GB" smtClean="0"/>
              <a:t>‹#›</a:t>
            </a:fld>
            <a:endParaRPr lang="en-GB" dirty="0"/>
          </a:p>
        </p:txBody>
      </p:sp>
    </p:spTree>
    <p:extLst>
      <p:ext uri="{BB962C8B-B14F-4D97-AF65-F5344CB8AC3E}">
        <p14:creationId xmlns:p14="http://schemas.microsoft.com/office/powerpoint/2010/main" val="2347766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Structure of the day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E41272-03A1-46CE-9AC9-CF721C2AFB6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9425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https://www.gov.uk/government/publications/the-minimum-cyber-security-standard</a:t>
            </a:r>
          </a:p>
          <a:p>
            <a:endParaRPr lang="en-GB" dirty="0"/>
          </a:p>
          <a:p>
            <a:r>
              <a:rPr lang="en-GB" dirty="0"/>
              <a:t>https://swgfl.org.uk/assets/documents/cyber-security-report.pdf</a:t>
            </a:r>
          </a:p>
        </p:txBody>
      </p:sp>
      <p:sp>
        <p:nvSpPr>
          <p:cNvPr id="4" name="Slide Number Placeholder 3"/>
          <p:cNvSpPr>
            <a:spLocks noGrp="1"/>
          </p:cNvSpPr>
          <p:nvPr>
            <p:ph type="sldNum" sz="quarter" idx="5"/>
          </p:nvPr>
        </p:nvSpPr>
        <p:spPr/>
        <p:txBody>
          <a:bodyPr/>
          <a:lstStyle/>
          <a:p>
            <a:fld id="{304CECEC-6B71-470A-9AAF-E6F2F8E6411C}" type="slidenum">
              <a:rPr lang="en-GB" smtClean="0"/>
              <a:t>3</a:t>
            </a:fld>
            <a:endParaRPr lang="en-GB" dirty="0"/>
          </a:p>
        </p:txBody>
      </p:sp>
    </p:spTree>
    <p:extLst>
      <p:ext uri="{BB962C8B-B14F-4D97-AF65-F5344CB8AC3E}">
        <p14:creationId xmlns:p14="http://schemas.microsoft.com/office/powerpoint/2010/main" val="24193520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6825" y="89522"/>
            <a:ext cx="4821233" cy="2121408"/>
          </a:xfrm>
          <a:prstGeom prst="rect">
            <a:avLst/>
          </a:prstGeom>
        </p:spPr>
      </p:pic>
      <p:sp>
        <p:nvSpPr>
          <p:cNvPr id="2" name="Title 1"/>
          <p:cNvSpPr>
            <a:spLocks noGrp="1"/>
          </p:cNvSpPr>
          <p:nvPr>
            <p:ph type="ctrTitle"/>
          </p:nvPr>
        </p:nvSpPr>
        <p:spPr>
          <a:xfrm>
            <a:off x="914400" y="609602"/>
            <a:ext cx="10363200" cy="4187551"/>
          </a:xfrm>
        </p:spPr>
        <p:txBody>
          <a:bodyPr anchor="b">
            <a:noAutofit/>
          </a:bodyPr>
          <a:lstStyle>
            <a:lvl1pPr algn="ctr">
              <a:lnSpc>
                <a:spcPct val="100000"/>
              </a:lnSpc>
              <a:defRPr sz="5400"/>
            </a:lvl1pPr>
          </a:lstStyle>
          <a:p>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7" name="Date Placeholder 6"/>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8" name="Slide Number Placeholder 7"/>
          <p:cNvSpPr>
            <a:spLocks noGrp="1"/>
          </p:cNvSpPr>
          <p:nvPr>
            <p:ph type="sldNum" sz="quarter" idx="11"/>
          </p:nvPr>
        </p:nvSpPr>
        <p:spPr/>
        <p:txBody>
          <a:bodyPr/>
          <a:lstStyle/>
          <a:p>
            <a:fld id="{6294C92D-0306-4E69-9CD3-20855E849650}" type="slidenum">
              <a:rPr kumimoji="0" lang="en-US" smtClean="0"/>
              <a:t>‹#›</a:t>
            </a:fld>
            <a:endParaRPr kumimoji="0" lang="en-US" dirty="0"/>
          </a:p>
        </p:txBody>
      </p:sp>
      <p:sp>
        <p:nvSpPr>
          <p:cNvPr id="9" name="Footer Placeholder 8"/>
          <p:cNvSpPr>
            <a:spLocks noGrp="1"/>
          </p:cNvSpPr>
          <p:nvPr>
            <p:ph type="ftr" sz="quarter" idx="12"/>
          </p:nvPr>
        </p:nvSpPr>
        <p:spPr/>
        <p:txBody>
          <a:bodyPr/>
          <a:lstStyle/>
          <a:p>
            <a:endParaRPr kumimoji="0" lang="en-US" dirty="0"/>
          </a:p>
        </p:txBody>
      </p:sp>
    </p:spTree>
    <p:extLst>
      <p:ext uri="{BB962C8B-B14F-4D97-AF65-F5344CB8AC3E}">
        <p14:creationId xmlns:p14="http://schemas.microsoft.com/office/powerpoint/2010/main" val="902340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60895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242947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62405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4607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6/30/2023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280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buFont typeface="Arial" pitchFamily="34" charset="0"/>
              <a:buChar cha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grpSp>
        <p:nvGrpSpPr>
          <p:cNvPr id="9" name="Group 8"/>
          <p:cNvGrpSpPr/>
          <p:nvPr/>
        </p:nvGrpSpPr>
        <p:grpSpPr>
          <a:xfrm>
            <a:off x="8022979" y="5170761"/>
            <a:ext cx="4976995"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2024500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12" name="TextBox 11"/>
          <p:cNvSpPr txBox="1"/>
          <p:nvPr userDrawn="1"/>
        </p:nvSpPr>
        <p:spPr>
          <a:xfrm rot="10800000" flipH="1" flipV="1">
            <a:off x="9784901" y="242088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10" name="TextBox 9"/>
          <p:cNvSpPr txBox="1"/>
          <p:nvPr userDrawn="1"/>
        </p:nvSpPr>
        <p:spPr>
          <a:xfrm rot="10800000" flipH="1" flipV="1">
            <a:off x="183833" y="27515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a:xfrm>
            <a:off x="1007435" y="1593539"/>
            <a:ext cx="10258328" cy="2736305"/>
          </a:xfrm>
          <a:solidFill>
            <a:srgbClr val="95BECA">
              <a:alpha val="30196"/>
            </a:srgbClr>
          </a:solidFill>
          <a:ln>
            <a:noFill/>
          </a:ln>
        </p:spPr>
        <p:txBody>
          <a:bodyPr anchor="ctr"/>
          <a:lstStyle>
            <a:lvl1pPr marL="0" indent="0">
              <a:buNone/>
              <a:defRPr>
                <a:solidFill>
                  <a:srgbClr val="498091"/>
                </a:solidFill>
                <a:latin typeface="My Underwood" pitchFamily="2" charset="0"/>
                <a:ea typeface="My Underwood" pitchFamily="2" charset="0"/>
              </a:defRPr>
            </a:lvl1pPr>
            <a:lvl5pPr>
              <a:defRPr/>
            </a:lvl5pPr>
            <a:lvl6pPr>
              <a:defRPr/>
            </a:lvl6pPr>
            <a:lvl7pPr>
              <a:defRPr/>
            </a:lvl7pPr>
            <a:lvl8pPr>
              <a:defRPr/>
            </a:lvl8pPr>
            <a:lvl9pPr>
              <a:buFont typeface="Arial" pitchFamily="34" charset="0"/>
              <a:buChar char="•"/>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56953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3217035" y="-787930"/>
            <a:ext cx="19490165" cy="8537410"/>
            <a:chOff x="6012160" y="4437112"/>
            <a:chExt cx="4685058" cy="2736304"/>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2" name="Rectangle 11"/>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400" kern="1200" dirty="0" smtClean="0">
                <a:solidFill>
                  <a:schemeClr val="tx2"/>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41729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Content Placeholder 3"/>
          <p:cNvSpPr>
            <a:spLocks noGrp="1"/>
          </p:cNvSpPr>
          <p:nvPr>
            <p:ph sz="half" idx="2" hasCustomPrompt="1"/>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9" name="Content Placeholder 8"/>
          <p:cNvSpPr>
            <a:spLocks noGrp="1"/>
          </p:cNvSpPr>
          <p:nvPr>
            <p:ph sz="quarter" idx="13" hasCustomPrompt="1"/>
          </p:nvPr>
        </p:nvSpPr>
        <p:spPr>
          <a:xfrm>
            <a:off x="487680" y="1600200"/>
            <a:ext cx="5388864" cy="4526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p:nvGrpSpPr>
        <p:grpSpPr>
          <a:xfrm>
            <a:off x="2927648" y="6021288"/>
            <a:ext cx="6246744" cy="2736304"/>
            <a:chOff x="6012160" y="4437112"/>
            <a:chExt cx="4685058" cy="2736304"/>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1" name="Rectangle 10"/>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423405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11" name="Content Placeholder 10"/>
          <p:cNvSpPr>
            <a:spLocks noGrp="1"/>
          </p:cNvSpPr>
          <p:nvPr>
            <p:ph sz="quarter" idx="13" hasCustomPrompt="1"/>
          </p:nvPr>
        </p:nvSpPr>
        <p:spPr>
          <a:xfrm>
            <a:off x="609600" y="2212848"/>
            <a:ext cx="5388864"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4" hasCustomPrompt="1"/>
          </p:nvPr>
        </p:nvSpPr>
        <p:spPr>
          <a:xfrm>
            <a:off x="6230112" y="2212849"/>
            <a:ext cx="5388864" cy="3913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p:nvGrpSpPr>
        <p:grpSpPr>
          <a:xfrm>
            <a:off x="2927648" y="6021288"/>
            <a:ext cx="6246744" cy="2736304"/>
            <a:chOff x="6012160" y="4437112"/>
            <a:chExt cx="4685058" cy="2736304"/>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4" name="Rectangle 13"/>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3006487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3" name="Date Placeholder 2"/>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91291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75187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dirty="0"/>
              <a:t>click to edit Master title style</a:t>
            </a:r>
          </a:p>
        </p:txBody>
      </p:sp>
      <p:sp>
        <p:nvSpPr>
          <p:cNvPr id="3" name="Content Placeholder 2"/>
          <p:cNvSpPr>
            <a:spLocks noGrp="1"/>
          </p:cNvSpPr>
          <p:nvPr>
            <p:ph idx="1" hasCustomPrompt="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6/30/2023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1208394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6024"/>
            <a:ext cx="10972800" cy="764704"/>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124745"/>
            <a:ext cx="10972800" cy="50014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lgn="r" eaLnBrk="1" latinLnBrk="0" hangingPunct="1"/>
            <a:fld id="{54AB02A5-4FE5-49D9-9E24-09F23B90C450}" type="datetimeFigureOut">
              <a:rPr lang="en-US" smtClean="0"/>
              <a:t>6/30/2023</a:t>
            </a:fld>
            <a:endParaRPr lang="en-US" sz="1200" dirty="0">
              <a:solidFill>
                <a:schemeClr val="bg2">
                  <a:shade val="50000"/>
                </a:scheme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kumimoji="0" lang="en-US" sz="1200" dirty="0">
              <a:solidFill>
                <a:schemeClr val="bg2">
                  <a:shade val="50000"/>
                </a:schemeClr>
              </a:solidFill>
              <a:effectLst/>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lgn="ctr" eaLnBrk="1" latinLnBrk="0" hangingPunct="1"/>
            <a:fld id="{6294C92D-0306-4E69-9CD3-20855E849650}" type="slidenum">
              <a:rPr kumimoji="0" lang="en-US" smtClean="0"/>
              <a:t>‹#›</a:t>
            </a:fld>
            <a:endParaRPr kumimoji="0" lang="en-US" sz="1200" dirty="0">
              <a:solidFill>
                <a:schemeClr val="bg2">
                  <a:shade val="50000"/>
                </a:schemeClr>
              </a:solidFill>
              <a:effectLst/>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584408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ts val="5800"/>
        </a:lnSpc>
        <a:spcBef>
          <a:spcPct val="0"/>
        </a:spcBef>
        <a:buNone/>
        <a:defRPr sz="4000" kern="1200">
          <a:solidFill>
            <a:srgbClr val="04A034"/>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2400" kern="1200">
          <a:solidFill>
            <a:schemeClr val="tx1">
              <a:lumMod val="65000"/>
              <a:lumOff val="35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65000"/>
              <a:lumOff val="35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v.uk/guidance/childrens-homes-recruiting-staff?utm_medium=email&amp;utm_campaign=govuk-notifications-topic&amp;utm_source=5a7fad54-8e47-412a-92d9-43a8696acbf6&amp;utm_content=immediatel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CCD11-208E-48CE-B5FB-5EEFEC9C3782}"/>
              </a:ext>
            </a:extLst>
          </p:cNvPr>
          <p:cNvSpPr>
            <a:spLocks noGrp="1"/>
          </p:cNvSpPr>
          <p:nvPr>
            <p:ph type="ctrTitle"/>
          </p:nvPr>
        </p:nvSpPr>
        <p:spPr/>
        <p:txBody>
          <a:bodyPr/>
          <a:lstStyle/>
          <a:p>
            <a:r>
              <a:rPr lang="en-US" dirty="0"/>
              <a:t>updates</a:t>
            </a:r>
            <a:endParaRPr lang="en-GB" dirty="0"/>
          </a:p>
        </p:txBody>
      </p:sp>
      <p:sp>
        <p:nvSpPr>
          <p:cNvPr id="3" name="Subtitle 2">
            <a:extLst>
              <a:ext uri="{FF2B5EF4-FFF2-40B4-BE49-F238E27FC236}">
                <a16:creationId xmlns:a16="http://schemas.microsoft.com/office/drawing/2014/main" id="{0C897DFB-C3FB-49CA-9B86-C28222222739}"/>
              </a:ext>
            </a:extLst>
          </p:cNvPr>
          <p:cNvSpPr>
            <a:spLocks noGrp="1"/>
          </p:cNvSpPr>
          <p:nvPr>
            <p:ph type="subTitle" idx="1"/>
          </p:nvPr>
        </p:nvSpPr>
        <p:spPr/>
        <p:txBody>
          <a:bodyPr/>
          <a:lstStyle/>
          <a:p>
            <a:r>
              <a:rPr lang="en-GB" dirty="0"/>
              <a:t>Chris Freestone July 2023</a:t>
            </a:r>
          </a:p>
        </p:txBody>
      </p:sp>
    </p:spTree>
    <p:extLst>
      <p:ext uri="{BB962C8B-B14F-4D97-AF65-F5344CB8AC3E}">
        <p14:creationId xmlns:p14="http://schemas.microsoft.com/office/powerpoint/2010/main" val="3491484641"/>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2AADD-5F8F-2294-4EC7-F3E2BEA05D28}"/>
              </a:ext>
            </a:extLst>
          </p:cNvPr>
          <p:cNvSpPr>
            <a:spLocks noGrp="1"/>
          </p:cNvSpPr>
          <p:nvPr>
            <p:ph type="title"/>
          </p:nvPr>
        </p:nvSpPr>
        <p:spPr/>
        <p:txBody>
          <a:bodyPr/>
          <a:lstStyle/>
          <a:p>
            <a:r>
              <a:rPr lang="en-GB" dirty="0"/>
              <a:t>Things to think about..</a:t>
            </a:r>
          </a:p>
        </p:txBody>
      </p:sp>
      <p:sp>
        <p:nvSpPr>
          <p:cNvPr id="3" name="Content Placeholder 2">
            <a:extLst>
              <a:ext uri="{FF2B5EF4-FFF2-40B4-BE49-F238E27FC236}">
                <a16:creationId xmlns:a16="http://schemas.microsoft.com/office/drawing/2014/main" id="{20F752D0-00F3-022B-33B0-00F65DD674D0}"/>
              </a:ext>
            </a:extLst>
          </p:cNvPr>
          <p:cNvSpPr>
            <a:spLocks noGrp="1"/>
          </p:cNvSpPr>
          <p:nvPr>
            <p:ph idx="1"/>
          </p:nvPr>
        </p:nvSpPr>
        <p:spPr/>
        <p:txBody>
          <a:bodyPr/>
          <a:lstStyle/>
          <a:p>
            <a:pPr marL="514350" indent="-514350">
              <a:buAutoNum type="arabicPeriod"/>
            </a:pPr>
            <a:r>
              <a:rPr lang="en-GB" dirty="0"/>
              <a:t>Are you fully aware of the standards and regulations- there is already a lot of “urban mythology” in circulation……</a:t>
            </a:r>
          </a:p>
          <a:p>
            <a:pPr marL="514350" indent="-514350">
              <a:buAutoNum type="arabicPeriod"/>
            </a:pPr>
            <a:r>
              <a:rPr lang="en-GB" dirty="0"/>
              <a:t>When consideration is given to next steps for a young person have you clear evidence in supporting whether they remain in a children’s home or are ready to move on…..</a:t>
            </a:r>
          </a:p>
          <a:p>
            <a:pPr marL="514350" indent="-514350">
              <a:buAutoNum type="arabicPeriod"/>
            </a:pPr>
            <a:r>
              <a:rPr lang="en-GB" dirty="0"/>
              <a:t>What does the young person want …….</a:t>
            </a:r>
          </a:p>
          <a:p>
            <a:pPr marL="514350" indent="-514350">
              <a:buAutoNum type="arabicPeriod"/>
            </a:pPr>
            <a:endParaRPr lang="en-GB" dirty="0"/>
          </a:p>
          <a:p>
            <a:pPr marL="514350" indent="-514350">
              <a:buAutoNum type="arabicPeriod"/>
            </a:pPr>
            <a:endParaRPr lang="en-GB" dirty="0"/>
          </a:p>
        </p:txBody>
      </p:sp>
    </p:spTree>
    <p:extLst>
      <p:ext uri="{BB962C8B-B14F-4D97-AF65-F5344CB8AC3E}">
        <p14:creationId xmlns:p14="http://schemas.microsoft.com/office/powerpoint/2010/main" val="2866744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4B211-9ADA-F3F9-C602-30176F5E681F}"/>
              </a:ext>
            </a:extLst>
          </p:cNvPr>
          <p:cNvSpPr>
            <a:spLocks noGrp="1"/>
          </p:cNvSpPr>
          <p:nvPr>
            <p:ph type="title"/>
          </p:nvPr>
        </p:nvSpPr>
        <p:spPr/>
        <p:txBody>
          <a:bodyPr/>
          <a:lstStyle/>
          <a:p>
            <a:r>
              <a:rPr lang="en-GB" dirty="0"/>
              <a:t>Something to be aware of and </a:t>
            </a:r>
            <a:r>
              <a:rPr lang="en-GB"/>
              <a:t>to be ready </a:t>
            </a:r>
            <a:r>
              <a:rPr lang="en-GB" dirty="0"/>
              <a:t>for….</a:t>
            </a:r>
          </a:p>
        </p:txBody>
      </p:sp>
      <p:sp>
        <p:nvSpPr>
          <p:cNvPr id="3" name="Content Placeholder 2">
            <a:extLst>
              <a:ext uri="{FF2B5EF4-FFF2-40B4-BE49-F238E27FC236}">
                <a16:creationId xmlns:a16="http://schemas.microsoft.com/office/drawing/2014/main" id="{FA75B88D-0D4D-6DFB-5863-E805BBFE446D}"/>
              </a:ext>
            </a:extLst>
          </p:cNvPr>
          <p:cNvSpPr>
            <a:spLocks noGrp="1"/>
          </p:cNvSpPr>
          <p:nvPr>
            <p:ph idx="1"/>
          </p:nvPr>
        </p:nvSpPr>
        <p:spPr/>
        <p:txBody>
          <a:bodyPr/>
          <a:lstStyle/>
          <a:p>
            <a:r>
              <a:rPr lang="en-GB" dirty="0"/>
              <a:t>Any reflections </a:t>
            </a:r>
            <a:r>
              <a:rPr lang="en-GB"/>
              <a:t>or thoughts? </a:t>
            </a:r>
          </a:p>
        </p:txBody>
      </p:sp>
    </p:spTree>
    <p:extLst>
      <p:ext uri="{BB962C8B-B14F-4D97-AF65-F5344CB8AC3E}">
        <p14:creationId xmlns:p14="http://schemas.microsoft.com/office/powerpoint/2010/main" val="3529738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0FE81-DBDE-BDBF-DBB6-084ECFF9C6C0}"/>
              </a:ext>
            </a:extLst>
          </p:cNvPr>
          <p:cNvSpPr>
            <a:spLocks noGrp="1"/>
          </p:cNvSpPr>
          <p:nvPr>
            <p:ph type="title"/>
          </p:nvPr>
        </p:nvSpPr>
        <p:spPr>
          <a:xfrm>
            <a:off x="1097280" y="286604"/>
            <a:ext cx="10058400" cy="876372"/>
          </a:xfrm>
        </p:spPr>
        <p:txBody>
          <a:bodyPr/>
          <a:lstStyle/>
          <a:p>
            <a:r>
              <a:rPr lang="en-GB" dirty="0"/>
              <a:t>What is in the pipeline , consultations etc…..</a:t>
            </a:r>
          </a:p>
        </p:txBody>
      </p:sp>
      <p:sp>
        <p:nvSpPr>
          <p:cNvPr id="3" name="Content Placeholder 2">
            <a:extLst>
              <a:ext uri="{FF2B5EF4-FFF2-40B4-BE49-F238E27FC236}">
                <a16:creationId xmlns:a16="http://schemas.microsoft.com/office/drawing/2014/main" id="{795F8AF2-9ECE-7B5E-89D0-1ABA952F0F05}"/>
              </a:ext>
            </a:extLst>
          </p:cNvPr>
          <p:cNvSpPr>
            <a:spLocks noGrp="1"/>
          </p:cNvSpPr>
          <p:nvPr>
            <p:ph idx="1"/>
          </p:nvPr>
        </p:nvSpPr>
        <p:spPr>
          <a:xfrm>
            <a:off x="213063" y="1375954"/>
            <a:ext cx="11851689" cy="4998213"/>
          </a:xfrm>
        </p:spPr>
        <p:txBody>
          <a:bodyPr>
            <a:normAutofit lnSpcReduction="10000"/>
          </a:bodyPr>
          <a:lstStyle/>
          <a:p>
            <a:r>
              <a:rPr lang="en-GB" sz="2800" dirty="0"/>
              <a:t>1. KCSIE 2023- now published with some changes related to :</a:t>
            </a:r>
          </a:p>
          <a:p>
            <a:pPr>
              <a:buFontTx/>
              <a:buChar char="-"/>
            </a:pPr>
            <a:r>
              <a:rPr lang="en-GB" sz="2800" dirty="0"/>
              <a:t>Behaviour guidance – all staff to be familiar. Updates to guidance due out</a:t>
            </a:r>
          </a:p>
          <a:p>
            <a:pPr>
              <a:buFontTx/>
              <a:buChar char="-"/>
            </a:pPr>
            <a:r>
              <a:rPr lang="en-GB" sz="2800" dirty="0"/>
              <a:t>Recognising vulnerability in absence as well as being missing</a:t>
            </a:r>
          </a:p>
          <a:p>
            <a:pPr>
              <a:buFontTx/>
              <a:buChar char="-"/>
            </a:pPr>
            <a:r>
              <a:rPr lang="en-GB" sz="2800" dirty="0"/>
              <a:t>Duties within the Equality Act equally apply to disability and safeguarding</a:t>
            </a:r>
          </a:p>
          <a:p>
            <a:pPr>
              <a:buFontTx/>
              <a:buChar char="-"/>
            </a:pPr>
            <a:r>
              <a:rPr lang="en-GB" sz="2800" dirty="0"/>
              <a:t>Safeguarding and out of school settings</a:t>
            </a:r>
          </a:p>
          <a:p>
            <a:pPr>
              <a:buFontTx/>
              <a:buChar char="-"/>
            </a:pPr>
            <a:r>
              <a:rPr lang="en-GB" sz="2800" dirty="0"/>
              <a:t>Forced marriage- now cannot take place until at least 18 years of age</a:t>
            </a:r>
          </a:p>
          <a:p>
            <a:pPr>
              <a:buFontTx/>
              <a:buChar char="-"/>
            </a:pPr>
            <a:r>
              <a:rPr lang="en-GB" sz="2800" dirty="0"/>
              <a:t>Safer recruitment- advise shortlisted candidates of online searches undertaken</a:t>
            </a:r>
          </a:p>
          <a:p>
            <a:pPr>
              <a:buFontTx/>
              <a:buChar char="-"/>
            </a:pPr>
            <a:endParaRPr lang="en-GB" sz="2800" dirty="0"/>
          </a:p>
          <a:p>
            <a:pPr>
              <a:buFontTx/>
              <a:buChar char="-"/>
            </a:pPr>
            <a:endParaRPr lang="en-GB" dirty="0"/>
          </a:p>
        </p:txBody>
      </p:sp>
    </p:spTree>
    <p:extLst>
      <p:ext uri="{BB962C8B-B14F-4D97-AF65-F5344CB8AC3E}">
        <p14:creationId xmlns:p14="http://schemas.microsoft.com/office/powerpoint/2010/main" val="2861513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91985-3F48-72E8-209D-3EA4E6FB1D9F}"/>
              </a:ext>
            </a:extLst>
          </p:cNvPr>
          <p:cNvSpPr>
            <a:spLocks noGrp="1"/>
          </p:cNvSpPr>
          <p:nvPr>
            <p:ph type="title"/>
          </p:nvPr>
        </p:nvSpPr>
        <p:spPr/>
        <p:txBody>
          <a:bodyPr/>
          <a:lstStyle/>
          <a:p>
            <a:r>
              <a:rPr lang="en-GB" dirty="0"/>
              <a:t>Continued…..</a:t>
            </a:r>
          </a:p>
        </p:txBody>
      </p:sp>
      <p:sp>
        <p:nvSpPr>
          <p:cNvPr id="3" name="Content Placeholder 2">
            <a:extLst>
              <a:ext uri="{FF2B5EF4-FFF2-40B4-BE49-F238E27FC236}">
                <a16:creationId xmlns:a16="http://schemas.microsoft.com/office/drawing/2014/main" id="{F5017A4C-16F7-B69F-42ED-3A17F650E121}"/>
              </a:ext>
            </a:extLst>
          </p:cNvPr>
          <p:cNvSpPr>
            <a:spLocks noGrp="1"/>
          </p:cNvSpPr>
          <p:nvPr>
            <p:ph idx="1"/>
          </p:nvPr>
        </p:nvSpPr>
        <p:spPr>
          <a:xfrm>
            <a:off x="609600" y="1124745"/>
            <a:ext cx="10972800" cy="6051118"/>
          </a:xfrm>
        </p:spPr>
        <p:txBody>
          <a:bodyPr>
            <a:normAutofit/>
          </a:bodyPr>
          <a:lstStyle/>
          <a:p>
            <a:r>
              <a:rPr lang="en-GB" sz="2800" dirty="0"/>
              <a:t>Ongoing vigilance- beyond safer recruitment</a:t>
            </a:r>
          </a:p>
          <a:p>
            <a:r>
              <a:rPr lang="en-GB" sz="2800" dirty="0"/>
              <a:t>Filtering and monitoring :</a:t>
            </a:r>
          </a:p>
          <a:p>
            <a:pPr>
              <a:buFontTx/>
              <a:buChar char="-"/>
            </a:pPr>
            <a:r>
              <a:rPr lang="en-GB" sz="2800" dirty="0"/>
              <a:t>Induction training for all staff covers expectation , roles and responsibilities re. systems in place and online safety</a:t>
            </a:r>
          </a:p>
          <a:p>
            <a:pPr>
              <a:buFontTx/>
              <a:buChar char="-"/>
            </a:pPr>
            <a:r>
              <a:rPr lang="en-GB" sz="2800" dirty="0"/>
              <a:t>Governors , proprietors ,MAT to ensure that it is effective</a:t>
            </a:r>
          </a:p>
          <a:p>
            <a:pPr>
              <a:buFontTx/>
              <a:buChar char="-"/>
            </a:pPr>
            <a:r>
              <a:rPr lang="en-GB" sz="2800" dirty="0"/>
              <a:t>DSLs understand filtering and monitoring systems</a:t>
            </a:r>
          </a:p>
          <a:p>
            <a:pPr marL="0" indent="0">
              <a:buNone/>
            </a:pPr>
            <a:r>
              <a:rPr lang="en-GB" sz="2800" dirty="0"/>
              <a:t>You may want to look at the cyber security standards and the cyber security report re. English schools </a:t>
            </a:r>
          </a:p>
        </p:txBody>
      </p:sp>
    </p:spTree>
    <p:extLst>
      <p:ext uri="{BB962C8B-B14F-4D97-AF65-F5344CB8AC3E}">
        <p14:creationId xmlns:p14="http://schemas.microsoft.com/office/powerpoint/2010/main" val="3740555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25BF1-470C-92DA-87D8-B56C2909116D}"/>
              </a:ext>
            </a:extLst>
          </p:cNvPr>
          <p:cNvSpPr>
            <a:spLocks noGrp="1"/>
          </p:cNvSpPr>
          <p:nvPr>
            <p:ph type="title"/>
          </p:nvPr>
        </p:nvSpPr>
        <p:spPr/>
        <p:txBody>
          <a:bodyPr/>
          <a:lstStyle/>
          <a:p>
            <a:r>
              <a:rPr lang="en-GB" dirty="0"/>
              <a:t>continued</a:t>
            </a:r>
          </a:p>
        </p:txBody>
      </p:sp>
      <p:sp>
        <p:nvSpPr>
          <p:cNvPr id="3" name="Content Placeholder 2">
            <a:extLst>
              <a:ext uri="{FF2B5EF4-FFF2-40B4-BE49-F238E27FC236}">
                <a16:creationId xmlns:a16="http://schemas.microsoft.com/office/drawing/2014/main" id="{BB3988E1-CC41-85AF-93D1-F5F1801EF662}"/>
              </a:ext>
            </a:extLst>
          </p:cNvPr>
          <p:cNvSpPr>
            <a:spLocks noGrp="1"/>
          </p:cNvSpPr>
          <p:nvPr>
            <p:ph idx="1"/>
          </p:nvPr>
        </p:nvSpPr>
        <p:spPr/>
        <p:txBody>
          <a:bodyPr/>
          <a:lstStyle/>
          <a:p>
            <a:r>
              <a:rPr lang="en-US" dirty="0">
                <a:hlinkClick r:id="rId2"/>
              </a:rPr>
              <a:t>Children's homes: recruiting staff - GOV.UK (www.gov.uk)</a:t>
            </a:r>
            <a:r>
              <a:rPr lang="en-US" dirty="0"/>
              <a:t>     ( June 2023 ) Clarity around references , agency etc. </a:t>
            </a:r>
          </a:p>
          <a:p>
            <a:r>
              <a:rPr lang="en-US" dirty="0"/>
              <a:t>Waiting for guidance re. support for trans pupils  in schools</a:t>
            </a:r>
          </a:p>
          <a:p>
            <a:r>
              <a:rPr lang="en-US" dirty="0"/>
              <a:t>Key aspects of </a:t>
            </a:r>
            <a:r>
              <a:rPr lang="en-US" dirty="0" err="1"/>
              <a:t>Hesley</a:t>
            </a:r>
            <a:r>
              <a:rPr lang="en-US" dirty="0"/>
              <a:t> – culture , closed cultures and the voice of the child already be detailed in school inspections and </a:t>
            </a:r>
            <a:r>
              <a:rPr lang="en-US" dirty="0">
                <a:highlight>
                  <a:srgbClr val="FFFF00"/>
                </a:highlight>
              </a:rPr>
              <a:t>in children’s homes for young people with complex needs</a:t>
            </a:r>
            <a:endParaRPr lang="en-GB" dirty="0">
              <a:highlight>
                <a:srgbClr val="FFFF00"/>
              </a:highlight>
            </a:endParaRPr>
          </a:p>
        </p:txBody>
      </p:sp>
    </p:spTree>
    <p:extLst>
      <p:ext uri="{BB962C8B-B14F-4D97-AF65-F5344CB8AC3E}">
        <p14:creationId xmlns:p14="http://schemas.microsoft.com/office/powerpoint/2010/main" val="98819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1C37A-FBEC-A67B-A2F1-DA8ABAB67E32}"/>
              </a:ext>
            </a:extLst>
          </p:cNvPr>
          <p:cNvSpPr>
            <a:spLocks noGrp="1"/>
          </p:cNvSpPr>
          <p:nvPr>
            <p:ph type="title"/>
          </p:nvPr>
        </p:nvSpPr>
        <p:spPr/>
        <p:txBody>
          <a:bodyPr/>
          <a:lstStyle/>
          <a:p>
            <a:r>
              <a:rPr lang="en-GB" dirty="0"/>
              <a:t>16-18 accommodation.</a:t>
            </a:r>
          </a:p>
        </p:txBody>
      </p:sp>
      <p:sp>
        <p:nvSpPr>
          <p:cNvPr id="3" name="Content Placeholder 2">
            <a:extLst>
              <a:ext uri="{FF2B5EF4-FFF2-40B4-BE49-F238E27FC236}">
                <a16:creationId xmlns:a16="http://schemas.microsoft.com/office/drawing/2014/main" id="{628C34C8-03C9-6DB3-860B-D94ED8BD8388}"/>
              </a:ext>
            </a:extLst>
          </p:cNvPr>
          <p:cNvSpPr>
            <a:spLocks noGrp="1"/>
          </p:cNvSpPr>
          <p:nvPr>
            <p:ph idx="1"/>
          </p:nvPr>
        </p:nvSpPr>
        <p:spPr/>
        <p:txBody>
          <a:bodyPr>
            <a:normAutofit/>
          </a:bodyPr>
          <a:lstStyle/>
          <a:p>
            <a:r>
              <a:rPr lang="en-GB" dirty="0"/>
              <a:t>Thinking about local authority decision making for 16-18 year-olds who may be in a children’s home - a key element is that of shaping a pathway ahead at  16-18 years of age –maybe  into supported accommodation or remaining with you in the home .</a:t>
            </a:r>
          </a:p>
          <a:p>
            <a:r>
              <a:rPr lang="en-GB" dirty="0"/>
              <a:t>It may be useful to make yourself very aware of the principles , standards and guidance in terms of effective advocacy , evidence base for a young person if this move is being considered</a:t>
            </a:r>
          </a:p>
        </p:txBody>
      </p:sp>
    </p:spTree>
    <p:extLst>
      <p:ext uri="{BB962C8B-B14F-4D97-AF65-F5344CB8AC3E}">
        <p14:creationId xmlns:p14="http://schemas.microsoft.com/office/powerpoint/2010/main" val="2252371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F4E19-5B7B-AD8B-4BD0-A33AC1CB646E}"/>
              </a:ext>
            </a:extLst>
          </p:cNvPr>
          <p:cNvSpPr>
            <a:spLocks noGrp="1"/>
          </p:cNvSpPr>
          <p:nvPr>
            <p:ph type="title"/>
          </p:nvPr>
        </p:nvSpPr>
        <p:spPr/>
        <p:txBody>
          <a:bodyPr/>
          <a:lstStyle/>
          <a:p>
            <a:r>
              <a:rPr lang="en-GB" dirty="0"/>
              <a:t>Be aware of the key principles:</a:t>
            </a:r>
          </a:p>
        </p:txBody>
      </p:sp>
      <p:sp>
        <p:nvSpPr>
          <p:cNvPr id="3" name="Content Placeholder 2">
            <a:extLst>
              <a:ext uri="{FF2B5EF4-FFF2-40B4-BE49-F238E27FC236}">
                <a16:creationId xmlns:a16="http://schemas.microsoft.com/office/drawing/2014/main" id="{6AE2E398-B7D7-8470-E54F-2B01A7204674}"/>
              </a:ext>
            </a:extLst>
          </p:cNvPr>
          <p:cNvSpPr>
            <a:spLocks noGrp="1"/>
          </p:cNvSpPr>
          <p:nvPr>
            <p:ph idx="1"/>
          </p:nvPr>
        </p:nvSpPr>
        <p:spPr>
          <a:xfrm>
            <a:off x="60960" y="980729"/>
            <a:ext cx="12131040" cy="5877272"/>
          </a:xfrm>
        </p:spPr>
        <p:txBody>
          <a:bodyPr>
            <a:noAutofit/>
          </a:bodyPr>
          <a:lstStyle/>
          <a:p>
            <a:pPr marL="0" indent="0">
              <a:buNone/>
            </a:pPr>
            <a:r>
              <a:rPr lang="en-US" sz="2400" dirty="0"/>
              <a:t>Supported accommodation – key principles</a:t>
            </a:r>
          </a:p>
          <a:p>
            <a:r>
              <a:rPr lang="en-US" sz="2400" dirty="0"/>
              <a:t>1. I feel safe and secure where I live and in my wider environment.</a:t>
            </a:r>
          </a:p>
          <a:p>
            <a:r>
              <a:rPr lang="en-US" sz="2400" dirty="0"/>
              <a:t>2. My voice is respected, heard and advocated for, so I can influence the</a:t>
            </a:r>
          </a:p>
          <a:p>
            <a:r>
              <a:rPr lang="en-US" sz="2400" dirty="0"/>
              <a:t>support I receive.</a:t>
            </a:r>
          </a:p>
          <a:p>
            <a:r>
              <a:rPr lang="en-US" sz="2400" dirty="0"/>
              <a:t>3. I have confidence that the adults who support me understand me, are skilled</a:t>
            </a:r>
          </a:p>
          <a:p>
            <a:r>
              <a:rPr lang="en-US" sz="2400" dirty="0"/>
              <a:t>and work effectively together to best meet my needs.</a:t>
            </a:r>
          </a:p>
          <a:p>
            <a:r>
              <a:rPr lang="en-US" sz="2400" dirty="0"/>
              <a:t>4. I have my own space that I feel proud of and live in a comfortable, well maintained, and stable accommodation.</a:t>
            </a:r>
          </a:p>
          <a:p>
            <a:r>
              <a:rPr lang="en-US" sz="2400" dirty="0"/>
              <a:t>5. I receive high-quality, tailored support that sustains my health and wellbeing.</a:t>
            </a:r>
          </a:p>
          <a:p>
            <a:r>
              <a:rPr lang="en-US" sz="2400" dirty="0"/>
              <a:t>6. I have strong, trusting, and meaningful relationships within my support</a:t>
            </a:r>
          </a:p>
          <a:p>
            <a:r>
              <a:rPr lang="en-US" sz="2400" dirty="0"/>
              <a:t>system and can rely on the adults around me.</a:t>
            </a:r>
          </a:p>
          <a:p>
            <a:r>
              <a:rPr lang="en-US" sz="2400" dirty="0"/>
              <a:t>7. I feel supported to learn and apply skills for independent adult living.</a:t>
            </a:r>
          </a:p>
          <a:p>
            <a:r>
              <a:rPr lang="en-US" sz="2400" dirty="0"/>
              <a:t>8. I feel positive about my future and opportunities as a result of the support I</a:t>
            </a:r>
          </a:p>
          <a:p>
            <a:r>
              <a:rPr lang="en-US" sz="2400" dirty="0"/>
              <a:t>receive. </a:t>
            </a:r>
            <a:endParaRPr lang="en-GB" sz="2400" dirty="0"/>
          </a:p>
        </p:txBody>
      </p:sp>
    </p:spTree>
    <p:extLst>
      <p:ext uri="{BB962C8B-B14F-4D97-AF65-F5344CB8AC3E}">
        <p14:creationId xmlns:p14="http://schemas.microsoft.com/office/powerpoint/2010/main" val="2615264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5EF16-3A5D-CC1C-4BF8-C521AE033574}"/>
              </a:ext>
            </a:extLst>
          </p:cNvPr>
          <p:cNvSpPr>
            <a:spLocks noGrp="1"/>
          </p:cNvSpPr>
          <p:nvPr>
            <p:ph type="title"/>
          </p:nvPr>
        </p:nvSpPr>
        <p:spPr>
          <a:xfrm>
            <a:off x="609600" y="216024"/>
            <a:ext cx="10972800" cy="602582"/>
          </a:xfrm>
        </p:spPr>
        <p:txBody>
          <a:bodyPr/>
          <a:lstStyle/>
          <a:p>
            <a:r>
              <a:rPr lang="en-GB" dirty="0"/>
              <a:t>Key elements:</a:t>
            </a:r>
          </a:p>
        </p:txBody>
      </p:sp>
      <p:sp>
        <p:nvSpPr>
          <p:cNvPr id="3" name="Content Placeholder 2">
            <a:extLst>
              <a:ext uri="{FF2B5EF4-FFF2-40B4-BE49-F238E27FC236}">
                <a16:creationId xmlns:a16="http://schemas.microsoft.com/office/drawing/2014/main" id="{87B48CBE-B78B-A776-FB28-6B2A50D9F511}"/>
              </a:ext>
            </a:extLst>
          </p:cNvPr>
          <p:cNvSpPr>
            <a:spLocks noGrp="1"/>
          </p:cNvSpPr>
          <p:nvPr>
            <p:ph idx="1"/>
          </p:nvPr>
        </p:nvSpPr>
        <p:spPr/>
        <p:txBody>
          <a:bodyPr>
            <a:normAutofit fontScale="92500" lnSpcReduction="10000"/>
          </a:bodyPr>
          <a:lstStyle/>
          <a:p>
            <a:r>
              <a:rPr lang="en-US" dirty="0"/>
              <a:t>It is imperative that all supported accommodation settings are safe places where children are protected from harm and where their individual needs are met. </a:t>
            </a:r>
          </a:p>
          <a:p>
            <a:r>
              <a:rPr lang="en-US" dirty="0"/>
              <a:t>Supported accommodation should offer stability and consistency, enable continuous access to local services including education and healthcare, and should facilitate the development of strong relationships within the local community. </a:t>
            </a:r>
          </a:p>
          <a:p>
            <a:r>
              <a:rPr lang="en-US" dirty="0"/>
              <a:t>Supported accommodation should promote positive self-esteem, protect against stigma, and support young people to access opportunities. </a:t>
            </a:r>
            <a:endParaRPr lang="en-GB" dirty="0"/>
          </a:p>
        </p:txBody>
      </p:sp>
    </p:spTree>
    <p:extLst>
      <p:ext uri="{BB962C8B-B14F-4D97-AF65-F5344CB8AC3E}">
        <p14:creationId xmlns:p14="http://schemas.microsoft.com/office/powerpoint/2010/main" val="1264655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ED06A-49A5-CF03-CFE4-7B133DC4509B}"/>
              </a:ext>
            </a:extLst>
          </p:cNvPr>
          <p:cNvSpPr>
            <a:spLocks noGrp="1"/>
          </p:cNvSpPr>
          <p:nvPr>
            <p:ph type="title"/>
          </p:nvPr>
        </p:nvSpPr>
        <p:spPr/>
        <p:txBody>
          <a:bodyPr/>
          <a:lstStyle/>
          <a:p>
            <a:r>
              <a:rPr lang="en-GB" dirty="0"/>
              <a:t>Ofsted view:</a:t>
            </a:r>
          </a:p>
        </p:txBody>
      </p:sp>
      <p:sp>
        <p:nvSpPr>
          <p:cNvPr id="3" name="Content Placeholder 2">
            <a:extLst>
              <a:ext uri="{FF2B5EF4-FFF2-40B4-BE49-F238E27FC236}">
                <a16:creationId xmlns:a16="http://schemas.microsoft.com/office/drawing/2014/main" id="{EF688A71-B56D-0678-3D14-172AF46C0576}"/>
              </a:ext>
            </a:extLst>
          </p:cNvPr>
          <p:cNvSpPr>
            <a:spLocks noGrp="1"/>
          </p:cNvSpPr>
          <p:nvPr>
            <p:ph idx="1"/>
          </p:nvPr>
        </p:nvSpPr>
        <p:spPr>
          <a:xfrm>
            <a:off x="200297" y="1124745"/>
            <a:ext cx="11382103" cy="5589564"/>
          </a:xfrm>
        </p:spPr>
        <p:txBody>
          <a:bodyPr>
            <a:normAutofit fontScale="85000" lnSpcReduction="20000"/>
          </a:bodyPr>
          <a:lstStyle/>
          <a:p>
            <a:r>
              <a:rPr lang="en-US" dirty="0"/>
              <a:t>We expect local authorities to continue to consider the individual needs of each child when placing young people in supported accommodation, ensuring every placement is the most appropriate setting to meet the young person’s needs and keep them safe. </a:t>
            </a:r>
          </a:p>
          <a:p>
            <a:r>
              <a:rPr lang="en-US" dirty="0"/>
              <a:t>Supported accommodation for looked after children and care leavers caters for children aged 16 and 17 who have relatively high or increasing levels of independence, who are ready to gain further skills in preparation for adult living, and who do not need or want the degree of care or type of environment provided in a children’s home or foster care. </a:t>
            </a:r>
          </a:p>
          <a:p>
            <a:r>
              <a:rPr lang="en-US" dirty="0"/>
              <a:t>For young people who are ready for it, high-quality supported accommodation that provides a nurturing and protective environment can be a place where they can thrive and prepare for greater independence.</a:t>
            </a:r>
            <a:endParaRPr lang="en-GB" dirty="0"/>
          </a:p>
        </p:txBody>
      </p:sp>
    </p:spTree>
    <p:extLst>
      <p:ext uri="{BB962C8B-B14F-4D97-AF65-F5344CB8AC3E}">
        <p14:creationId xmlns:p14="http://schemas.microsoft.com/office/powerpoint/2010/main" val="286242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1EDC6-B4ED-4607-9032-B2B048C8E563}"/>
              </a:ext>
            </a:extLst>
          </p:cNvPr>
          <p:cNvSpPr>
            <a:spLocks noGrp="1"/>
          </p:cNvSpPr>
          <p:nvPr>
            <p:ph type="title"/>
          </p:nvPr>
        </p:nvSpPr>
        <p:spPr/>
        <p:txBody>
          <a:bodyPr/>
          <a:lstStyle/>
          <a:p>
            <a:r>
              <a:rPr lang="en-GB" dirty="0"/>
              <a:t>Standards/ linked to regulation</a:t>
            </a:r>
          </a:p>
        </p:txBody>
      </p:sp>
      <p:sp>
        <p:nvSpPr>
          <p:cNvPr id="3" name="Content Placeholder 2">
            <a:extLst>
              <a:ext uri="{FF2B5EF4-FFF2-40B4-BE49-F238E27FC236}">
                <a16:creationId xmlns:a16="http://schemas.microsoft.com/office/drawing/2014/main" id="{2B64743B-A35E-D965-3E8C-88DEC6C8EF60}"/>
              </a:ext>
            </a:extLst>
          </p:cNvPr>
          <p:cNvSpPr>
            <a:spLocks noGrp="1"/>
          </p:cNvSpPr>
          <p:nvPr>
            <p:ph idx="1"/>
          </p:nvPr>
        </p:nvSpPr>
        <p:spPr/>
        <p:txBody>
          <a:bodyPr/>
          <a:lstStyle/>
          <a:p>
            <a:pPr marL="0" indent="0">
              <a:buNone/>
            </a:pPr>
            <a:r>
              <a:rPr lang="en-GB" dirty="0"/>
              <a:t>1.Leadership and management</a:t>
            </a:r>
          </a:p>
          <a:p>
            <a:pPr marL="0" indent="0">
              <a:buNone/>
            </a:pPr>
            <a:r>
              <a:rPr lang="en-GB" dirty="0"/>
              <a:t>2.The protection standard</a:t>
            </a:r>
          </a:p>
          <a:p>
            <a:pPr marL="0" indent="0">
              <a:buNone/>
            </a:pPr>
            <a:r>
              <a:rPr lang="en-GB" dirty="0"/>
              <a:t>3.The accommodation standard</a:t>
            </a:r>
          </a:p>
          <a:p>
            <a:pPr marL="0" indent="0">
              <a:buNone/>
            </a:pPr>
            <a:r>
              <a:rPr lang="en-GB" dirty="0"/>
              <a:t>4.The support standard</a:t>
            </a:r>
          </a:p>
          <a:p>
            <a:pPr marL="0" indent="0">
              <a:buNone/>
            </a:pPr>
            <a:r>
              <a:rPr lang="en-GB" dirty="0"/>
              <a:t>5.The statement of purpose</a:t>
            </a:r>
          </a:p>
          <a:p>
            <a:pPr marL="0" indent="0">
              <a:buNone/>
            </a:pPr>
            <a:r>
              <a:rPr lang="en-GB" dirty="0"/>
              <a:t>6.Workforce plan</a:t>
            </a:r>
          </a:p>
          <a:p>
            <a:pPr marL="0" indent="0">
              <a:buNone/>
            </a:pPr>
            <a:endParaRPr lang="en-GB" dirty="0"/>
          </a:p>
          <a:p>
            <a:pPr marL="0" indent="0">
              <a:buNone/>
            </a:pPr>
            <a:r>
              <a:rPr lang="en-GB" dirty="0"/>
              <a:t>Associated mandatory policies and procedures</a:t>
            </a:r>
          </a:p>
          <a:p>
            <a:pPr marL="0" indent="0">
              <a:buNone/>
            </a:pPr>
            <a:endParaRPr lang="en-GB" dirty="0"/>
          </a:p>
        </p:txBody>
      </p:sp>
    </p:spTree>
    <p:extLst>
      <p:ext uri="{BB962C8B-B14F-4D97-AF65-F5344CB8AC3E}">
        <p14:creationId xmlns:p14="http://schemas.microsoft.com/office/powerpoint/2010/main" val="3079108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alogue2014">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577</TotalTime>
  <Words>853</Words>
  <Application>Microsoft Office PowerPoint</Application>
  <PresentationFormat>Widescreen</PresentationFormat>
  <Paragraphs>67</Paragraphs>
  <Slides>11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Baskerville Old Face</vt:lpstr>
      <vt:lpstr>Calibri</vt:lpstr>
      <vt:lpstr>Century Gothic</vt:lpstr>
      <vt:lpstr>Courier New</vt:lpstr>
      <vt:lpstr>Ebrima</vt:lpstr>
      <vt:lpstr>My Underwood</vt:lpstr>
      <vt:lpstr>Palatino Linotype</vt:lpstr>
      <vt:lpstr>Dialogue2014</vt:lpstr>
      <vt:lpstr>updates</vt:lpstr>
      <vt:lpstr>What is in the pipeline , consultations etc…..</vt:lpstr>
      <vt:lpstr>Continued…..</vt:lpstr>
      <vt:lpstr>continued</vt:lpstr>
      <vt:lpstr>16-18 accommodation.</vt:lpstr>
      <vt:lpstr>Be aware of the key principles:</vt:lpstr>
      <vt:lpstr>Key elements:</vt:lpstr>
      <vt:lpstr>Ofsted view:</vt:lpstr>
      <vt:lpstr>Standards/ linked to regulation</vt:lpstr>
      <vt:lpstr>Things to think about..</vt:lpstr>
      <vt:lpstr>Something to be aware of and to be ready for….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Reg44 Independent Person Network</dc:title>
  <dc:creator>Christine Freestone</dc:creator>
  <cp:lastModifiedBy>Christine Freestone</cp:lastModifiedBy>
  <cp:revision>16</cp:revision>
  <dcterms:created xsi:type="dcterms:W3CDTF">2022-06-12T14:07:36Z</dcterms:created>
  <dcterms:modified xsi:type="dcterms:W3CDTF">2023-06-30T11:33:44Z</dcterms:modified>
</cp:coreProperties>
</file>