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0" r:id="rId5"/>
    <p:sldId id="262" r:id="rId6"/>
    <p:sldId id="259" r:id="rId7"/>
    <p:sldId id="261" r:id="rId8"/>
    <p:sldId id="263" r:id="rId9"/>
    <p:sldId id="264" r:id="rId10"/>
    <p:sldId id="265" r:id="rId11"/>
    <p:sldId id="266"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2" d="100"/>
          <a:sy n="82" d="100"/>
        </p:scale>
        <p:origin x="720"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5003D8-6802-757E-B986-2B419FC8978F}"/>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D25F3521-BD57-41A7-E453-CB07A105EFE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85A444C6-2FEE-CEE8-3B82-5F1031433D36}"/>
              </a:ext>
            </a:extLst>
          </p:cNvPr>
          <p:cNvSpPr>
            <a:spLocks noGrp="1"/>
          </p:cNvSpPr>
          <p:nvPr>
            <p:ph type="dt" sz="half" idx="10"/>
          </p:nvPr>
        </p:nvSpPr>
        <p:spPr/>
        <p:txBody>
          <a:bodyPr/>
          <a:lstStyle/>
          <a:p>
            <a:fld id="{88BC5269-50B6-4CFB-907E-66A1318600F7}" type="datetimeFigureOut">
              <a:rPr lang="en-GB" smtClean="0"/>
              <a:t>14/02/2024</a:t>
            </a:fld>
            <a:endParaRPr lang="en-GB"/>
          </a:p>
        </p:txBody>
      </p:sp>
      <p:sp>
        <p:nvSpPr>
          <p:cNvPr id="5" name="Footer Placeholder 4">
            <a:extLst>
              <a:ext uri="{FF2B5EF4-FFF2-40B4-BE49-F238E27FC236}">
                <a16:creationId xmlns:a16="http://schemas.microsoft.com/office/drawing/2014/main" id="{E7321B88-92AB-B88C-77C7-BACE845F22BD}"/>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58742E02-3A05-E79E-B94D-70200E61199E}"/>
              </a:ext>
            </a:extLst>
          </p:cNvPr>
          <p:cNvSpPr>
            <a:spLocks noGrp="1"/>
          </p:cNvSpPr>
          <p:nvPr>
            <p:ph type="sldNum" sz="quarter" idx="12"/>
          </p:nvPr>
        </p:nvSpPr>
        <p:spPr/>
        <p:txBody>
          <a:bodyPr/>
          <a:lstStyle/>
          <a:p>
            <a:fld id="{3A7D4AE0-8CBB-4DCD-854F-A80DB14A04FA}" type="slidenum">
              <a:rPr lang="en-GB" smtClean="0"/>
              <a:t>‹#›</a:t>
            </a:fld>
            <a:endParaRPr lang="en-GB"/>
          </a:p>
        </p:txBody>
      </p:sp>
    </p:spTree>
    <p:extLst>
      <p:ext uri="{BB962C8B-B14F-4D97-AF65-F5344CB8AC3E}">
        <p14:creationId xmlns:p14="http://schemas.microsoft.com/office/powerpoint/2010/main" val="25022813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60E359-C171-9931-18A8-4367D13EF517}"/>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76959902-58F7-C30B-DAC2-211C0AA077E3}"/>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1676B81E-A910-D4EC-3548-6B694EFC4AA8}"/>
              </a:ext>
            </a:extLst>
          </p:cNvPr>
          <p:cNvSpPr>
            <a:spLocks noGrp="1"/>
          </p:cNvSpPr>
          <p:nvPr>
            <p:ph type="dt" sz="half" idx="10"/>
          </p:nvPr>
        </p:nvSpPr>
        <p:spPr/>
        <p:txBody>
          <a:bodyPr/>
          <a:lstStyle/>
          <a:p>
            <a:fld id="{88BC5269-50B6-4CFB-907E-66A1318600F7}" type="datetimeFigureOut">
              <a:rPr lang="en-GB" smtClean="0"/>
              <a:t>14/02/2024</a:t>
            </a:fld>
            <a:endParaRPr lang="en-GB"/>
          </a:p>
        </p:txBody>
      </p:sp>
      <p:sp>
        <p:nvSpPr>
          <p:cNvPr id="5" name="Footer Placeholder 4">
            <a:extLst>
              <a:ext uri="{FF2B5EF4-FFF2-40B4-BE49-F238E27FC236}">
                <a16:creationId xmlns:a16="http://schemas.microsoft.com/office/drawing/2014/main" id="{94A18D56-20E1-0C54-183F-121A1CCE0E4C}"/>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2A68BEE0-2C9A-F467-2539-E41F68DE9E57}"/>
              </a:ext>
            </a:extLst>
          </p:cNvPr>
          <p:cNvSpPr>
            <a:spLocks noGrp="1"/>
          </p:cNvSpPr>
          <p:nvPr>
            <p:ph type="sldNum" sz="quarter" idx="12"/>
          </p:nvPr>
        </p:nvSpPr>
        <p:spPr/>
        <p:txBody>
          <a:bodyPr/>
          <a:lstStyle/>
          <a:p>
            <a:fld id="{3A7D4AE0-8CBB-4DCD-854F-A80DB14A04FA}" type="slidenum">
              <a:rPr lang="en-GB" smtClean="0"/>
              <a:t>‹#›</a:t>
            </a:fld>
            <a:endParaRPr lang="en-GB"/>
          </a:p>
        </p:txBody>
      </p:sp>
    </p:spTree>
    <p:extLst>
      <p:ext uri="{BB962C8B-B14F-4D97-AF65-F5344CB8AC3E}">
        <p14:creationId xmlns:p14="http://schemas.microsoft.com/office/powerpoint/2010/main" val="37899895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B3FBA66-7732-53F2-D2A1-BE82E0A023A4}"/>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1E93649B-4A5E-6CF2-C1C4-F0C4DC350013}"/>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3DC95455-E0CE-8BED-1B2C-D1EA654E55F3}"/>
              </a:ext>
            </a:extLst>
          </p:cNvPr>
          <p:cNvSpPr>
            <a:spLocks noGrp="1"/>
          </p:cNvSpPr>
          <p:nvPr>
            <p:ph type="dt" sz="half" idx="10"/>
          </p:nvPr>
        </p:nvSpPr>
        <p:spPr/>
        <p:txBody>
          <a:bodyPr/>
          <a:lstStyle/>
          <a:p>
            <a:fld id="{88BC5269-50B6-4CFB-907E-66A1318600F7}" type="datetimeFigureOut">
              <a:rPr lang="en-GB" smtClean="0"/>
              <a:t>14/02/2024</a:t>
            </a:fld>
            <a:endParaRPr lang="en-GB"/>
          </a:p>
        </p:txBody>
      </p:sp>
      <p:sp>
        <p:nvSpPr>
          <p:cNvPr id="5" name="Footer Placeholder 4">
            <a:extLst>
              <a:ext uri="{FF2B5EF4-FFF2-40B4-BE49-F238E27FC236}">
                <a16:creationId xmlns:a16="http://schemas.microsoft.com/office/drawing/2014/main" id="{75CE792A-E4CA-7C14-02E3-28DEE9C29D81}"/>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E8EE0BC8-5BDA-CA18-292D-15D35776BBC6}"/>
              </a:ext>
            </a:extLst>
          </p:cNvPr>
          <p:cNvSpPr>
            <a:spLocks noGrp="1"/>
          </p:cNvSpPr>
          <p:nvPr>
            <p:ph type="sldNum" sz="quarter" idx="12"/>
          </p:nvPr>
        </p:nvSpPr>
        <p:spPr/>
        <p:txBody>
          <a:bodyPr/>
          <a:lstStyle/>
          <a:p>
            <a:fld id="{3A7D4AE0-8CBB-4DCD-854F-A80DB14A04FA}" type="slidenum">
              <a:rPr lang="en-GB" smtClean="0"/>
              <a:t>‹#›</a:t>
            </a:fld>
            <a:endParaRPr lang="en-GB"/>
          </a:p>
        </p:txBody>
      </p:sp>
    </p:spTree>
    <p:extLst>
      <p:ext uri="{BB962C8B-B14F-4D97-AF65-F5344CB8AC3E}">
        <p14:creationId xmlns:p14="http://schemas.microsoft.com/office/powerpoint/2010/main" val="25572360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3654FD-A2BF-58CA-DE55-DBACFBF48E32}"/>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8C3E5139-C84D-0740-2B12-2524B0FB9920}"/>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5EC2F296-5990-A16E-49A6-49536A543A36}"/>
              </a:ext>
            </a:extLst>
          </p:cNvPr>
          <p:cNvSpPr>
            <a:spLocks noGrp="1"/>
          </p:cNvSpPr>
          <p:nvPr>
            <p:ph type="dt" sz="half" idx="10"/>
          </p:nvPr>
        </p:nvSpPr>
        <p:spPr/>
        <p:txBody>
          <a:bodyPr/>
          <a:lstStyle/>
          <a:p>
            <a:fld id="{88BC5269-50B6-4CFB-907E-66A1318600F7}" type="datetimeFigureOut">
              <a:rPr lang="en-GB" smtClean="0"/>
              <a:t>14/02/2024</a:t>
            </a:fld>
            <a:endParaRPr lang="en-GB"/>
          </a:p>
        </p:txBody>
      </p:sp>
      <p:sp>
        <p:nvSpPr>
          <p:cNvPr id="5" name="Footer Placeholder 4">
            <a:extLst>
              <a:ext uri="{FF2B5EF4-FFF2-40B4-BE49-F238E27FC236}">
                <a16:creationId xmlns:a16="http://schemas.microsoft.com/office/drawing/2014/main" id="{8E602950-590F-89C8-989C-BEB45C0C8CC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6CD9CB74-69A7-7BCE-5F08-A4F01758FCA4}"/>
              </a:ext>
            </a:extLst>
          </p:cNvPr>
          <p:cNvSpPr>
            <a:spLocks noGrp="1"/>
          </p:cNvSpPr>
          <p:nvPr>
            <p:ph type="sldNum" sz="quarter" idx="12"/>
          </p:nvPr>
        </p:nvSpPr>
        <p:spPr/>
        <p:txBody>
          <a:bodyPr/>
          <a:lstStyle/>
          <a:p>
            <a:fld id="{3A7D4AE0-8CBB-4DCD-854F-A80DB14A04FA}" type="slidenum">
              <a:rPr lang="en-GB" smtClean="0"/>
              <a:t>‹#›</a:t>
            </a:fld>
            <a:endParaRPr lang="en-GB"/>
          </a:p>
        </p:txBody>
      </p:sp>
    </p:spTree>
    <p:extLst>
      <p:ext uri="{BB962C8B-B14F-4D97-AF65-F5344CB8AC3E}">
        <p14:creationId xmlns:p14="http://schemas.microsoft.com/office/powerpoint/2010/main" val="1829446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8462ED-C5FE-86E3-5238-344D5B008C1F}"/>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06DF526D-96F2-8424-12F9-2545D5E1931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E25FF111-0818-FA34-F6ED-D8138097A19A}"/>
              </a:ext>
            </a:extLst>
          </p:cNvPr>
          <p:cNvSpPr>
            <a:spLocks noGrp="1"/>
          </p:cNvSpPr>
          <p:nvPr>
            <p:ph type="dt" sz="half" idx="10"/>
          </p:nvPr>
        </p:nvSpPr>
        <p:spPr/>
        <p:txBody>
          <a:bodyPr/>
          <a:lstStyle/>
          <a:p>
            <a:fld id="{88BC5269-50B6-4CFB-907E-66A1318600F7}" type="datetimeFigureOut">
              <a:rPr lang="en-GB" smtClean="0"/>
              <a:t>14/02/2024</a:t>
            </a:fld>
            <a:endParaRPr lang="en-GB"/>
          </a:p>
        </p:txBody>
      </p:sp>
      <p:sp>
        <p:nvSpPr>
          <p:cNvPr id="5" name="Footer Placeholder 4">
            <a:extLst>
              <a:ext uri="{FF2B5EF4-FFF2-40B4-BE49-F238E27FC236}">
                <a16:creationId xmlns:a16="http://schemas.microsoft.com/office/drawing/2014/main" id="{AD80B773-EBF9-1122-F020-01F969075A6D}"/>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9F31C7A-C91D-7EAB-C4FE-ED55F451F04B}"/>
              </a:ext>
            </a:extLst>
          </p:cNvPr>
          <p:cNvSpPr>
            <a:spLocks noGrp="1"/>
          </p:cNvSpPr>
          <p:nvPr>
            <p:ph type="sldNum" sz="quarter" idx="12"/>
          </p:nvPr>
        </p:nvSpPr>
        <p:spPr/>
        <p:txBody>
          <a:bodyPr/>
          <a:lstStyle/>
          <a:p>
            <a:fld id="{3A7D4AE0-8CBB-4DCD-854F-A80DB14A04FA}" type="slidenum">
              <a:rPr lang="en-GB" smtClean="0"/>
              <a:t>‹#›</a:t>
            </a:fld>
            <a:endParaRPr lang="en-GB"/>
          </a:p>
        </p:txBody>
      </p:sp>
    </p:spTree>
    <p:extLst>
      <p:ext uri="{BB962C8B-B14F-4D97-AF65-F5344CB8AC3E}">
        <p14:creationId xmlns:p14="http://schemas.microsoft.com/office/powerpoint/2010/main" val="37068181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553839-0ED7-081E-7CC7-5C7CB4574809}"/>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32E34D71-72B0-652F-D50D-FF14320F5CE4}"/>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3748168D-77B0-10B2-F7ED-59079E884585}"/>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254F1825-67FC-0FE3-1072-BFF08A4E0C8B}"/>
              </a:ext>
            </a:extLst>
          </p:cNvPr>
          <p:cNvSpPr>
            <a:spLocks noGrp="1"/>
          </p:cNvSpPr>
          <p:nvPr>
            <p:ph type="dt" sz="half" idx="10"/>
          </p:nvPr>
        </p:nvSpPr>
        <p:spPr/>
        <p:txBody>
          <a:bodyPr/>
          <a:lstStyle/>
          <a:p>
            <a:fld id="{88BC5269-50B6-4CFB-907E-66A1318600F7}" type="datetimeFigureOut">
              <a:rPr lang="en-GB" smtClean="0"/>
              <a:t>14/02/2024</a:t>
            </a:fld>
            <a:endParaRPr lang="en-GB"/>
          </a:p>
        </p:txBody>
      </p:sp>
      <p:sp>
        <p:nvSpPr>
          <p:cNvPr id="6" name="Footer Placeholder 5">
            <a:extLst>
              <a:ext uri="{FF2B5EF4-FFF2-40B4-BE49-F238E27FC236}">
                <a16:creationId xmlns:a16="http://schemas.microsoft.com/office/drawing/2014/main" id="{AE4EAA80-1DDC-7B55-2892-EAEC7CE64416}"/>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F9EADCF9-D6A0-8E0D-DEF9-03E4893C5D5A}"/>
              </a:ext>
            </a:extLst>
          </p:cNvPr>
          <p:cNvSpPr>
            <a:spLocks noGrp="1"/>
          </p:cNvSpPr>
          <p:nvPr>
            <p:ph type="sldNum" sz="quarter" idx="12"/>
          </p:nvPr>
        </p:nvSpPr>
        <p:spPr/>
        <p:txBody>
          <a:bodyPr/>
          <a:lstStyle/>
          <a:p>
            <a:fld id="{3A7D4AE0-8CBB-4DCD-854F-A80DB14A04FA}" type="slidenum">
              <a:rPr lang="en-GB" smtClean="0"/>
              <a:t>‹#›</a:t>
            </a:fld>
            <a:endParaRPr lang="en-GB"/>
          </a:p>
        </p:txBody>
      </p:sp>
    </p:spTree>
    <p:extLst>
      <p:ext uri="{BB962C8B-B14F-4D97-AF65-F5344CB8AC3E}">
        <p14:creationId xmlns:p14="http://schemas.microsoft.com/office/powerpoint/2010/main" val="16837557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5AC18E-1EAC-C089-1353-AB863F7EF5E4}"/>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C2DB59AE-808C-BDE0-C202-8207A586A06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2E524392-885C-0606-F98F-8A00FDF1ED8A}"/>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42836A1E-5839-8B96-004D-0C8D1BF1BCB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021A546C-9C3B-6A23-413D-62C0A594CC6A}"/>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1D175CBC-222F-297D-E6FB-9052EEAB0ED2}"/>
              </a:ext>
            </a:extLst>
          </p:cNvPr>
          <p:cNvSpPr>
            <a:spLocks noGrp="1"/>
          </p:cNvSpPr>
          <p:nvPr>
            <p:ph type="dt" sz="half" idx="10"/>
          </p:nvPr>
        </p:nvSpPr>
        <p:spPr/>
        <p:txBody>
          <a:bodyPr/>
          <a:lstStyle/>
          <a:p>
            <a:fld id="{88BC5269-50B6-4CFB-907E-66A1318600F7}" type="datetimeFigureOut">
              <a:rPr lang="en-GB" smtClean="0"/>
              <a:t>14/02/2024</a:t>
            </a:fld>
            <a:endParaRPr lang="en-GB"/>
          </a:p>
        </p:txBody>
      </p:sp>
      <p:sp>
        <p:nvSpPr>
          <p:cNvPr id="8" name="Footer Placeholder 7">
            <a:extLst>
              <a:ext uri="{FF2B5EF4-FFF2-40B4-BE49-F238E27FC236}">
                <a16:creationId xmlns:a16="http://schemas.microsoft.com/office/drawing/2014/main" id="{53DBC48C-66F8-C241-42B6-B1A0169CB66F}"/>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A9C7DD14-9597-BC77-8A1E-E22F4BA23410}"/>
              </a:ext>
            </a:extLst>
          </p:cNvPr>
          <p:cNvSpPr>
            <a:spLocks noGrp="1"/>
          </p:cNvSpPr>
          <p:nvPr>
            <p:ph type="sldNum" sz="quarter" idx="12"/>
          </p:nvPr>
        </p:nvSpPr>
        <p:spPr/>
        <p:txBody>
          <a:bodyPr/>
          <a:lstStyle/>
          <a:p>
            <a:fld id="{3A7D4AE0-8CBB-4DCD-854F-A80DB14A04FA}" type="slidenum">
              <a:rPr lang="en-GB" smtClean="0"/>
              <a:t>‹#›</a:t>
            </a:fld>
            <a:endParaRPr lang="en-GB"/>
          </a:p>
        </p:txBody>
      </p:sp>
    </p:spTree>
    <p:extLst>
      <p:ext uri="{BB962C8B-B14F-4D97-AF65-F5344CB8AC3E}">
        <p14:creationId xmlns:p14="http://schemas.microsoft.com/office/powerpoint/2010/main" val="42837804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34405E-0124-1169-4D3B-4CD1A04A72ED}"/>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E3281869-EABD-C856-16ED-8DAC1ED8D4A5}"/>
              </a:ext>
            </a:extLst>
          </p:cNvPr>
          <p:cNvSpPr>
            <a:spLocks noGrp="1"/>
          </p:cNvSpPr>
          <p:nvPr>
            <p:ph type="dt" sz="half" idx="10"/>
          </p:nvPr>
        </p:nvSpPr>
        <p:spPr/>
        <p:txBody>
          <a:bodyPr/>
          <a:lstStyle/>
          <a:p>
            <a:fld id="{88BC5269-50B6-4CFB-907E-66A1318600F7}" type="datetimeFigureOut">
              <a:rPr lang="en-GB" smtClean="0"/>
              <a:t>14/02/2024</a:t>
            </a:fld>
            <a:endParaRPr lang="en-GB"/>
          </a:p>
        </p:txBody>
      </p:sp>
      <p:sp>
        <p:nvSpPr>
          <p:cNvPr id="4" name="Footer Placeholder 3">
            <a:extLst>
              <a:ext uri="{FF2B5EF4-FFF2-40B4-BE49-F238E27FC236}">
                <a16:creationId xmlns:a16="http://schemas.microsoft.com/office/drawing/2014/main" id="{D579F7ED-43A5-1F9C-A657-7E1D2CD1AF93}"/>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14B36057-009E-3334-E484-00B97599E9E7}"/>
              </a:ext>
            </a:extLst>
          </p:cNvPr>
          <p:cNvSpPr>
            <a:spLocks noGrp="1"/>
          </p:cNvSpPr>
          <p:nvPr>
            <p:ph type="sldNum" sz="quarter" idx="12"/>
          </p:nvPr>
        </p:nvSpPr>
        <p:spPr/>
        <p:txBody>
          <a:bodyPr/>
          <a:lstStyle/>
          <a:p>
            <a:fld id="{3A7D4AE0-8CBB-4DCD-854F-A80DB14A04FA}" type="slidenum">
              <a:rPr lang="en-GB" smtClean="0"/>
              <a:t>‹#›</a:t>
            </a:fld>
            <a:endParaRPr lang="en-GB"/>
          </a:p>
        </p:txBody>
      </p:sp>
    </p:spTree>
    <p:extLst>
      <p:ext uri="{BB962C8B-B14F-4D97-AF65-F5344CB8AC3E}">
        <p14:creationId xmlns:p14="http://schemas.microsoft.com/office/powerpoint/2010/main" val="10740720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086DDF4-B097-84A4-97C7-F320B35FE3E2}"/>
              </a:ext>
            </a:extLst>
          </p:cNvPr>
          <p:cNvSpPr>
            <a:spLocks noGrp="1"/>
          </p:cNvSpPr>
          <p:nvPr>
            <p:ph type="dt" sz="half" idx="10"/>
          </p:nvPr>
        </p:nvSpPr>
        <p:spPr/>
        <p:txBody>
          <a:bodyPr/>
          <a:lstStyle/>
          <a:p>
            <a:fld id="{88BC5269-50B6-4CFB-907E-66A1318600F7}" type="datetimeFigureOut">
              <a:rPr lang="en-GB" smtClean="0"/>
              <a:t>14/02/2024</a:t>
            </a:fld>
            <a:endParaRPr lang="en-GB"/>
          </a:p>
        </p:txBody>
      </p:sp>
      <p:sp>
        <p:nvSpPr>
          <p:cNvPr id="3" name="Footer Placeholder 2">
            <a:extLst>
              <a:ext uri="{FF2B5EF4-FFF2-40B4-BE49-F238E27FC236}">
                <a16:creationId xmlns:a16="http://schemas.microsoft.com/office/drawing/2014/main" id="{25C783AD-177C-4979-270B-5E086FA47DAD}"/>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FEBB4AF1-15C9-8435-DFB8-4A8A5BAB52BF}"/>
              </a:ext>
            </a:extLst>
          </p:cNvPr>
          <p:cNvSpPr>
            <a:spLocks noGrp="1"/>
          </p:cNvSpPr>
          <p:nvPr>
            <p:ph type="sldNum" sz="quarter" idx="12"/>
          </p:nvPr>
        </p:nvSpPr>
        <p:spPr/>
        <p:txBody>
          <a:bodyPr/>
          <a:lstStyle/>
          <a:p>
            <a:fld id="{3A7D4AE0-8CBB-4DCD-854F-A80DB14A04FA}" type="slidenum">
              <a:rPr lang="en-GB" smtClean="0"/>
              <a:t>‹#›</a:t>
            </a:fld>
            <a:endParaRPr lang="en-GB"/>
          </a:p>
        </p:txBody>
      </p:sp>
    </p:spTree>
    <p:extLst>
      <p:ext uri="{BB962C8B-B14F-4D97-AF65-F5344CB8AC3E}">
        <p14:creationId xmlns:p14="http://schemas.microsoft.com/office/powerpoint/2010/main" val="19217825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E84BD7-1879-4DCA-56CE-48E1F1FD4E9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E503FB20-35E8-0376-3705-52EFFA07A75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510667DC-F4B0-D6E9-0DCD-2AE58728AAA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018B3DC-3032-AC80-99C6-8CDDF49271D9}"/>
              </a:ext>
            </a:extLst>
          </p:cNvPr>
          <p:cNvSpPr>
            <a:spLocks noGrp="1"/>
          </p:cNvSpPr>
          <p:nvPr>
            <p:ph type="dt" sz="half" idx="10"/>
          </p:nvPr>
        </p:nvSpPr>
        <p:spPr/>
        <p:txBody>
          <a:bodyPr/>
          <a:lstStyle/>
          <a:p>
            <a:fld id="{88BC5269-50B6-4CFB-907E-66A1318600F7}" type="datetimeFigureOut">
              <a:rPr lang="en-GB" smtClean="0"/>
              <a:t>14/02/2024</a:t>
            </a:fld>
            <a:endParaRPr lang="en-GB"/>
          </a:p>
        </p:txBody>
      </p:sp>
      <p:sp>
        <p:nvSpPr>
          <p:cNvPr id="6" name="Footer Placeholder 5">
            <a:extLst>
              <a:ext uri="{FF2B5EF4-FFF2-40B4-BE49-F238E27FC236}">
                <a16:creationId xmlns:a16="http://schemas.microsoft.com/office/drawing/2014/main" id="{869D46DF-6887-CF80-CB83-E63B5BDAAC86}"/>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135F9B33-95FB-6066-8FC4-547F5EEC33A4}"/>
              </a:ext>
            </a:extLst>
          </p:cNvPr>
          <p:cNvSpPr>
            <a:spLocks noGrp="1"/>
          </p:cNvSpPr>
          <p:nvPr>
            <p:ph type="sldNum" sz="quarter" idx="12"/>
          </p:nvPr>
        </p:nvSpPr>
        <p:spPr/>
        <p:txBody>
          <a:bodyPr/>
          <a:lstStyle/>
          <a:p>
            <a:fld id="{3A7D4AE0-8CBB-4DCD-854F-A80DB14A04FA}" type="slidenum">
              <a:rPr lang="en-GB" smtClean="0"/>
              <a:t>‹#›</a:t>
            </a:fld>
            <a:endParaRPr lang="en-GB"/>
          </a:p>
        </p:txBody>
      </p:sp>
    </p:spTree>
    <p:extLst>
      <p:ext uri="{BB962C8B-B14F-4D97-AF65-F5344CB8AC3E}">
        <p14:creationId xmlns:p14="http://schemas.microsoft.com/office/powerpoint/2010/main" val="23191845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EFA7C8-E1D4-8BDD-9AE4-4F52F760137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1CF63A09-D50F-B409-5A20-B94AC6BF9FB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EA9673AD-4490-4365-26BC-A221478323C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02DDDE5-93AB-BB98-7746-B5CCA2F01AB2}"/>
              </a:ext>
            </a:extLst>
          </p:cNvPr>
          <p:cNvSpPr>
            <a:spLocks noGrp="1"/>
          </p:cNvSpPr>
          <p:nvPr>
            <p:ph type="dt" sz="half" idx="10"/>
          </p:nvPr>
        </p:nvSpPr>
        <p:spPr/>
        <p:txBody>
          <a:bodyPr/>
          <a:lstStyle/>
          <a:p>
            <a:fld id="{88BC5269-50B6-4CFB-907E-66A1318600F7}" type="datetimeFigureOut">
              <a:rPr lang="en-GB" smtClean="0"/>
              <a:t>14/02/2024</a:t>
            </a:fld>
            <a:endParaRPr lang="en-GB"/>
          </a:p>
        </p:txBody>
      </p:sp>
      <p:sp>
        <p:nvSpPr>
          <p:cNvPr id="6" name="Footer Placeholder 5">
            <a:extLst>
              <a:ext uri="{FF2B5EF4-FFF2-40B4-BE49-F238E27FC236}">
                <a16:creationId xmlns:a16="http://schemas.microsoft.com/office/drawing/2014/main" id="{837E683F-8881-A673-19FB-14536610CB93}"/>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8AE0E293-F90D-14CD-2725-97EB98EE918D}"/>
              </a:ext>
            </a:extLst>
          </p:cNvPr>
          <p:cNvSpPr>
            <a:spLocks noGrp="1"/>
          </p:cNvSpPr>
          <p:nvPr>
            <p:ph type="sldNum" sz="quarter" idx="12"/>
          </p:nvPr>
        </p:nvSpPr>
        <p:spPr/>
        <p:txBody>
          <a:bodyPr/>
          <a:lstStyle/>
          <a:p>
            <a:fld id="{3A7D4AE0-8CBB-4DCD-854F-A80DB14A04FA}" type="slidenum">
              <a:rPr lang="en-GB" smtClean="0"/>
              <a:t>‹#›</a:t>
            </a:fld>
            <a:endParaRPr lang="en-GB"/>
          </a:p>
        </p:txBody>
      </p:sp>
    </p:spTree>
    <p:extLst>
      <p:ext uri="{BB962C8B-B14F-4D97-AF65-F5344CB8AC3E}">
        <p14:creationId xmlns:p14="http://schemas.microsoft.com/office/powerpoint/2010/main" val="36845666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BA233EC-2FA6-397A-3251-80FA299FC70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2B091C39-419C-DF59-452B-E777EAC5180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63D8570A-380F-526B-C8DA-AE833B8E8F9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8BC5269-50B6-4CFB-907E-66A1318600F7}" type="datetimeFigureOut">
              <a:rPr lang="en-GB" smtClean="0"/>
              <a:t>14/02/2024</a:t>
            </a:fld>
            <a:endParaRPr lang="en-GB"/>
          </a:p>
        </p:txBody>
      </p:sp>
      <p:sp>
        <p:nvSpPr>
          <p:cNvPr id="5" name="Footer Placeholder 4">
            <a:extLst>
              <a:ext uri="{FF2B5EF4-FFF2-40B4-BE49-F238E27FC236}">
                <a16:creationId xmlns:a16="http://schemas.microsoft.com/office/drawing/2014/main" id="{D26F0183-1AF5-DDF8-0BF1-D81A0236871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DCD55F42-FE89-E72E-D64D-A7A7FB37EEF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A7D4AE0-8CBB-4DCD-854F-A80DB14A04FA}" type="slidenum">
              <a:rPr lang="en-GB" smtClean="0"/>
              <a:t>‹#›</a:t>
            </a:fld>
            <a:endParaRPr lang="en-GB"/>
          </a:p>
        </p:txBody>
      </p:sp>
    </p:spTree>
    <p:extLst>
      <p:ext uri="{BB962C8B-B14F-4D97-AF65-F5344CB8AC3E}">
        <p14:creationId xmlns:p14="http://schemas.microsoft.com/office/powerpoint/2010/main" val="200468979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B0ED2A-3F60-B9C1-6CBC-56AE03A353A8}"/>
              </a:ext>
            </a:extLst>
          </p:cNvPr>
          <p:cNvSpPr>
            <a:spLocks noGrp="1"/>
          </p:cNvSpPr>
          <p:nvPr>
            <p:ph type="ctrTitle"/>
          </p:nvPr>
        </p:nvSpPr>
        <p:spPr>
          <a:xfrm>
            <a:off x="560512" y="2371400"/>
            <a:ext cx="11070976" cy="1863635"/>
          </a:xfrm>
        </p:spPr>
        <p:txBody>
          <a:bodyPr>
            <a:normAutofit fontScale="90000"/>
          </a:bodyPr>
          <a:lstStyle/>
          <a:p>
            <a:r>
              <a:rPr lang="en-GB" b="1" dirty="0">
                <a:latin typeface="Aharoni" panose="02010803020104030203" pitchFamily="2" charset="-79"/>
                <a:cs typeface="Aharoni" panose="02010803020104030203" pitchFamily="2" charset="-79"/>
              </a:rPr>
              <a:t>The impact of regulation and registration on the residential childcare workforce: comparing England and Wales</a:t>
            </a:r>
          </a:p>
        </p:txBody>
      </p:sp>
      <p:sp>
        <p:nvSpPr>
          <p:cNvPr id="3" name="Subtitle 2">
            <a:extLst>
              <a:ext uri="{FF2B5EF4-FFF2-40B4-BE49-F238E27FC236}">
                <a16:creationId xmlns:a16="http://schemas.microsoft.com/office/drawing/2014/main" id="{061ECA0E-C9AC-BDAA-4F3E-690AE104D0E7}"/>
              </a:ext>
            </a:extLst>
          </p:cNvPr>
          <p:cNvSpPr>
            <a:spLocks noGrp="1"/>
          </p:cNvSpPr>
          <p:nvPr>
            <p:ph type="subTitle" idx="1"/>
          </p:nvPr>
        </p:nvSpPr>
        <p:spPr>
          <a:xfrm>
            <a:off x="1843259" y="4532894"/>
            <a:ext cx="9144000" cy="1091242"/>
          </a:xfrm>
        </p:spPr>
        <p:txBody>
          <a:bodyPr/>
          <a:lstStyle/>
          <a:p>
            <a:r>
              <a:rPr lang="en-GB" dirty="0"/>
              <a:t>CASCADE, Cardiff University, Kings College London, Centre for Trials Research, Cardiff University</a:t>
            </a:r>
          </a:p>
          <a:p>
            <a:endParaRPr lang="en-GB" dirty="0"/>
          </a:p>
        </p:txBody>
      </p:sp>
      <p:pic>
        <p:nvPicPr>
          <p:cNvPr id="1026" name="imageSelected0">
            <a:extLst>
              <a:ext uri="{FF2B5EF4-FFF2-40B4-BE49-F238E27FC236}">
                <a16:creationId xmlns:a16="http://schemas.microsoft.com/office/drawing/2014/main" id="{8AC311CB-E221-4F59-EDB6-A23DCF160A5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8013" y="4884326"/>
            <a:ext cx="1889760" cy="17447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 name="Picture 3" descr="Text&#10;&#10;Description automatically generated with medium confidence">
            <a:extLst>
              <a:ext uri="{FF2B5EF4-FFF2-40B4-BE49-F238E27FC236}">
                <a16:creationId xmlns:a16="http://schemas.microsoft.com/office/drawing/2014/main" id="{24CF8A01-B258-A431-2BB7-221EF28477F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014584" y="5756722"/>
            <a:ext cx="3412659" cy="818694"/>
          </a:xfrm>
          <a:prstGeom prst="rect">
            <a:avLst/>
          </a:prstGeom>
        </p:spPr>
      </p:pic>
      <p:pic>
        <p:nvPicPr>
          <p:cNvPr id="5" name="Picture 6" descr="mage result for Picture for Kings College London">
            <a:extLst>
              <a:ext uri="{FF2B5EF4-FFF2-40B4-BE49-F238E27FC236}">
                <a16:creationId xmlns:a16="http://schemas.microsoft.com/office/drawing/2014/main" id="{AE79CAA1-0AE1-D798-E8A4-30713C22E30B}"/>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427243" y="5622574"/>
            <a:ext cx="1265204" cy="96438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7053475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915C38-7CE1-8269-8A55-578EA0CD95A0}"/>
              </a:ext>
            </a:extLst>
          </p:cNvPr>
          <p:cNvSpPr>
            <a:spLocks noGrp="1"/>
          </p:cNvSpPr>
          <p:nvPr>
            <p:ph type="title"/>
          </p:nvPr>
        </p:nvSpPr>
        <p:spPr/>
        <p:txBody>
          <a:bodyPr/>
          <a:lstStyle/>
          <a:p>
            <a:r>
              <a:rPr lang="en-GB" dirty="0">
                <a:latin typeface="Aharoni" panose="02010803020104030203" pitchFamily="2" charset="-79"/>
                <a:cs typeface="Aharoni" panose="02010803020104030203" pitchFamily="2" charset="-79"/>
              </a:rPr>
              <a:t>Discussion 4</a:t>
            </a:r>
          </a:p>
        </p:txBody>
      </p:sp>
      <p:sp>
        <p:nvSpPr>
          <p:cNvPr id="3" name="Content Placeholder 2">
            <a:extLst>
              <a:ext uri="{FF2B5EF4-FFF2-40B4-BE49-F238E27FC236}">
                <a16:creationId xmlns:a16="http://schemas.microsoft.com/office/drawing/2014/main" id="{AA3B411C-A0D4-857E-2D1E-7A89BAA7CDB8}"/>
              </a:ext>
            </a:extLst>
          </p:cNvPr>
          <p:cNvSpPr>
            <a:spLocks noGrp="1"/>
          </p:cNvSpPr>
          <p:nvPr>
            <p:ph idx="1"/>
          </p:nvPr>
        </p:nvSpPr>
        <p:spPr/>
        <p:txBody>
          <a:bodyPr/>
          <a:lstStyle/>
          <a:p>
            <a:pPr marL="0" indent="0" algn="just">
              <a:lnSpc>
                <a:spcPct val="107000"/>
              </a:lnSpc>
              <a:spcAft>
                <a:spcPts val="800"/>
              </a:spcAft>
              <a:buNone/>
            </a:pPr>
            <a:r>
              <a:rPr lang="en-GB" sz="2800" b="1" dirty="0">
                <a:effectLst/>
                <a:latin typeface="Calibri" panose="020F0502020204030204" pitchFamily="34" charset="0"/>
                <a:ea typeface="Calibri" panose="020F0502020204030204" pitchFamily="34" charset="0"/>
                <a:cs typeface="Times New Roman" panose="02020603050405020304" pitchFamily="18" charset="0"/>
              </a:rPr>
              <a:t>What factors do you think affect whether activities successfully deliver registrations aims?</a:t>
            </a:r>
            <a:endParaRPr lang="en-GB" sz="2800" dirty="0">
              <a:effectLst/>
              <a:latin typeface="Calibri" panose="020F0502020204030204" pitchFamily="34" charset="0"/>
              <a:ea typeface="Calibri" panose="020F0502020204030204" pitchFamily="34" charset="0"/>
              <a:cs typeface="Times New Roman" panose="02020603050405020304" pitchFamily="18" charset="0"/>
            </a:endParaRPr>
          </a:p>
          <a:p>
            <a:pPr marL="0" lvl="0" indent="0">
              <a:lnSpc>
                <a:spcPct val="107000"/>
              </a:lnSpc>
              <a:buNone/>
            </a:pPr>
            <a:r>
              <a:rPr lang="en-GB" sz="2800" dirty="0">
                <a:effectLst/>
                <a:latin typeface="Calibri" panose="020F0502020204030204" pitchFamily="34" charset="0"/>
                <a:ea typeface="Calibri" panose="020F0502020204030204" pitchFamily="34" charset="0"/>
                <a:cs typeface="Times New Roman" panose="02020603050405020304" pitchFamily="18" charset="0"/>
              </a:rPr>
              <a:t>If registration was introduced, do you think it would be effective? </a:t>
            </a:r>
          </a:p>
          <a:p>
            <a:pPr marL="0" lvl="0" indent="0">
              <a:lnSpc>
                <a:spcPct val="107000"/>
              </a:lnSpc>
              <a:buNone/>
            </a:pPr>
            <a:r>
              <a:rPr lang="en-GB" sz="2800" dirty="0">
                <a:effectLst/>
                <a:latin typeface="Calibri" panose="020F0502020204030204" pitchFamily="34" charset="0"/>
                <a:ea typeface="Calibri" panose="020F0502020204030204" pitchFamily="34" charset="0"/>
                <a:cs typeface="Times New Roman" panose="02020603050405020304" pitchFamily="18" charset="0"/>
              </a:rPr>
              <a:t>What would be the implications for you if it was introduced?</a:t>
            </a:r>
          </a:p>
          <a:p>
            <a:pPr marL="0" lvl="0" indent="0" algn="just">
              <a:lnSpc>
                <a:spcPct val="107000"/>
              </a:lnSpc>
              <a:spcAft>
                <a:spcPts val="800"/>
              </a:spcAft>
              <a:buNone/>
            </a:pPr>
            <a:r>
              <a:rPr lang="en-GB" sz="2800" dirty="0">
                <a:effectLst/>
                <a:latin typeface="Calibri" panose="020F0502020204030204" pitchFamily="34" charset="0"/>
                <a:ea typeface="Calibri" panose="020F0502020204030204" pitchFamily="34" charset="0"/>
                <a:cs typeface="Times New Roman" panose="02020603050405020304" pitchFamily="18" charset="0"/>
              </a:rPr>
              <a:t>What do you think are the contextual or systemic factors that would impact on how effective registration was if introduced?</a:t>
            </a:r>
          </a:p>
          <a:p>
            <a:endParaRPr lang="en-GB" dirty="0"/>
          </a:p>
        </p:txBody>
      </p:sp>
    </p:spTree>
    <p:extLst>
      <p:ext uri="{BB962C8B-B14F-4D97-AF65-F5344CB8AC3E}">
        <p14:creationId xmlns:p14="http://schemas.microsoft.com/office/powerpoint/2010/main" val="196796949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F92863-4B5D-60FE-7F34-C443C90FC8E5}"/>
              </a:ext>
            </a:extLst>
          </p:cNvPr>
          <p:cNvSpPr>
            <a:spLocks noGrp="1"/>
          </p:cNvSpPr>
          <p:nvPr>
            <p:ph type="title"/>
          </p:nvPr>
        </p:nvSpPr>
        <p:spPr/>
        <p:txBody>
          <a:bodyPr/>
          <a:lstStyle/>
          <a:p>
            <a:r>
              <a:rPr lang="en-GB" dirty="0">
                <a:latin typeface="Aharoni" panose="02010803020104030203" pitchFamily="2" charset="-79"/>
                <a:cs typeface="Aharoni" panose="02010803020104030203" pitchFamily="2" charset="-79"/>
              </a:rPr>
              <a:t>Support the study</a:t>
            </a:r>
          </a:p>
        </p:txBody>
      </p:sp>
      <p:sp>
        <p:nvSpPr>
          <p:cNvPr id="3" name="Content Placeholder 2">
            <a:extLst>
              <a:ext uri="{FF2B5EF4-FFF2-40B4-BE49-F238E27FC236}">
                <a16:creationId xmlns:a16="http://schemas.microsoft.com/office/drawing/2014/main" id="{F7ABB833-52D6-DC63-4D99-F055D7AE9963}"/>
              </a:ext>
            </a:extLst>
          </p:cNvPr>
          <p:cNvSpPr>
            <a:spLocks noGrp="1"/>
          </p:cNvSpPr>
          <p:nvPr>
            <p:ph idx="1"/>
          </p:nvPr>
        </p:nvSpPr>
        <p:spPr/>
        <p:txBody>
          <a:bodyPr/>
          <a:lstStyle/>
          <a:p>
            <a:pPr algn="just"/>
            <a:r>
              <a:rPr lang="en-GB" dirty="0"/>
              <a:t>We are looking to recruit participants in England and Wales who are entering the residential childcare workforce for the first time (ideally within 6-months of starting) to be interviewed about their experiences</a:t>
            </a:r>
          </a:p>
          <a:p>
            <a:pPr marL="0" indent="0" algn="just">
              <a:buNone/>
            </a:pPr>
            <a:endParaRPr lang="en-GB" sz="800" dirty="0"/>
          </a:p>
          <a:p>
            <a:pPr algn="just"/>
            <a:r>
              <a:rPr lang="en-GB" dirty="0"/>
              <a:t>Look out for a survey of all residential childcare workers in England and Wales – circulated by OFSTED and Social Care Wales </a:t>
            </a:r>
          </a:p>
        </p:txBody>
      </p:sp>
    </p:spTree>
    <p:extLst>
      <p:ext uri="{BB962C8B-B14F-4D97-AF65-F5344CB8AC3E}">
        <p14:creationId xmlns:p14="http://schemas.microsoft.com/office/powerpoint/2010/main" val="34905762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EBCEBF-AD23-2B6C-495E-8403C8CC7D76}"/>
              </a:ext>
            </a:extLst>
          </p:cNvPr>
          <p:cNvSpPr>
            <a:spLocks noGrp="1"/>
          </p:cNvSpPr>
          <p:nvPr>
            <p:ph type="title"/>
          </p:nvPr>
        </p:nvSpPr>
        <p:spPr/>
        <p:txBody>
          <a:bodyPr/>
          <a:lstStyle/>
          <a:p>
            <a:r>
              <a:rPr lang="en-GB" dirty="0">
                <a:latin typeface="Aharoni" panose="02010803020104030203" pitchFamily="2" charset="-79"/>
                <a:cs typeface="Aharoni" panose="02010803020104030203" pitchFamily="2" charset="-79"/>
              </a:rPr>
              <a:t>Background</a:t>
            </a:r>
          </a:p>
        </p:txBody>
      </p:sp>
      <p:sp>
        <p:nvSpPr>
          <p:cNvPr id="3" name="Content Placeholder 2">
            <a:extLst>
              <a:ext uri="{FF2B5EF4-FFF2-40B4-BE49-F238E27FC236}">
                <a16:creationId xmlns:a16="http://schemas.microsoft.com/office/drawing/2014/main" id="{B319E886-F61A-55ED-D710-7310D22F8296}"/>
              </a:ext>
            </a:extLst>
          </p:cNvPr>
          <p:cNvSpPr>
            <a:spLocks noGrp="1"/>
          </p:cNvSpPr>
          <p:nvPr>
            <p:ph idx="1"/>
          </p:nvPr>
        </p:nvSpPr>
        <p:spPr>
          <a:xfrm>
            <a:off x="838200" y="1500996"/>
            <a:ext cx="10515600" cy="4675967"/>
          </a:xfrm>
        </p:spPr>
        <p:txBody>
          <a:bodyPr/>
          <a:lstStyle/>
          <a:p>
            <a:pPr algn="just"/>
            <a:r>
              <a:rPr lang="en-GB" dirty="0"/>
              <a:t>Introduction of registration and regulation in Wales, Northern Ireland and Scotland – often driven by specific events ‘Lost in Care’ report on abuse in north Wales children’s homes</a:t>
            </a:r>
          </a:p>
          <a:p>
            <a:pPr marL="0" indent="0" algn="just">
              <a:buNone/>
            </a:pPr>
            <a:endParaRPr lang="en-GB" sz="800" dirty="0"/>
          </a:p>
          <a:p>
            <a:pPr algn="just"/>
            <a:r>
              <a:rPr lang="en-GB" dirty="0"/>
              <a:t>Debates around the introduction in England – </a:t>
            </a:r>
            <a:r>
              <a:rPr lang="en-GB" dirty="0" err="1"/>
              <a:t>MacAllister</a:t>
            </a:r>
            <a:r>
              <a:rPr lang="en-GB" dirty="0"/>
              <a:t> Review of Social Care, Interim Report of the Independent Inquiry into Child Sexual Abuse</a:t>
            </a:r>
          </a:p>
          <a:p>
            <a:pPr marL="0" indent="0" algn="just">
              <a:buNone/>
            </a:pPr>
            <a:endParaRPr lang="en-GB" sz="800" dirty="0"/>
          </a:p>
          <a:p>
            <a:pPr algn="just"/>
            <a:r>
              <a:rPr lang="en-GB" dirty="0"/>
              <a:t>Narey “guidance should be provided to employers on how they “can screen out those whose behaviour might fall short”</a:t>
            </a:r>
          </a:p>
        </p:txBody>
      </p:sp>
    </p:spTree>
    <p:extLst>
      <p:ext uri="{BB962C8B-B14F-4D97-AF65-F5344CB8AC3E}">
        <p14:creationId xmlns:p14="http://schemas.microsoft.com/office/powerpoint/2010/main" val="21518733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4BCFB7-6C06-9296-BB1C-7714E872792F}"/>
              </a:ext>
            </a:extLst>
          </p:cNvPr>
          <p:cNvSpPr>
            <a:spLocks noGrp="1"/>
          </p:cNvSpPr>
          <p:nvPr>
            <p:ph type="title"/>
          </p:nvPr>
        </p:nvSpPr>
        <p:spPr/>
        <p:txBody>
          <a:bodyPr/>
          <a:lstStyle/>
          <a:p>
            <a:r>
              <a:rPr lang="en-GB" dirty="0">
                <a:latin typeface="Aharoni" panose="02010803020104030203" pitchFamily="2" charset="-79"/>
                <a:cs typeface="Aharoni" panose="02010803020104030203" pitchFamily="2" charset="-79"/>
              </a:rPr>
              <a:t>Background</a:t>
            </a:r>
          </a:p>
        </p:txBody>
      </p:sp>
      <p:sp>
        <p:nvSpPr>
          <p:cNvPr id="3" name="Content Placeholder 2">
            <a:extLst>
              <a:ext uri="{FF2B5EF4-FFF2-40B4-BE49-F238E27FC236}">
                <a16:creationId xmlns:a16="http://schemas.microsoft.com/office/drawing/2014/main" id="{3B116350-920F-825E-B29F-0315C189A8E3}"/>
              </a:ext>
            </a:extLst>
          </p:cNvPr>
          <p:cNvSpPr>
            <a:spLocks noGrp="1"/>
          </p:cNvSpPr>
          <p:nvPr>
            <p:ph idx="1"/>
          </p:nvPr>
        </p:nvSpPr>
        <p:spPr>
          <a:xfrm>
            <a:off x="838200" y="1773867"/>
            <a:ext cx="10515600" cy="4351338"/>
          </a:xfrm>
        </p:spPr>
        <p:txBody>
          <a:bodyPr/>
          <a:lstStyle/>
          <a:p>
            <a:r>
              <a:rPr lang="en-GB" dirty="0"/>
              <a:t>No unified rationale for registration and regulation</a:t>
            </a:r>
          </a:p>
          <a:p>
            <a:pPr marL="0" indent="0">
              <a:buNone/>
            </a:pPr>
            <a:endParaRPr lang="en-GB" sz="800" dirty="0"/>
          </a:p>
          <a:p>
            <a:pPr algn="just"/>
            <a:r>
              <a:rPr lang="en-GB" dirty="0"/>
              <a:t>Weeding out bad practice </a:t>
            </a:r>
            <a:r>
              <a:rPr lang="en-GB" b="1" dirty="0"/>
              <a:t>V</a:t>
            </a:r>
            <a:r>
              <a:rPr lang="en-GB" dirty="0"/>
              <a:t> registration as a mechanism for improving and developing the practice of all staff across the sector</a:t>
            </a:r>
          </a:p>
          <a:p>
            <a:pPr marL="0" indent="0" algn="just">
              <a:buNone/>
            </a:pPr>
            <a:endParaRPr lang="en-GB" sz="800" dirty="0"/>
          </a:p>
          <a:p>
            <a:pPr algn="just"/>
            <a:r>
              <a:rPr lang="en-GB" dirty="0"/>
              <a:t>Ideas of ‘protecting the public’, ‘maintaining public confidence’, ‘professionalisation of the workforce’ or ‘professional identity’</a:t>
            </a:r>
          </a:p>
          <a:p>
            <a:pPr marL="0" indent="0" algn="just">
              <a:buNone/>
            </a:pPr>
            <a:endParaRPr lang="en-GB" sz="800" dirty="0"/>
          </a:p>
          <a:p>
            <a:pPr algn="just"/>
            <a:r>
              <a:rPr lang="en-GB" dirty="0"/>
              <a:t>How do we understand it to work in the context of other regulatory measures e.g., inspection of settings</a:t>
            </a:r>
          </a:p>
        </p:txBody>
      </p:sp>
    </p:spTree>
    <p:extLst>
      <p:ext uri="{BB962C8B-B14F-4D97-AF65-F5344CB8AC3E}">
        <p14:creationId xmlns:p14="http://schemas.microsoft.com/office/powerpoint/2010/main" val="12602529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898847-10FD-D4E7-F8C3-91BDE7515F2B}"/>
              </a:ext>
            </a:extLst>
          </p:cNvPr>
          <p:cNvSpPr>
            <a:spLocks noGrp="1"/>
          </p:cNvSpPr>
          <p:nvPr>
            <p:ph type="title"/>
          </p:nvPr>
        </p:nvSpPr>
        <p:spPr/>
        <p:txBody>
          <a:bodyPr/>
          <a:lstStyle/>
          <a:p>
            <a:r>
              <a:rPr lang="en-GB" dirty="0">
                <a:latin typeface="Aharoni" panose="02010803020104030203" pitchFamily="2" charset="-79"/>
                <a:cs typeface="Aharoni" panose="02010803020104030203" pitchFamily="2" charset="-79"/>
              </a:rPr>
              <a:t>Registration and Regulation</a:t>
            </a:r>
          </a:p>
        </p:txBody>
      </p:sp>
      <p:sp>
        <p:nvSpPr>
          <p:cNvPr id="3" name="Content Placeholder 2">
            <a:extLst>
              <a:ext uri="{FF2B5EF4-FFF2-40B4-BE49-F238E27FC236}">
                <a16:creationId xmlns:a16="http://schemas.microsoft.com/office/drawing/2014/main" id="{66CCFE8B-7D86-24B7-8001-FB128531E239}"/>
              </a:ext>
            </a:extLst>
          </p:cNvPr>
          <p:cNvSpPr>
            <a:spLocks noGrp="1"/>
          </p:cNvSpPr>
          <p:nvPr>
            <p:ph idx="1"/>
          </p:nvPr>
        </p:nvSpPr>
        <p:spPr/>
        <p:txBody>
          <a:bodyPr/>
          <a:lstStyle/>
          <a:p>
            <a:r>
              <a:rPr lang="en-GB" dirty="0"/>
              <a:t>Largely based on the model used in Health</a:t>
            </a:r>
          </a:p>
          <a:p>
            <a:pPr marL="0" indent="0">
              <a:buNone/>
            </a:pPr>
            <a:endParaRPr lang="en-GB" sz="800" dirty="0"/>
          </a:p>
          <a:p>
            <a:r>
              <a:rPr lang="en-GB" dirty="0"/>
              <a:t>Three main component parts</a:t>
            </a:r>
          </a:p>
          <a:p>
            <a:pPr marL="0" indent="0">
              <a:buNone/>
            </a:pPr>
            <a:endParaRPr lang="en-GB" sz="800" dirty="0"/>
          </a:p>
          <a:p>
            <a:pPr lvl="1">
              <a:buFont typeface="Wingdings" panose="05000000000000000000" pitchFamily="2" charset="2"/>
              <a:buChar char="ü"/>
            </a:pPr>
            <a:r>
              <a:rPr lang="en-GB" dirty="0"/>
              <a:t>Initial registration</a:t>
            </a:r>
          </a:p>
          <a:p>
            <a:pPr marL="457200" lvl="1" indent="0">
              <a:buNone/>
            </a:pPr>
            <a:endParaRPr lang="en-GB" sz="800" dirty="0"/>
          </a:p>
          <a:p>
            <a:pPr lvl="1">
              <a:buFont typeface="Wingdings" panose="05000000000000000000" pitchFamily="2" charset="2"/>
              <a:buChar char="ü"/>
            </a:pPr>
            <a:r>
              <a:rPr lang="en-GB" dirty="0"/>
              <a:t>Re-registration, including requirements around CPD</a:t>
            </a:r>
          </a:p>
          <a:p>
            <a:pPr marL="457200" lvl="1" indent="0">
              <a:buNone/>
            </a:pPr>
            <a:endParaRPr lang="en-GB" sz="800" dirty="0"/>
          </a:p>
          <a:p>
            <a:pPr lvl="1">
              <a:buFont typeface="Wingdings" panose="05000000000000000000" pitchFamily="2" charset="2"/>
              <a:buChar char="ü"/>
            </a:pPr>
            <a:r>
              <a:rPr lang="en-GB" dirty="0"/>
              <a:t>Fitness to Practise processes where there are concerns regarding a registrant or their practice</a:t>
            </a:r>
          </a:p>
          <a:p>
            <a:pPr marL="457200" lvl="1" indent="0">
              <a:buNone/>
            </a:pPr>
            <a:endParaRPr lang="en-GB" sz="800" dirty="0"/>
          </a:p>
          <a:p>
            <a:r>
              <a:rPr lang="en-GB" dirty="0"/>
              <a:t>Code of Practice and practice guidance</a:t>
            </a:r>
          </a:p>
        </p:txBody>
      </p:sp>
    </p:spTree>
    <p:extLst>
      <p:ext uri="{BB962C8B-B14F-4D97-AF65-F5344CB8AC3E}">
        <p14:creationId xmlns:p14="http://schemas.microsoft.com/office/powerpoint/2010/main" val="16499694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D7F9D0-E029-396C-4C04-BFB2830FF429}"/>
              </a:ext>
            </a:extLst>
          </p:cNvPr>
          <p:cNvSpPr>
            <a:spLocks noGrp="1"/>
          </p:cNvSpPr>
          <p:nvPr>
            <p:ph type="title"/>
          </p:nvPr>
        </p:nvSpPr>
        <p:spPr/>
        <p:txBody>
          <a:bodyPr/>
          <a:lstStyle/>
          <a:p>
            <a:r>
              <a:rPr lang="en-GB" b="1" dirty="0">
                <a:latin typeface="Aharoni" panose="02010803020104030203" pitchFamily="2" charset="-79"/>
                <a:cs typeface="Aharoni" panose="02010803020104030203" pitchFamily="2" charset="-79"/>
              </a:rPr>
              <a:t>Wales and the other devolved nations</a:t>
            </a:r>
          </a:p>
        </p:txBody>
      </p:sp>
      <p:sp>
        <p:nvSpPr>
          <p:cNvPr id="3" name="Content Placeholder 2">
            <a:extLst>
              <a:ext uri="{FF2B5EF4-FFF2-40B4-BE49-F238E27FC236}">
                <a16:creationId xmlns:a16="http://schemas.microsoft.com/office/drawing/2014/main" id="{E8B868FF-C8F6-1C06-630B-FE38EE0813A0}"/>
              </a:ext>
            </a:extLst>
          </p:cNvPr>
          <p:cNvSpPr>
            <a:spLocks noGrp="1"/>
          </p:cNvSpPr>
          <p:nvPr>
            <p:ph idx="1"/>
          </p:nvPr>
        </p:nvSpPr>
        <p:spPr>
          <a:xfrm>
            <a:off x="838200" y="1483743"/>
            <a:ext cx="10515600" cy="4693220"/>
          </a:xfrm>
        </p:spPr>
        <p:txBody>
          <a:bodyPr/>
          <a:lstStyle/>
          <a:p>
            <a:pPr algn="just"/>
            <a:r>
              <a:rPr lang="en-GB" dirty="0"/>
              <a:t>Voluntary since 2005. Compulsory since March 2008 (3067 registered in April 2022)</a:t>
            </a:r>
          </a:p>
          <a:p>
            <a:pPr algn="just"/>
            <a:r>
              <a:rPr lang="en-GB" dirty="0"/>
              <a:t>Since 1st April 2023, all new registrants must be registered within 6-months of being employed</a:t>
            </a:r>
          </a:p>
          <a:p>
            <a:pPr algn="just"/>
            <a:r>
              <a:rPr lang="en-GB" dirty="0"/>
              <a:t>Post registration training and learning – 45 hours over 3 years</a:t>
            </a:r>
          </a:p>
          <a:p>
            <a:pPr algn="just"/>
            <a:r>
              <a:rPr lang="en-GB" dirty="0"/>
              <a:t>Registration by qualification or by employer assessment – qualification with first period of registration (3 years) although under review (5-years in Scotland). Level 3 qualification (Diploma, QCF, NVQ)</a:t>
            </a:r>
          </a:p>
          <a:p>
            <a:pPr algn="just"/>
            <a:r>
              <a:rPr lang="en-GB" dirty="0"/>
              <a:t>All Wales Induction Framework</a:t>
            </a:r>
          </a:p>
          <a:p>
            <a:pPr algn="just"/>
            <a:r>
              <a:rPr lang="en-GB" dirty="0"/>
              <a:t>Social Care Code of Practice </a:t>
            </a:r>
          </a:p>
        </p:txBody>
      </p:sp>
    </p:spTree>
    <p:extLst>
      <p:ext uri="{BB962C8B-B14F-4D97-AF65-F5344CB8AC3E}">
        <p14:creationId xmlns:p14="http://schemas.microsoft.com/office/powerpoint/2010/main" val="34469425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1C8E66-C766-4BE1-E86B-33EE627C3391}"/>
              </a:ext>
            </a:extLst>
          </p:cNvPr>
          <p:cNvSpPr>
            <a:spLocks noGrp="1"/>
          </p:cNvSpPr>
          <p:nvPr>
            <p:ph type="title"/>
          </p:nvPr>
        </p:nvSpPr>
        <p:spPr/>
        <p:txBody>
          <a:bodyPr/>
          <a:lstStyle/>
          <a:p>
            <a:r>
              <a:rPr lang="en-GB" dirty="0">
                <a:latin typeface="Aharoni" panose="02010803020104030203" pitchFamily="2" charset="-79"/>
                <a:cs typeface="Aharoni" panose="02010803020104030203" pitchFamily="2" charset="-79"/>
              </a:rPr>
              <a:t>Study outline</a:t>
            </a:r>
          </a:p>
        </p:txBody>
      </p:sp>
      <p:sp>
        <p:nvSpPr>
          <p:cNvPr id="3" name="Content Placeholder 2">
            <a:extLst>
              <a:ext uri="{FF2B5EF4-FFF2-40B4-BE49-F238E27FC236}">
                <a16:creationId xmlns:a16="http://schemas.microsoft.com/office/drawing/2014/main" id="{6B22005C-31E5-78FD-A848-661F1D02FC79}"/>
              </a:ext>
            </a:extLst>
          </p:cNvPr>
          <p:cNvSpPr>
            <a:spLocks noGrp="1"/>
          </p:cNvSpPr>
          <p:nvPr>
            <p:ph idx="1"/>
          </p:nvPr>
        </p:nvSpPr>
        <p:spPr>
          <a:xfrm>
            <a:off x="838200" y="1690688"/>
            <a:ext cx="10515600" cy="4351338"/>
          </a:xfrm>
        </p:spPr>
        <p:txBody>
          <a:bodyPr/>
          <a:lstStyle/>
          <a:p>
            <a:pPr algn="just"/>
            <a:r>
              <a:rPr lang="en-GB" dirty="0"/>
              <a:t>Funded by NIHR</a:t>
            </a:r>
          </a:p>
          <a:p>
            <a:pPr algn="just"/>
            <a:r>
              <a:rPr lang="en-GB" dirty="0"/>
              <a:t>Development of a logic model of registration</a:t>
            </a:r>
          </a:p>
          <a:p>
            <a:pPr algn="just"/>
            <a:r>
              <a:rPr lang="en-GB" dirty="0"/>
              <a:t>Survey of the workforce - understandings and experiences of registration and regulation</a:t>
            </a:r>
          </a:p>
          <a:p>
            <a:pPr algn="just"/>
            <a:r>
              <a:rPr lang="en-GB" dirty="0"/>
              <a:t>Interviews to explore early employment experiences in terms of induction, training, and preparation for working with vulnerable children and young people, and to consider these within the context of the differing regulatory frameworks operating in England and Wales.</a:t>
            </a:r>
          </a:p>
        </p:txBody>
      </p:sp>
    </p:spTree>
    <p:extLst>
      <p:ext uri="{BB962C8B-B14F-4D97-AF65-F5344CB8AC3E}">
        <p14:creationId xmlns:p14="http://schemas.microsoft.com/office/powerpoint/2010/main" val="2090649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79D0F5-949E-36C2-C4F9-117A1B092D44}"/>
              </a:ext>
            </a:extLst>
          </p:cNvPr>
          <p:cNvSpPr>
            <a:spLocks noGrp="1"/>
          </p:cNvSpPr>
          <p:nvPr>
            <p:ph type="title"/>
          </p:nvPr>
        </p:nvSpPr>
        <p:spPr/>
        <p:txBody>
          <a:bodyPr/>
          <a:lstStyle/>
          <a:p>
            <a:r>
              <a:rPr lang="en-GB" dirty="0">
                <a:latin typeface="Aharoni" panose="02010803020104030203" pitchFamily="2" charset="-79"/>
                <a:cs typeface="Aharoni" panose="02010803020104030203" pitchFamily="2" charset="-79"/>
              </a:rPr>
              <a:t>Discussion 1</a:t>
            </a:r>
          </a:p>
        </p:txBody>
      </p:sp>
      <p:sp>
        <p:nvSpPr>
          <p:cNvPr id="3" name="Content Placeholder 2">
            <a:extLst>
              <a:ext uri="{FF2B5EF4-FFF2-40B4-BE49-F238E27FC236}">
                <a16:creationId xmlns:a16="http://schemas.microsoft.com/office/drawing/2014/main" id="{9F64B430-D250-4889-4949-3B9A563DF0AC}"/>
              </a:ext>
            </a:extLst>
          </p:cNvPr>
          <p:cNvSpPr>
            <a:spLocks noGrp="1"/>
          </p:cNvSpPr>
          <p:nvPr>
            <p:ph idx="1"/>
          </p:nvPr>
        </p:nvSpPr>
        <p:spPr/>
        <p:txBody>
          <a:bodyPr>
            <a:normAutofit/>
          </a:bodyPr>
          <a:lstStyle/>
          <a:p>
            <a:pPr marL="0" indent="0" algn="just">
              <a:lnSpc>
                <a:spcPct val="107000"/>
              </a:lnSpc>
              <a:spcAft>
                <a:spcPts val="800"/>
              </a:spcAft>
              <a:buNone/>
            </a:pPr>
            <a:r>
              <a:rPr lang="en-GB" b="1" dirty="0">
                <a:effectLst/>
                <a:latin typeface="Calibri" panose="020F0502020204030204" pitchFamily="34" charset="0"/>
                <a:ea typeface="Calibri" panose="020F0502020204030204" pitchFamily="34" charset="0"/>
                <a:cs typeface="Times New Roman" panose="02020603050405020304" pitchFamily="18" charset="0"/>
              </a:rPr>
              <a:t>What do you think are the main aims of the registration of residential childcare workers?</a:t>
            </a:r>
            <a:r>
              <a:rPr lang="en-GB" dirty="0">
                <a:effectLst/>
                <a:latin typeface="Calibri" panose="020F0502020204030204" pitchFamily="34" charset="0"/>
                <a:ea typeface="Calibri" panose="020F0502020204030204" pitchFamily="34" charset="0"/>
                <a:cs typeface="Times New Roman" panose="02020603050405020304" pitchFamily="18" charset="0"/>
              </a:rPr>
              <a:t> </a:t>
            </a:r>
            <a:endParaRPr lang="en-GB" dirty="0">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07000"/>
              </a:lnSpc>
              <a:spcAft>
                <a:spcPts val="800"/>
              </a:spcAft>
              <a:buNone/>
            </a:pPr>
            <a:r>
              <a:rPr lang="en-GB" dirty="0">
                <a:effectLst/>
                <a:latin typeface="Calibri" panose="020F0502020204030204" pitchFamily="34" charset="0"/>
                <a:ea typeface="Calibri" panose="020F0502020204030204" pitchFamily="34" charset="0"/>
                <a:cs typeface="Times New Roman" panose="02020603050405020304" pitchFamily="18" charset="0"/>
              </a:rPr>
              <a:t>Do you think England should introduce registration of the residential childcare workforce?</a:t>
            </a:r>
          </a:p>
          <a:p>
            <a:pPr marL="0" lvl="0" indent="0" algn="just">
              <a:lnSpc>
                <a:spcPct val="107000"/>
              </a:lnSpc>
              <a:spcAft>
                <a:spcPts val="800"/>
              </a:spcAft>
              <a:buNone/>
            </a:pPr>
            <a:r>
              <a:rPr lang="en-GB" dirty="0">
                <a:effectLst/>
                <a:latin typeface="Calibri" panose="020F0502020204030204" pitchFamily="34" charset="0"/>
                <a:ea typeface="Calibri" panose="020F0502020204030204" pitchFamily="34" charset="0"/>
                <a:cs typeface="Times New Roman" panose="02020603050405020304" pitchFamily="18" charset="0"/>
              </a:rPr>
              <a:t>What do you think would be the main overarching aims of doing so? </a:t>
            </a:r>
          </a:p>
          <a:p>
            <a:endParaRPr lang="en-GB" dirty="0"/>
          </a:p>
        </p:txBody>
      </p:sp>
    </p:spTree>
    <p:extLst>
      <p:ext uri="{BB962C8B-B14F-4D97-AF65-F5344CB8AC3E}">
        <p14:creationId xmlns:p14="http://schemas.microsoft.com/office/powerpoint/2010/main" val="409438857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C7D966-9D4D-6255-5161-07C162BDF325}"/>
              </a:ext>
            </a:extLst>
          </p:cNvPr>
          <p:cNvSpPr>
            <a:spLocks noGrp="1"/>
          </p:cNvSpPr>
          <p:nvPr>
            <p:ph type="title"/>
          </p:nvPr>
        </p:nvSpPr>
        <p:spPr/>
        <p:txBody>
          <a:bodyPr/>
          <a:lstStyle/>
          <a:p>
            <a:r>
              <a:rPr lang="en-GB" dirty="0">
                <a:latin typeface="Aharoni" panose="02010803020104030203" pitchFamily="2" charset="-79"/>
                <a:cs typeface="Aharoni" panose="02010803020104030203" pitchFamily="2" charset="-79"/>
              </a:rPr>
              <a:t>Discussion 2</a:t>
            </a:r>
          </a:p>
        </p:txBody>
      </p:sp>
      <p:sp>
        <p:nvSpPr>
          <p:cNvPr id="3" name="Content Placeholder 2">
            <a:extLst>
              <a:ext uri="{FF2B5EF4-FFF2-40B4-BE49-F238E27FC236}">
                <a16:creationId xmlns:a16="http://schemas.microsoft.com/office/drawing/2014/main" id="{183F8A7D-B6A4-44DB-00EE-D1621B52A03C}"/>
              </a:ext>
            </a:extLst>
          </p:cNvPr>
          <p:cNvSpPr>
            <a:spLocks noGrp="1"/>
          </p:cNvSpPr>
          <p:nvPr>
            <p:ph idx="1"/>
          </p:nvPr>
        </p:nvSpPr>
        <p:spPr/>
        <p:txBody>
          <a:bodyPr/>
          <a:lstStyle/>
          <a:p>
            <a:pPr marL="0" lvl="0" indent="0" algn="just">
              <a:lnSpc>
                <a:spcPct val="107000"/>
              </a:lnSpc>
              <a:spcAft>
                <a:spcPts val="800"/>
              </a:spcAft>
              <a:buNone/>
            </a:pPr>
            <a:r>
              <a:rPr lang="en-GB" sz="2800" b="1" dirty="0">
                <a:effectLst/>
                <a:latin typeface="Calibri" panose="020F0502020204030204" pitchFamily="34" charset="0"/>
                <a:ea typeface="Calibri" panose="020F0502020204030204" pitchFamily="34" charset="0"/>
                <a:cs typeface="Times New Roman" panose="02020603050405020304" pitchFamily="18" charset="0"/>
              </a:rPr>
              <a:t>What are the main activities associated with initial and ongoing registration?</a:t>
            </a:r>
            <a:endParaRPr lang="en-GB" sz="2800" dirty="0">
              <a:effectLst/>
              <a:latin typeface="Calibri" panose="020F0502020204030204" pitchFamily="34" charset="0"/>
              <a:ea typeface="Calibri" panose="020F0502020204030204" pitchFamily="34" charset="0"/>
              <a:cs typeface="Times New Roman" panose="02020603050405020304" pitchFamily="18" charset="0"/>
            </a:endParaRPr>
          </a:p>
          <a:p>
            <a:pPr marL="0" lvl="0" indent="0" algn="just">
              <a:lnSpc>
                <a:spcPct val="107000"/>
              </a:lnSpc>
              <a:buNone/>
            </a:pPr>
            <a:r>
              <a:rPr lang="en-GB" sz="2800" dirty="0">
                <a:effectLst/>
                <a:latin typeface="Calibri" panose="020F0502020204030204" pitchFamily="34" charset="0"/>
                <a:ea typeface="Calibri" panose="020F0502020204030204" pitchFamily="34" charset="0"/>
                <a:cs typeface="Times New Roman" panose="02020603050405020304" pitchFamily="18" charset="0"/>
              </a:rPr>
              <a:t>Based on your understanding of registration, what do you think the key components or activities would be? </a:t>
            </a:r>
          </a:p>
          <a:p>
            <a:endParaRPr lang="en-GB" dirty="0"/>
          </a:p>
        </p:txBody>
      </p:sp>
    </p:spTree>
    <p:extLst>
      <p:ext uri="{BB962C8B-B14F-4D97-AF65-F5344CB8AC3E}">
        <p14:creationId xmlns:p14="http://schemas.microsoft.com/office/powerpoint/2010/main" val="77209408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576814-C32E-B0BF-CC0D-646B8F3133CC}"/>
              </a:ext>
            </a:extLst>
          </p:cNvPr>
          <p:cNvSpPr>
            <a:spLocks noGrp="1"/>
          </p:cNvSpPr>
          <p:nvPr>
            <p:ph type="title"/>
          </p:nvPr>
        </p:nvSpPr>
        <p:spPr/>
        <p:txBody>
          <a:bodyPr/>
          <a:lstStyle/>
          <a:p>
            <a:r>
              <a:rPr lang="en-GB" dirty="0">
                <a:latin typeface="Aharoni" panose="02010803020104030203" pitchFamily="2" charset="-79"/>
                <a:cs typeface="Aharoni" panose="02010803020104030203" pitchFamily="2" charset="-79"/>
              </a:rPr>
              <a:t>Discussion 3</a:t>
            </a:r>
          </a:p>
        </p:txBody>
      </p:sp>
      <p:sp>
        <p:nvSpPr>
          <p:cNvPr id="3" name="Content Placeholder 2">
            <a:extLst>
              <a:ext uri="{FF2B5EF4-FFF2-40B4-BE49-F238E27FC236}">
                <a16:creationId xmlns:a16="http://schemas.microsoft.com/office/drawing/2014/main" id="{066CDC3E-6304-2B17-B922-49AF26C99363}"/>
              </a:ext>
            </a:extLst>
          </p:cNvPr>
          <p:cNvSpPr>
            <a:spLocks noGrp="1"/>
          </p:cNvSpPr>
          <p:nvPr>
            <p:ph idx="1"/>
          </p:nvPr>
        </p:nvSpPr>
        <p:spPr/>
        <p:txBody>
          <a:bodyPr/>
          <a:lstStyle/>
          <a:p>
            <a:pPr marL="0" lvl="0" indent="0" algn="just">
              <a:lnSpc>
                <a:spcPct val="107000"/>
              </a:lnSpc>
              <a:buNone/>
            </a:pPr>
            <a:r>
              <a:rPr lang="en-GB" sz="2800" b="1" dirty="0">
                <a:effectLst/>
                <a:latin typeface="Calibri" panose="020F0502020204030204" pitchFamily="34" charset="0"/>
                <a:ea typeface="Calibri" panose="020F0502020204030204" pitchFamily="34" charset="0"/>
                <a:cs typeface="Times New Roman" panose="02020603050405020304" pitchFamily="18" charset="0"/>
              </a:rPr>
              <a:t>How do you think these activities deliver the aims that you identified? </a:t>
            </a:r>
            <a:endParaRPr lang="en-GB" sz="2800" dirty="0">
              <a:effectLst/>
              <a:latin typeface="Calibri" panose="020F0502020204030204" pitchFamily="34" charset="0"/>
              <a:ea typeface="Calibri" panose="020F0502020204030204" pitchFamily="34" charset="0"/>
              <a:cs typeface="Times New Roman" panose="02020603050405020304" pitchFamily="18" charset="0"/>
            </a:endParaRPr>
          </a:p>
          <a:p>
            <a:pPr marL="0" lvl="0" indent="0" algn="just">
              <a:lnSpc>
                <a:spcPct val="107000"/>
              </a:lnSpc>
              <a:spcAft>
                <a:spcPts val="800"/>
              </a:spcAft>
              <a:buNone/>
            </a:pPr>
            <a:r>
              <a:rPr lang="en-GB" sz="2800" dirty="0">
                <a:effectLst/>
                <a:latin typeface="Calibri" panose="020F0502020204030204" pitchFamily="34" charset="0"/>
                <a:ea typeface="Calibri" panose="020F0502020204030204" pitchFamily="34" charset="0"/>
                <a:cs typeface="Times New Roman" panose="02020603050405020304" pitchFamily="18" charset="0"/>
              </a:rPr>
              <a:t>Thinking back to the overall aims of staff registration that you outlined, how do think registration activities would deliver those aims?</a:t>
            </a:r>
          </a:p>
          <a:p>
            <a:endParaRPr lang="en-GB" dirty="0"/>
          </a:p>
        </p:txBody>
      </p:sp>
    </p:spTree>
    <p:extLst>
      <p:ext uri="{BB962C8B-B14F-4D97-AF65-F5344CB8AC3E}">
        <p14:creationId xmlns:p14="http://schemas.microsoft.com/office/powerpoint/2010/main" val="178856375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Metadata/LabelInfo.xml><?xml version="1.0" encoding="utf-8"?>
<clbl:labelList xmlns:clbl="http://schemas.microsoft.com/office/2020/mipLabelMetadata">
  <clbl:label id="{bdb74b30-9568-4856-bdbf-06759778fcbc}" enabled="0" method="" siteId="{bdb74b30-9568-4856-bdbf-06759778fcbc}" removed="1"/>
</clbl:labelList>
</file>

<file path=docProps/app.xml><?xml version="1.0" encoding="utf-8"?>
<Properties xmlns="http://schemas.openxmlformats.org/officeDocument/2006/extended-properties" xmlns:vt="http://schemas.openxmlformats.org/officeDocument/2006/docPropsVTypes">
  <TotalTime>0</TotalTime>
  <Words>620</Words>
  <Application>Microsoft Office PowerPoint</Application>
  <PresentationFormat>Widescreen</PresentationFormat>
  <Paragraphs>59</Paragraphs>
  <Slides>11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11</vt:i4>
      </vt:variant>
    </vt:vector>
  </HeadingPairs>
  <TitlesOfParts>
    <vt:vector size="17" baseType="lpstr">
      <vt:lpstr>Aharoni</vt:lpstr>
      <vt:lpstr>Arial</vt:lpstr>
      <vt:lpstr>Calibri</vt:lpstr>
      <vt:lpstr>Calibri Light</vt:lpstr>
      <vt:lpstr>Wingdings</vt:lpstr>
      <vt:lpstr>Office Theme</vt:lpstr>
      <vt:lpstr>The impact of regulation and registration on the residential childcare workforce: comparing England and Wales</vt:lpstr>
      <vt:lpstr>Background</vt:lpstr>
      <vt:lpstr>Background</vt:lpstr>
      <vt:lpstr>Registration and Regulation</vt:lpstr>
      <vt:lpstr>Wales and the other devolved nations</vt:lpstr>
      <vt:lpstr>Study outline</vt:lpstr>
      <vt:lpstr>Discussion 1</vt:lpstr>
      <vt:lpstr>Discussion 2</vt:lpstr>
      <vt:lpstr>Discussion 3</vt:lpstr>
      <vt:lpstr>Discussion 4</vt:lpstr>
      <vt:lpstr>Support the study</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impact of regulation and registration on the residential childcare workforce: comparing England and Wales</dc:title>
  <dc:creator>Martin Elliott</dc:creator>
  <cp:lastModifiedBy>Michelle McCallum</cp:lastModifiedBy>
  <cp:revision>3</cp:revision>
  <dcterms:created xsi:type="dcterms:W3CDTF">2023-10-12T16:06:09Z</dcterms:created>
  <dcterms:modified xsi:type="dcterms:W3CDTF">2024-02-14T12:22:48Z</dcterms:modified>
</cp:coreProperties>
</file>