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11" autoAdjust="0"/>
  </p:normalViewPr>
  <p:slideViewPr>
    <p:cSldViewPr snapToGrid="0">
      <p:cViewPr varScale="1">
        <p:scale>
          <a:sx n="59" d="100"/>
          <a:sy n="59" d="100"/>
        </p:scale>
        <p:origin x="158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729A3-CA38-4CEA-ABCA-85AD028D4754}" type="datetimeFigureOut">
              <a:rPr lang="en-GB" smtClean="0"/>
              <a:t>21/02/2024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53DAB1-71E5-4232-BEBA-107DD01A9CF0}" type="slidenum">
              <a:rPr lang="en-GB" smtClean="0"/>
              <a:t>‹#›</a:t>
            </a:fld>
            <a:endParaRPr lang="en-GB"/>
          </a:p>
        </p:txBody>
      </p:sp>
    </p:spTree>
    <p:extLst>
      <p:ext uri="{BB962C8B-B14F-4D97-AF65-F5344CB8AC3E}">
        <p14:creationId xmlns:p14="http://schemas.microsoft.com/office/powerpoint/2010/main" val="1569806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go.safeguarding.network/e/972973/nel-annual-report-2022-to-2023/48ygg/250030414/h/Igww99yNTVMSis5isdgdSwgNlXeW0yC_Btf7DfCjUe4"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go.safeguarding.network/e/972973/afeguarding-resources-neglect-/48ygk/250030414/h/Igww99yNTVMSis5isdgdSwgNlXeW0yC_Btf7DfCjUe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70000"/>
              </a:lnSpc>
            </a:pPr>
            <a:r>
              <a:rPr lang="en-GB" sz="1200" dirty="0"/>
              <a:t>POFDR: 4 key themes:</a:t>
            </a:r>
          </a:p>
          <a:p>
            <a:pPr lvl="0">
              <a:lnSpc>
                <a:spcPct val="70000"/>
              </a:lnSpc>
            </a:pPr>
            <a:r>
              <a:rPr lang="en-GB" sz="1200" b="1" dirty="0"/>
              <a:t>Training</a:t>
            </a:r>
            <a:r>
              <a:rPr lang="en-GB" sz="1200" dirty="0"/>
              <a:t>-Ofsted inspectors to all get mental health awareness training. To be completed for all inspectors by the end of March 2024. Any inspectors who do not complete it will be unable to inspect. (Schools first, RCC inspectors have until March 2024).</a:t>
            </a:r>
          </a:p>
          <a:p>
            <a:pPr lvl="0">
              <a:lnSpc>
                <a:spcPct val="70000"/>
              </a:lnSpc>
            </a:pPr>
            <a:r>
              <a:rPr lang="en-GB" sz="1200" dirty="0"/>
              <a:t>They state: “This training is not just about spotting signs of distress but also about how we work to reduce anxiety while carrying out our crucial duty. We recognise that any form of inspection is likely to be challenging, but it must be proportionate and carried out with care.”</a:t>
            </a:r>
          </a:p>
          <a:p>
            <a:pPr lvl="0">
              <a:lnSpc>
                <a:spcPct val="70000"/>
              </a:lnSpc>
            </a:pPr>
            <a:r>
              <a:rPr lang="en-GB" sz="1200" b="1" dirty="0"/>
              <a:t>New Policies and Procedures-</a:t>
            </a:r>
            <a:r>
              <a:rPr lang="en-GB" sz="1200" dirty="0"/>
              <a:t>Currently only apply to schools, include the right to request a pause to an inspection and a revised complaints policy</a:t>
            </a:r>
          </a:p>
          <a:p>
            <a:pPr lvl="0">
              <a:lnSpc>
                <a:spcPct val="70000"/>
              </a:lnSpc>
            </a:pPr>
            <a:r>
              <a:rPr lang="en-GB" sz="1200" b="1" dirty="0"/>
              <a:t>Learning: </a:t>
            </a:r>
            <a:r>
              <a:rPr lang="en-GB" sz="1200" dirty="0"/>
              <a:t>in response to the report on the death of Ruth Perry </a:t>
            </a:r>
          </a:p>
          <a:p>
            <a:pPr lvl="0">
              <a:lnSpc>
                <a:spcPct val="70000"/>
              </a:lnSpc>
            </a:pPr>
            <a:r>
              <a:rPr lang="en-GB" sz="1200" b="1" dirty="0"/>
              <a:t>The Big Listen: </a:t>
            </a:r>
            <a:r>
              <a:rPr lang="en-GB" sz="1200" dirty="0"/>
              <a:t>“ A comprehensive listening exercise” taking in the views of “parents, children, learners and professionals within the sectors we regulate and inspect”.</a:t>
            </a:r>
            <a:endParaRPr lang="en-GB" sz="1200" b="1" dirty="0"/>
          </a:p>
          <a:p>
            <a:endParaRPr lang="en-GB" dirty="0"/>
          </a:p>
        </p:txBody>
      </p:sp>
      <p:sp>
        <p:nvSpPr>
          <p:cNvPr id="4" name="Slide Number Placeholder 3"/>
          <p:cNvSpPr>
            <a:spLocks noGrp="1"/>
          </p:cNvSpPr>
          <p:nvPr>
            <p:ph type="sldNum" sz="quarter" idx="5"/>
          </p:nvPr>
        </p:nvSpPr>
        <p:spPr/>
        <p:txBody>
          <a:bodyPr/>
          <a:lstStyle/>
          <a:p>
            <a:fld id="{8F53DAB1-71E5-4232-BEBA-107DD01A9CF0}" type="slidenum">
              <a:rPr lang="en-GB" smtClean="0"/>
              <a:t>2</a:t>
            </a:fld>
            <a:endParaRPr lang="en-GB"/>
          </a:p>
        </p:txBody>
      </p:sp>
    </p:spTree>
    <p:extLst>
      <p:ext uri="{BB962C8B-B14F-4D97-AF65-F5344CB8AC3E}">
        <p14:creationId xmlns:p14="http://schemas.microsoft.com/office/powerpoint/2010/main" val="2235859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JN1 most recent strain</a:t>
            </a:r>
          </a:p>
          <a:p>
            <a:r>
              <a:rPr lang="en-GB" dirty="0"/>
              <a:t>Currently coming down from a spike over Dec/Jan </a:t>
            </a:r>
          </a:p>
          <a:p>
            <a:r>
              <a:rPr lang="en-GB" dirty="0"/>
              <a:t>Influenza and pneumonia death rates far higher than Covid currently</a:t>
            </a:r>
          </a:p>
          <a:p>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The Child Safeguarding Practice Review Panel has published its </a:t>
            </a:r>
            <a:r>
              <a:rPr lang="en-GB" sz="1200" b="1" dirty="0">
                <a:solidFill>
                  <a:srgbClr val="EB3377"/>
                </a:solidFill>
                <a:effectLst/>
                <a:latin typeface="Arial" panose="020B0604020202020204" pitchFamily="34" charset="0"/>
                <a:ea typeface="Aptos" panose="020B0004020202020204" pitchFamily="34" charset="0"/>
                <a:cs typeface="Aptos" panose="020B0004020202020204" pitchFamily="34" charset="0"/>
                <a:hlinkClick r:id="rId3"/>
              </a:rPr>
              <a:t>annual report</a:t>
            </a:r>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 and highlights a range of issues that can hinder a practitioner’s capacity to help and protect children, including challenges in workforce recruitment and retention, preventative and early help services, and in provision for children with mental health needs.</a:t>
            </a:r>
          </a:p>
          <a:p>
            <a:endPar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IVs-statutory right. Only 3% getting opt out service. </a:t>
            </a:r>
            <a:r>
              <a:rPr lang="en-GB" sz="1200" dirty="0" err="1">
                <a:solidFill>
                  <a:srgbClr val="333333"/>
                </a:solidFill>
                <a:effectLst/>
                <a:latin typeface="Arial" panose="020B0604020202020204" pitchFamily="34" charset="0"/>
                <a:ea typeface="Aptos" panose="020B0004020202020204" pitchFamily="34" charset="0"/>
                <a:cs typeface="Aptos" panose="020B0004020202020204" pitchFamily="34" charset="0"/>
              </a:rPr>
              <a:t>Opt</a:t>
            </a:r>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 out is being offered and choosing to opt out rather than having to seek the service</a:t>
            </a:r>
            <a:b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br>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endParaRPr lang="en-GB" sz="1200" dirty="0">
              <a:effectLst/>
              <a:latin typeface="Aptos" panose="020B0004020202020204" pitchFamily="34" charset="0"/>
              <a:ea typeface="Aptos" panose="020B0004020202020204" pitchFamily="34" charset="0"/>
              <a:cs typeface="Aptos" panose="020B0004020202020204" pitchFamily="34" charset="0"/>
            </a:endParaRPr>
          </a:p>
          <a:p>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The panel identified 6 key practice themes that could make a difference in reducing serious harm and preventing child deaths caused by abuse and </a:t>
            </a:r>
            <a:r>
              <a:rPr lang="en-GB" sz="1200" b="1" dirty="0">
                <a:solidFill>
                  <a:srgbClr val="EB3377"/>
                </a:solidFill>
                <a:effectLst/>
                <a:latin typeface="Arial" panose="020B0604020202020204" pitchFamily="34" charset="0"/>
                <a:ea typeface="Aptos" panose="020B0004020202020204" pitchFamily="34" charset="0"/>
                <a:cs typeface="Aptos" panose="020B0004020202020204" pitchFamily="34" charset="0"/>
                <a:hlinkClick r:id="rId4"/>
              </a:rPr>
              <a:t>neglect</a:t>
            </a:r>
            <a:r>
              <a:rPr lang="en-GB" sz="1200" dirty="0">
                <a:solidFill>
                  <a:srgbClr val="333333"/>
                </a:solidFill>
                <a:effectLst/>
                <a:latin typeface="Arial" panose="020B0604020202020204" pitchFamily="34" charset="0"/>
                <a:ea typeface="Aptos" panose="020B0004020202020204" pitchFamily="34" charset="0"/>
                <a:cs typeface="Aptos" panose="020B0004020202020204" pitchFamily="34" charset="0"/>
              </a:rPr>
              <a:t>:</a:t>
            </a:r>
            <a:endParaRPr lang="en-GB" sz="12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200" dirty="0">
                <a:solidFill>
                  <a:srgbClr val="333333"/>
                </a:solidFill>
                <a:effectLst/>
                <a:latin typeface="Arial" panose="020B0604020202020204" pitchFamily="34" charset="0"/>
                <a:ea typeface="Times New Roman" panose="02020603050405020304" pitchFamily="18" charset="0"/>
                <a:cs typeface="Aptos" panose="020B0004020202020204" pitchFamily="34" charset="0"/>
              </a:rPr>
              <a:t>Effective leadership and creating a culture that supports critical thinking and professional challenge.</a:t>
            </a:r>
            <a:endParaRPr lang="en-GB" sz="1200" dirty="0">
              <a:solidFill>
                <a:srgbClr val="333333"/>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200" dirty="0">
                <a:solidFill>
                  <a:srgbClr val="333333"/>
                </a:solidFill>
                <a:effectLst/>
                <a:latin typeface="Arial" panose="020B0604020202020204" pitchFamily="34" charset="0"/>
                <a:ea typeface="Times New Roman" panose="02020603050405020304" pitchFamily="18" charset="0"/>
                <a:cs typeface="Aptos" panose="020B0004020202020204" pitchFamily="34" charset="0"/>
              </a:rPr>
              <a:t>Making racial, ethnic, and cultural identity a central theme of practitioners’ work so we can understand its impact on the lived experience of children and families, and design and deliver services accordingly.</a:t>
            </a:r>
            <a:endParaRPr lang="en-GB" sz="1200" dirty="0">
              <a:solidFill>
                <a:srgbClr val="333333"/>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200" dirty="0">
                <a:solidFill>
                  <a:srgbClr val="333333"/>
                </a:solidFill>
                <a:effectLst/>
                <a:latin typeface="Arial" panose="020B0604020202020204" pitchFamily="34" charset="0"/>
                <a:ea typeface="Times New Roman" panose="02020603050405020304" pitchFamily="18" charset="0"/>
                <a:cs typeface="Aptos" panose="020B0004020202020204" pitchFamily="34" charset="0"/>
              </a:rPr>
              <a:t>The importance of a whole family approach to risk assessment and support, rather than focusing on a single family member.</a:t>
            </a:r>
            <a:endParaRPr lang="en-GB" sz="1200" dirty="0">
              <a:solidFill>
                <a:srgbClr val="333333"/>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200" dirty="0">
                <a:solidFill>
                  <a:srgbClr val="333333"/>
                </a:solidFill>
                <a:effectLst/>
                <a:latin typeface="Arial" panose="020B0604020202020204" pitchFamily="34" charset="0"/>
                <a:ea typeface="Times New Roman" panose="02020603050405020304" pitchFamily="18" charset="0"/>
                <a:cs typeface="Aptos" panose="020B0004020202020204" pitchFamily="34" charset="0"/>
              </a:rPr>
              <a:t>Recognising and responding to the vulnerability of babies, particularly the risk from wider family members.</a:t>
            </a:r>
            <a:endParaRPr lang="en-GB" sz="1200" dirty="0">
              <a:solidFill>
                <a:srgbClr val="333333"/>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200" dirty="0">
                <a:solidFill>
                  <a:srgbClr val="333333"/>
                </a:solidFill>
                <a:effectLst/>
                <a:latin typeface="Arial" panose="020B0604020202020204" pitchFamily="34" charset="0"/>
                <a:ea typeface="Times New Roman" panose="02020603050405020304" pitchFamily="18" charset="0"/>
                <a:cs typeface="Aptos" panose="020B0004020202020204" pitchFamily="34" charset="0"/>
              </a:rPr>
              <a:t>Domestic abuse and harm to children – working across services to improve information sharing.</a:t>
            </a:r>
            <a:endParaRPr lang="en-GB" sz="1200" dirty="0">
              <a:solidFill>
                <a:srgbClr val="333333"/>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200" dirty="0">
                <a:solidFill>
                  <a:srgbClr val="333333"/>
                </a:solidFill>
                <a:effectLst/>
                <a:latin typeface="Arial" panose="020B0604020202020204" pitchFamily="34" charset="0"/>
                <a:ea typeface="Times New Roman" panose="02020603050405020304" pitchFamily="18" charset="0"/>
                <a:cs typeface="Aptos" panose="020B0004020202020204" pitchFamily="34" charset="0"/>
              </a:rPr>
              <a:t>Keeping a focus on risks outside the family and considering the wider experiences of children outside the home.</a:t>
            </a:r>
            <a:endParaRPr lang="en-GB" sz="1200" dirty="0">
              <a:solidFill>
                <a:srgbClr val="333333"/>
              </a:solidFill>
              <a:effectLst/>
              <a:latin typeface="Aptos" panose="020B0004020202020204" pitchFamily="34" charset="0"/>
              <a:ea typeface="Aptos" panose="020B0004020202020204" pitchFamily="34" charset="0"/>
              <a:cs typeface="Aptos" panose="020B0004020202020204" pitchFamily="34" charset="0"/>
            </a:endParaRPr>
          </a:p>
          <a:p>
            <a:endParaRPr lang="en-GB" dirty="0"/>
          </a:p>
          <a:p>
            <a:r>
              <a:rPr lang="en-GB" dirty="0"/>
              <a:t>JN1 most recent strain</a:t>
            </a:r>
          </a:p>
          <a:p>
            <a:r>
              <a:rPr lang="en-GB" dirty="0"/>
              <a:t>Currently coming down from a spike over Dec/Jan </a:t>
            </a:r>
          </a:p>
          <a:p>
            <a:r>
              <a:rPr lang="en-GB" dirty="0"/>
              <a:t>Influenza and pneumonia death rates far higher than Covid currently</a:t>
            </a:r>
          </a:p>
          <a:p>
            <a:endParaRPr lang="en-GB" dirty="0"/>
          </a:p>
        </p:txBody>
      </p:sp>
      <p:sp>
        <p:nvSpPr>
          <p:cNvPr id="4" name="Slide Number Placeholder 3"/>
          <p:cNvSpPr>
            <a:spLocks noGrp="1"/>
          </p:cNvSpPr>
          <p:nvPr>
            <p:ph type="sldNum" sz="quarter" idx="5"/>
          </p:nvPr>
        </p:nvSpPr>
        <p:spPr/>
        <p:txBody>
          <a:bodyPr/>
          <a:lstStyle/>
          <a:p>
            <a:fld id="{8F53DAB1-71E5-4232-BEBA-107DD01A9CF0}" type="slidenum">
              <a:rPr lang="en-GB" smtClean="0"/>
              <a:t>3</a:t>
            </a:fld>
            <a:endParaRPr lang="en-GB"/>
          </a:p>
        </p:txBody>
      </p:sp>
    </p:spTree>
    <p:extLst>
      <p:ext uri="{BB962C8B-B14F-4D97-AF65-F5344CB8AC3E}">
        <p14:creationId xmlns:p14="http://schemas.microsoft.com/office/powerpoint/2010/main" val="1012042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C75DA-B6D9-2EEE-8C46-3E78C18D7C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3826E43-268D-244C-8BD8-802AEB1297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B62D5B4-85E3-A318-EF64-B6F6799F1C05}"/>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5" name="Footer Placeholder 4">
            <a:extLst>
              <a:ext uri="{FF2B5EF4-FFF2-40B4-BE49-F238E27FC236}">
                <a16:creationId xmlns:a16="http://schemas.microsoft.com/office/drawing/2014/main" id="{1C60F4B4-2910-AFB8-0C3A-2A232B0E61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DC92DF-68E9-2BB6-0354-70E2CB5ADDA2}"/>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220225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B23E6-5995-FCD9-2869-422F8C36C13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822D3C-21AD-F659-6878-AC7B0229D8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A838F1-C31C-DAD7-587B-E7FB1E9C9817}"/>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5" name="Footer Placeholder 4">
            <a:extLst>
              <a:ext uri="{FF2B5EF4-FFF2-40B4-BE49-F238E27FC236}">
                <a16:creationId xmlns:a16="http://schemas.microsoft.com/office/drawing/2014/main" id="{5E309871-67BE-D9A3-EAB6-9D0CA64761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CA2AC5-2581-0D7B-03ED-77757DF0C882}"/>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933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996D70-2982-2850-673C-63B5CE8D02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A4817F-F570-AE0F-9D62-EDC21588E6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15614C-214E-82D0-C451-CAC03B047B7B}"/>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5" name="Footer Placeholder 4">
            <a:extLst>
              <a:ext uri="{FF2B5EF4-FFF2-40B4-BE49-F238E27FC236}">
                <a16:creationId xmlns:a16="http://schemas.microsoft.com/office/drawing/2014/main" id="{D87B9D66-FD55-8675-8A92-04D3C101F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670F80-D12B-3BB4-AB84-E147C027A2E6}"/>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344450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162D1-C8BF-4D43-3607-64CE732A51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56AFE4-E881-6084-F87E-C4081F6013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AC925B-DB69-4AB4-B451-CCDE0CDF5AC8}"/>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5" name="Footer Placeholder 4">
            <a:extLst>
              <a:ext uri="{FF2B5EF4-FFF2-40B4-BE49-F238E27FC236}">
                <a16:creationId xmlns:a16="http://schemas.microsoft.com/office/drawing/2014/main" id="{56C06F8C-D127-B140-265E-D20FC4EEE0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6C012C-A103-8732-3B58-476600D3090F}"/>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1260557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4B57-C6EE-B596-E65E-8DA1D54623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959DF46-FF1A-E9CC-D9E1-528E2303CD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306F31-70D9-A0BD-AB74-3E516C81FC1F}"/>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5" name="Footer Placeholder 4">
            <a:extLst>
              <a:ext uri="{FF2B5EF4-FFF2-40B4-BE49-F238E27FC236}">
                <a16:creationId xmlns:a16="http://schemas.microsoft.com/office/drawing/2014/main" id="{2645DBD4-FB1E-45B2-B20F-D008B43B80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324FF8-D311-3F38-3170-3326F5453ED8}"/>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1964422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86C2C-5382-1A3B-29D3-ED5721BA60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589C47-CAEB-D850-7F66-95BD191FF5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0261A9-9894-9EEE-D266-2B1178DC79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E158BE-31CD-351D-55D9-73F609C3BA9C}"/>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6" name="Footer Placeholder 5">
            <a:extLst>
              <a:ext uri="{FF2B5EF4-FFF2-40B4-BE49-F238E27FC236}">
                <a16:creationId xmlns:a16="http://schemas.microsoft.com/office/drawing/2014/main" id="{78C0F41C-7B8F-D84D-0757-C50CC53E7A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76B14-21A3-1AF2-9E3C-10F589139442}"/>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40149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A65BC-2310-A0E4-CD83-9B175F4EF9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47EF5D-8F14-0A8A-7815-5FF37F5984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D04E7-CAA2-0FB5-1E4F-FA1B657548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EA0B1E-2C63-43F0-9F0E-4E44C9A600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803B2D-4EFE-01DA-7941-A093F9EEF7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CAB8595-4A32-0ADC-B2AF-250B4F5A42D4}"/>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8" name="Footer Placeholder 7">
            <a:extLst>
              <a:ext uri="{FF2B5EF4-FFF2-40B4-BE49-F238E27FC236}">
                <a16:creationId xmlns:a16="http://schemas.microsoft.com/office/drawing/2014/main" id="{5F2AE038-4ADF-917A-91FF-779BF04764A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325D47A-1408-531C-84E1-2FCED3BBEFE7}"/>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242109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078D-0087-8827-43DB-F551B190FE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B4605B-C9DE-0594-9EF0-CF1B48C3DB80}"/>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4" name="Footer Placeholder 3">
            <a:extLst>
              <a:ext uri="{FF2B5EF4-FFF2-40B4-BE49-F238E27FC236}">
                <a16:creationId xmlns:a16="http://schemas.microsoft.com/office/drawing/2014/main" id="{57AB11D2-214F-4610-D387-08E8B0B115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8019CD-50E7-533E-FE0B-274313C87DCF}"/>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3986840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BE5B54-AEA4-89AE-0DE2-20045A0D7392}"/>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3" name="Footer Placeholder 2">
            <a:extLst>
              <a:ext uri="{FF2B5EF4-FFF2-40B4-BE49-F238E27FC236}">
                <a16:creationId xmlns:a16="http://schemas.microsoft.com/office/drawing/2014/main" id="{C1F7BFC0-5E9E-A086-B3B3-074A1A481F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7ED9303-11BB-7A34-4902-D0D6D6266289}"/>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4227873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1CF4-6A24-CA69-57CA-C9B36B7C41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674DD8F-3C4F-ECFC-9FE4-FA6F5D8F34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667F10-3EF2-3B80-2406-B2A7BC2D8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8A68CE-6FF8-2619-04ED-8F557129F85F}"/>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6" name="Footer Placeholder 5">
            <a:extLst>
              <a:ext uri="{FF2B5EF4-FFF2-40B4-BE49-F238E27FC236}">
                <a16:creationId xmlns:a16="http://schemas.microsoft.com/office/drawing/2014/main" id="{996519E3-A0E2-FAFC-CC5C-E030B9C840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BF2496-E86D-6ED4-3E80-CAAE5EDB7CFB}"/>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238574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90AE-412D-370D-02E9-C9EC4A97C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7EFCF8-F645-AB54-BCB2-71A86FB45F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D40211-D8FF-D181-5E7D-393574444D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A1AE80-A825-E1D4-7027-91FAFDC1E6E0}"/>
              </a:ext>
            </a:extLst>
          </p:cNvPr>
          <p:cNvSpPr>
            <a:spLocks noGrp="1"/>
          </p:cNvSpPr>
          <p:nvPr>
            <p:ph type="dt" sz="half" idx="10"/>
          </p:nvPr>
        </p:nvSpPr>
        <p:spPr/>
        <p:txBody>
          <a:bodyPr/>
          <a:lstStyle/>
          <a:p>
            <a:fld id="{8C5B8F65-FD21-46A8-9519-FBAD0120162B}" type="datetimeFigureOut">
              <a:rPr lang="en-GB" smtClean="0"/>
              <a:t>21/02/2024</a:t>
            </a:fld>
            <a:endParaRPr lang="en-GB"/>
          </a:p>
        </p:txBody>
      </p:sp>
      <p:sp>
        <p:nvSpPr>
          <p:cNvPr id="6" name="Footer Placeholder 5">
            <a:extLst>
              <a:ext uri="{FF2B5EF4-FFF2-40B4-BE49-F238E27FC236}">
                <a16:creationId xmlns:a16="http://schemas.microsoft.com/office/drawing/2014/main" id="{3218DF53-251A-8D06-697E-D97DB58709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6EE840-239D-641D-4C1C-C511FE2C833A}"/>
              </a:ext>
            </a:extLst>
          </p:cNvPr>
          <p:cNvSpPr>
            <a:spLocks noGrp="1"/>
          </p:cNvSpPr>
          <p:nvPr>
            <p:ph type="sldNum" sz="quarter" idx="12"/>
          </p:nvPr>
        </p:nvSpPr>
        <p:spPr/>
        <p:txBody>
          <a:bodyPr/>
          <a:lstStyle/>
          <a:p>
            <a:fld id="{7DAF79CB-A895-4C9A-84CD-A62C3B660CA8}" type="slidenum">
              <a:rPr lang="en-GB" smtClean="0"/>
              <a:t>‹#›</a:t>
            </a:fld>
            <a:endParaRPr lang="en-GB"/>
          </a:p>
        </p:txBody>
      </p:sp>
    </p:spTree>
    <p:extLst>
      <p:ext uri="{BB962C8B-B14F-4D97-AF65-F5344CB8AC3E}">
        <p14:creationId xmlns:p14="http://schemas.microsoft.com/office/powerpoint/2010/main" val="2832166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FED77-00DC-DD63-A7F0-44E3AD28C5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E9806D-EC72-7751-AC70-024B6EA200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024888-3FE9-E427-9AF3-0623C8611A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B8F65-FD21-46A8-9519-FBAD0120162B}" type="datetimeFigureOut">
              <a:rPr lang="en-GB" smtClean="0"/>
              <a:t>21/02/2024</a:t>
            </a:fld>
            <a:endParaRPr lang="en-GB"/>
          </a:p>
        </p:txBody>
      </p:sp>
      <p:sp>
        <p:nvSpPr>
          <p:cNvPr id="5" name="Footer Placeholder 4">
            <a:extLst>
              <a:ext uri="{FF2B5EF4-FFF2-40B4-BE49-F238E27FC236}">
                <a16:creationId xmlns:a16="http://schemas.microsoft.com/office/drawing/2014/main" id="{51088D55-FDBD-C3D5-75BA-4F24DA335C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57C95E5-FB92-8AE6-8FBE-97BA5ACD58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F79CB-A895-4C9A-84CD-A62C3B660CA8}" type="slidenum">
              <a:rPr lang="en-GB" smtClean="0"/>
              <a:t>‹#›</a:t>
            </a:fld>
            <a:endParaRPr lang="en-GB"/>
          </a:p>
        </p:txBody>
      </p:sp>
    </p:spTree>
    <p:extLst>
      <p:ext uri="{BB962C8B-B14F-4D97-AF65-F5344CB8AC3E}">
        <p14:creationId xmlns:p14="http://schemas.microsoft.com/office/powerpoint/2010/main" val="335584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uidance/conduct-during-ofsted-inspections?utm_medium=email&amp;utm_campaign=govuk-notifications-topic&amp;utm_source=914d7517-da4f-4783-ac0e-29b612996f0b&amp;utm_content=immediatel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assets.publishing.service.gov.uk/media/65a94f2db2f3c6000de5d56b/Prevention_of_Future_Deaths_Report__Regulation_28__-_Ofsteds_response.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gov.uk/government/publications/child-safeguarding-practice-review-panel-annual-report-2022-to-2023" TargetMode="External"/><Relationship Id="rId3" Type="http://schemas.openxmlformats.org/officeDocument/2006/relationships/hyperlink" Target="https://saferinternet.org.uk/safer-internet-day/safer-internet-day-2024/education-resources" TargetMode="External"/><Relationship Id="rId7" Type="http://schemas.openxmlformats.org/officeDocument/2006/relationships/hyperlink" Target="https://www.england.nhs.uk/north-west/wp-content/uploads/sites/48/2024/01/Final-Report-Independent-Review-of-GMMH-January-202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childrenscommissioner.gov.uk/resource/the-state-of-children-and-young-peoples-advocacy-services-in-england/" TargetMode="External"/><Relationship Id="rId5" Type="http://schemas.openxmlformats.org/officeDocument/2006/relationships/hyperlink" Target="https://www.bbc.co.uk/cbbc/curations/cbbc-mental-health-awareness" TargetMode="External"/><Relationship Id="rId4" Type="http://schemas.openxmlformats.org/officeDocument/2006/relationships/hyperlink" Target="https://www.childrensmentalhealthweek.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BD5EA-21E2-4C5A-AACC-A2281F2F80B9}"/>
              </a:ext>
            </a:extLst>
          </p:cNvPr>
          <p:cNvSpPr>
            <a:spLocks noGrp="1"/>
          </p:cNvSpPr>
          <p:nvPr>
            <p:ph type="ctrTitle"/>
          </p:nvPr>
        </p:nvSpPr>
        <p:spPr/>
        <p:txBody>
          <a:bodyPr/>
          <a:lstStyle/>
          <a:p>
            <a:r>
              <a:rPr lang="en-GB" dirty="0"/>
              <a:t>Feb 2024</a:t>
            </a:r>
          </a:p>
        </p:txBody>
      </p:sp>
      <p:sp>
        <p:nvSpPr>
          <p:cNvPr id="3" name="Subtitle 2">
            <a:extLst>
              <a:ext uri="{FF2B5EF4-FFF2-40B4-BE49-F238E27FC236}">
                <a16:creationId xmlns:a16="http://schemas.microsoft.com/office/drawing/2014/main" id="{32592125-788A-A1E5-C829-FF1EC747D406}"/>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809674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E5E6F7-BBAB-9A86-9786-5C5A7B404250}"/>
              </a:ext>
            </a:extLst>
          </p:cNvPr>
          <p:cNvSpPr>
            <a:spLocks noGrp="1"/>
          </p:cNvSpPr>
          <p:nvPr>
            <p:ph idx="1"/>
          </p:nvPr>
        </p:nvSpPr>
        <p:spPr>
          <a:xfrm>
            <a:off x="838200" y="414779"/>
            <a:ext cx="10515600" cy="5762184"/>
          </a:xfrm>
        </p:spPr>
        <p:txBody>
          <a:bodyPr>
            <a:normAutofit fontScale="92500" lnSpcReduction="20000"/>
          </a:bodyPr>
          <a:lstStyle/>
          <a:p>
            <a:r>
              <a:rPr lang="en-GB" dirty="0"/>
              <a:t>Dec/January</a:t>
            </a:r>
          </a:p>
          <a:p>
            <a:r>
              <a:rPr lang="en-GB" dirty="0"/>
              <a:t>Ofsted update to code of conduct: </a:t>
            </a:r>
            <a:r>
              <a:rPr lang="en-GB" sz="2800" dirty="0">
                <a:hlinkClick r:id="rId3"/>
              </a:rPr>
              <a:t>Ofsted code of conduct - GOV.UK (www.gov.uk)</a:t>
            </a:r>
            <a:endParaRPr lang="en-GB" sz="2800" dirty="0"/>
          </a:p>
          <a:p>
            <a:r>
              <a:rPr lang="en-GB" sz="2800" dirty="0">
                <a:solidFill>
                  <a:srgbClr val="0B0C0C"/>
                </a:solidFill>
              </a:rPr>
              <a:t>“It is important that inspectors establish and maintain a positive working relationship with providers, based on professionalism, courtesy, empathy and respect. Inspectors should be caring and will take all reasonable steps to prevent undue anxiety and to minimise stress during the inspection or regulatory activity. We expect our inspectors to uphold the highest professional standards in their work, to act with integrity and to treat everyone they meet fairly, with respect and with sensitivity.”</a:t>
            </a:r>
          </a:p>
          <a:p>
            <a:r>
              <a:rPr lang="en-GB" sz="2600" dirty="0"/>
              <a:t>In the wake of Ruth Perry’s death and inquest a report: “</a:t>
            </a:r>
            <a:r>
              <a:rPr lang="en-GB" sz="2600" b="1" dirty="0"/>
              <a:t>The prevention of future deaths report</a:t>
            </a:r>
            <a:r>
              <a:rPr lang="en-GB" sz="2600" dirty="0"/>
              <a:t>” was published on 19/01/24 </a:t>
            </a:r>
            <a:r>
              <a:rPr lang="en-GB" sz="2800" u="sng" dirty="0">
                <a:solidFill>
                  <a:srgbClr val="0563C1"/>
                </a:solidFill>
                <a:latin typeface="Calibri" pitchFamily="34"/>
                <a:hlinkClick r:id="rId4"/>
              </a:rPr>
              <a:t>https://assets.publishing.service.gov.uk/media/65a94f2db2f3c6000de5d56b/Prevention of_Future_Deaths_Report__Regulation_28__-_Ofsteds_response.pdf</a:t>
            </a:r>
            <a:endParaRPr lang="en-GB" sz="2800" dirty="0">
              <a:latin typeface="Calibri" pitchFamily="34"/>
            </a:endParaRPr>
          </a:p>
          <a:p>
            <a:r>
              <a:rPr lang="en-GB" dirty="0"/>
              <a:t>Changes to the SCCIF based upon the Prevention of future deaths report and Code of Conduct</a:t>
            </a:r>
          </a:p>
        </p:txBody>
      </p:sp>
    </p:spTree>
    <p:extLst>
      <p:ext uri="{BB962C8B-B14F-4D97-AF65-F5344CB8AC3E}">
        <p14:creationId xmlns:p14="http://schemas.microsoft.com/office/powerpoint/2010/main" val="205988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07FCE-16C2-8580-8018-745D33B8A272}"/>
              </a:ext>
            </a:extLst>
          </p:cNvPr>
          <p:cNvSpPr>
            <a:spLocks noGrp="1"/>
          </p:cNvSpPr>
          <p:nvPr>
            <p:ph type="title"/>
          </p:nvPr>
        </p:nvSpPr>
        <p:spPr/>
        <p:txBody>
          <a:bodyPr/>
          <a:lstStyle/>
          <a:p>
            <a:r>
              <a:rPr lang="en-GB" dirty="0"/>
              <a:t>Update</a:t>
            </a:r>
          </a:p>
        </p:txBody>
      </p:sp>
      <p:sp>
        <p:nvSpPr>
          <p:cNvPr id="3" name="Content Placeholder 2">
            <a:extLst>
              <a:ext uri="{FF2B5EF4-FFF2-40B4-BE49-F238E27FC236}">
                <a16:creationId xmlns:a16="http://schemas.microsoft.com/office/drawing/2014/main" id="{E4CE2D72-C34B-E3FD-28BA-D0DD5755AD18}"/>
              </a:ext>
            </a:extLst>
          </p:cNvPr>
          <p:cNvSpPr>
            <a:spLocks noGrp="1"/>
          </p:cNvSpPr>
          <p:nvPr>
            <p:ph idx="1"/>
          </p:nvPr>
        </p:nvSpPr>
        <p:spPr/>
        <p:txBody>
          <a:bodyPr>
            <a:normAutofit fontScale="92500" lnSpcReduction="10000"/>
          </a:bodyPr>
          <a:lstStyle/>
          <a:p>
            <a:r>
              <a:rPr lang="en-GB" dirty="0"/>
              <a:t>Covid</a:t>
            </a:r>
          </a:p>
          <a:p>
            <a:r>
              <a:rPr lang="en-GB" dirty="0">
                <a:hlinkClick r:id="rId3"/>
              </a:rPr>
              <a:t>Education Resources - UK Safer Internet Centre</a:t>
            </a:r>
            <a:r>
              <a:rPr lang="en-GB" dirty="0"/>
              <a:t>  Safer internet day 6/02/24</a:t>
            </a:r>
          </a:p>
          <a:p>
            <a:r>
              <a:rPr lang="en-GB" dirty="0"/>
              <a:t>Children’s Mental Health Week 5-11/02/24 </a:t>
            </a:r>
            <a:r>
              <a:rPr lang="en-GB" dirty="0">
                <a:hlinkClick r:id="rId4"/>
              </a:rPr>
              <a:t>Children's Mental Health Week (childrensmentalhealthweek.org.uk)</a:t>
            </a:r>
            <a:endParaRPr lang="en-GB" dirty="0"/>
          </a:p>
          <a:p>
            <a:r>
              <a:rPr lang="en-GB" dirty="0">
                <a:hlinkClick r:id="rId5"/>
              </a:rPr>
              <a:t>Children's Mental Health Week 2024: - CBBC – BBC</a:t>
            </a:r>
            <a:endParaRPr lang="en-GB" dirty="0"/>
          </a:p>
          <a:p>
            <a:r>
              <a:rPr lang="en-GB" dirty="0"/>
              <a:t>OCC: </a:t>
            </a:r>
            <a:r>
              <a:rPr lang="en-GB" dirty="0">
                <a:hlinkClick r:id="rId6"/>
              </a:rPr>
              <a:t>The state of children and young people’s advocacy services in England | Children's Commissioner for England (childrenscommissioner.gov.uk)</a:t>
            </a:r>
            <a:endParaRPr lang="en-GB" dirty="0"/>
          </a:p>
          <a:p>
            <a:r>
              <a:rPr lang="en-GB" dirty="0">
                <a:hlinkClick r:id="rId7"/>
              </a:rPr>
              <a:t>NHS England Report Template 7 - no photo</a:t>
            </a:r>
            <a:endParaRPr lang="en-GB" dirty="0"/>
          </a:p>
          <a:p>
            <a:r>
              <a:rPr lang="en-GB" dirty="0">
                <a:hlinkClick r:id="rId8"/>
              </a:rPr>
              <a:t>Child Safeguarding Practice Review Panel: annual report 2022 to 2023 - GOV.UK (www.gov.uk)</a:t>
            </a:r>
            <a:endParaRPr lang="en-GB" dirty="0"/>
          </a:p>
        </p:txBody>
      </p:sp>
    </p:spTree>
    <p:extLst>
      <p:ext uri="{BB962C8B-B14F-4D97-AF65-F5344CB8AC3E}">
        <p14:creationId xmlns:p14="http://schemas.microsoft.com/office/powerpoint/2010/main" val="55405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736</Words>
  <Application>Microsoft Office PowerPoint</Application>
  <PresentationFormat>Widescreen</PresentationFormat>
  <Paragraphs>39</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Calibri</vt:lpstr>
      <vt:lpstr>Calibri Light</vt:lpstr>
      <vt:lpstr>Symbol</vt:lpstr>
      <vt:lpstr>Office Theme</vt:lpstr>
      <vt:lpstr>Feb 2024</vt:lpstr>
      <vt:lpstr>PowerPoint Presentation</vt:lpstr>
      <vt:lpstr>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2024</dc:title>
  <dc:creator>Liz Cooper</dc:creator>
  <cp:lastModifiedBy>Michelle McCallum</cp:lastModifiedBy>
  <cp:revision>5</cp:revision>
  <dcterms:created xsi:type="dcterms:W3CDTF">2024-02-06T10:17:53Z</dcterms:created>
  <dcterms:modified xsi:type="dcterms:W3CDTF">2024-02-21T10:29:53Z</dcterms:modified>
</cp:coreProperties>
</file>